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58" r:id="rId8"/>
    <p:sldId id="259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9-11T11:50:11.142"/>
    </inkml:context>
    <inkml:brush xml:id="br0">
      <inkml:brushProperty name="width" value="0.2" units="cm"/>
      <inkml:brushProperty name="height" value="0.2" units="cm"/>
      <inkml:brushProperty name="color" value="#849398"/>
      <inkml:brushProperty name="ignorePressure" value="1"/>
    </inkml:brush>
  </inkml:definitions>
  <inkml:trace contextRef="#ctx0" brushRef="#br0">1 1,'0'0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19228-D2DB-43B1-B237-9AE884CF08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F28B2F-EF47-466B-8797-E69670CC17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6F5F84-93B8-40CA-B7C3-C00E18E9F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7E76-A93B-4ED6-B1AD-ED68E2E87EF0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027C2-FCA4-4A25-B4ED-2742E65D4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8EFE2-5172-4679-802C-21D00DC28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35E45-DABE-402F-824E-173AC24BD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13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A732A-2E86-4278-A3C3-D0E8AA7D2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950092-D64A-4E26-9A2E-2C533BD199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67B54-A87F-4424-8CCC-9B62047DE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7E76-A93B-4ED6-B1AD-ED68E2E87EF0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865AF7-AFEE-407E-8A32-F99770E29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9234B-7110-4CE8-AB78-0FBEA8479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35E45-DABE-402F-824E-173AC24BD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374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4917CB-6AED-4D89-983A-E6838A4338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354DE-E824-415F-8F2B-93E49944EC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B7C4B8-CC30-4CF1-BA91-225DE1860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7E76-A93B-4ED6-B1AD-ED68E2E87EF0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0BCF6-E17B-4183-A7B6-FF8C0B08C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926A5-C255-45F5-A32C-9D3CE488D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35E45-DABE-402F-824E-173AC24BD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406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54C38-A2CF-4125-AE24-A23C19152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BBFAF-3F65-4FD7-A662-032102BB7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A7BF44-63A3-4A59-9307-9C0337076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7E76-A93B-4ED6-B1AD-ED68E2E87EF0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92839-ECA6-4819-8788-03FF0AB4E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E57D9-FF61-418D-BDB4-08638B404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35E45-DABE-402F-824E-173AC24BD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425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02F6B-6B80-44B9-97A7-9D9E3A5D2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4B362D-D960-4099-AF12-E9AC365867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7B7A69-FD45-465C-8650-6565B3F5C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7E76-A93B-4ED6-B1AD-ED68E2E87EF0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C7ADA-B403-4E81-B12F-AE90A58AC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962825-C570-4609-9DF2-08ECD1F17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35E45-DABE-402F-824E-173AC24BD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774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A6999-EF80-4D8D-AEE4-349A479F5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6C8F7-ED9B-47E1-813C-46A5F41C37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25A429-96DD-478F-984A-73AD865C96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1E29B-F354-4ECF-AD8A-A6418ED85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7E76-A93B-4ED6-B1AD-ED68E2E87EF0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CFD62B-A5E1-4877-AC0E-9AA6693D8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626EAF-1F42-4826-872E-0FA774955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35E45-DABE-402F-824E-173AC24BD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51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0F9EE-9AF9-4092-A260-6733A72BE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0830D6-59A2-4C5A-A5B0-9902343B9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D4CF9-E1DA-468E-AC63-85BB44F940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155595-D249-4E4A-AD7C-115C43B6C2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52F3AA-3513-48EF-9615-8E929A024E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0107DA-CC49-4960-8C0E-B67D55DA5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7E76-A93B-4ED6-B1AD-ED68E2E87EF0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3A96AF-DAA2-4DE7-976A-394C57414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4F87AA-509C-4E44-A62B-F096F8E7B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35E45-DABE-402F-824E-173AC24BD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80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4DD54-E31A-444C-92B9-589EBF619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F329CA-77B2-4264-B51F-2ECB93080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7E76-A93B-4ED6-B1AD-ED68E2E87EF0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64DBEF-4535-4608-96D1-1F9CAC836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825208-51BE-4C1B-A944-F9C01782A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35E45-DABE-402F-824E-173AC24BD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20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FD0A54-7279-4BC6-BDD2-92660DF9B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7E76-A93B-4ED6-B1AD-ED68E2E87EF0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EF84C9-A280-4E8B-ACBE-8416EDCFC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302218-5AAA-49FD-A4B0-CA78B8F66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35E45-DABE-402F-824E-173AC24BD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76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B8A79-A51E-4258-B25C-542A78856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C61582-8337-4D15-8B7F-4DA0A4DCA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01C66F-51FE-404F-85A2-13EA8A94B8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444A81-BCCA-4939-B4E2-ABFFEE0F0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7E76-A93B-4ED6-B1AD-ED68E2E87EF0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E564C2-3EE4-4711-BDCC-BD1E8AE01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2B1F1C-C5F7-431E-ABD5-AC5161047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35E45-DABE-402F-824E-173AC24BD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332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EFE42-76E7-4BD8-80FE-38C5C9E43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D55FB6-4A41-49B3-B175-149DBD4A12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93F5E-57AC-4E92-B09F-0F8256983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A6CB3E-0F29-4C2E-B1DE-24A3D646D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7E76-A93B-4ED6-B1AD-ED68E2E87EF0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375478-85B0-4CED-9E65-9D91F695D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193969-AD79-4C7C-B066-79D76CD2F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35E45-DABE-402F-824E-173AC24BD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92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663886-9642-45D3-8D1A-107664A72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1C10F-53EC-488D-ACF3-EF574B6029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90BB96-A4E6-445C-9CD1-465FC636CF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07E76-A93B-4ED6-B1AD-ED68E2E87EF0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C623E1-2485-4E40-82DE-2184BD5D22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5EDB1-7B10-4170-A406-878BDBCA8D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35E45-DABE-402F-824E-173AC24BD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906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Sca4reTrRQ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BD8AD-88BD-45D0-84D5-C78A758A7F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Dehydrogenase Activity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DA1684-7F8B-4631-8FEE-3D7129F6CE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582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2F2AB-FBE6-4CC6-B9EC-F6DC608BB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E32C7-FAF0-408C-8EF4-1DBC29532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FSBrabo"/>
              </a:rPr>
              <a:t>T.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SBrabo"/>
              </a:rPr>
              <a:t>Turnberg</a:t>
            </a:r>
            <a:r>
              <a:rPr lang="en-US" b="0" i="0" dirty="0">
                <a:solidFill>
                  <a:srgbClr val="000000"/>
                </a:solidFill>
                <a:effectLst/>
                <a:latin typeface="FSBrabo"/>
              </a:rPr>
              <a:t> discovered this group of enzymes.</a:t>
            </a:r>
          </a:p>
          <a:p>
            <a:r>
              <a:rPr lang="en-US" b="0" i="0" dirty="0">
                <a:effectLst/>
                <a:latin typeface="NexusSans"/>
              </a:rPr>
              <a:t>Dehydrogenases are group of intracellular respiratory enzymes that catalyze oxidation–reduction reactions.</a:t>
            </a:r>
          </a:p>
          <a:p>
            <a:r>
              <a:rPr lang="en-US" b="0" i="0" dirty="0">
                <a:solidFill>
                  <a:srgbClr val="2E2E2E"/>
                </a:solidFill>
                <a:effectLst/>
                <a:latin typeface="NexusSans"/>
              </a:rPr>
              <a:t>Dehydrogenases  transfer two </a:t>
            </a:r>
            <a:r>
              <a:rPr lang="en-US" b="0" i="0" u="none" strike="noStrike" dirty="0">
                <a:solidFill>
                  <a:srgbClr val="0C7DBB"/>
                </a:solidFill>
                <a:effectLst/>
                <a:latin typeface="NexusSans"/>
              </a:rPr>
              <a:t>hydrogen atoms</a:t>
            </a:r>
            <a:r>
              <a:rPr lang="en-US" b="0" i="0" dirty="0">
                <a:solidFill>
                  <a:srgbClr val="2E2E2E"/>
                </a:solidFill>
                <a:effectLst/>
                <a:latin typeface="NexusSans"/>
              </a:rPr>
              <a:t> from organic compounds to electron acceptors, thereby oxidizing the organic compounds and generating energy. </a:t>
            </a:r>
            <a:endParaRPr lang="en-US" b="0" i="0" dirty="0">
              <a:effectLst/>
              <a:latin typeface="NexusSans"/>
            </a:endParaRPr>
          </a:p>
          <a:p>
            <a:r>
              <a:rPr lang="en-US" b="0" i="0" dirty="0">
                <a:solidFill>
                  <a:srgbClr val="2E2E2E"/>
                </a:solidFill>
                <a:effectLst/>
                <a:latin typeface="NexusSans"/>
              </a:rPr>
              <a:t>Dehydrogenases catalyze the oxidation-reduction reaction with the help coenzyme such as NAD</a:t>
            </a:r>
            <a:r>
              <a:rPr lang="en-US" b="0" i="0" baseline="30000" dirty="0">
                <a:solidFill>
                  <a:srgbClr val="2E2E2E"/>
                </a:solidFill>
                <a:effectLst/>
                <a:latin typeface="NexusSans"/>
              </a:rPr>
              <a:t>+</a:t>
            </a:r>
            <a:r>
              <a:rPr lang="en-US" b="0" i="0" dirty="0">
                <a:solidFill>
                  <a:srgbClr val="2E2E2E"/>
                </a:solidFill>
                <a:effectLst/>
                <a:latin typeface="NexusSans"/>
              </a:rPr>
              <a:t>/NADP</a:t>
            </a:r>
            <a:r>
              <a:rPr lang="en-US" b="0" i="0" baseline="30000" dirty="0">
                <a:solidFill>
                  <a:srgbClr val="2E2E2E"/>
                </a:solidFill>
                <a:effectLst/>
                <a:latin typeface="NexusSans"/>
              </a:rPr>
              <a:t>+</a:t>
            </a:r>
            <a:r>
              <a:rPr lang="en-US" b="0" i="0" dirty="0">
                <a:solidFill>
                  <a:srgbClr val="2E2E2E"/>
                </a:solidFill>
                <a:effectLst/>
                <a:latin typeface="NexusSans"/>
              </a:rPr>
              <a:t> or flavin such as FAD, FMN as an electron acceptor. </a:t>
            </a:r>
          </a:p>
          <a:p>
            <a:r>
              <a:rPr lang="en-US" b="0" i="0" dirty="0">
                <a:solidFill>
                  <a:srgbClr val="2E2E2E"/>
                </a:solidFill>
                <a:effectLst/>
                <a:latin typeface="NexusSans"/>
              </a:rPr>
              <a:t>Alcohol dehydrogenase catalyzes the conversion of alcohol to aldehyde/ketone with the reduction of NAD(P)</a:t>
            </a:r>
            <a:r>
              <a:rPr lang="en-US" b="0" i="0" baseline="30000" dirty="0">
                <a:solidFill>
                  <a:srgbClr val="2E2E2E"/>
                </a:solidFill>
                <a:effectLst/>
                <a:latin typeface="NexusSans"/>
              </a:rPr>
              <a:t>+</a:t>
            </a:r>
            <a:r>
              <a:rPr lang="en-US" b="0" i="0" dirty="0">
                <a:solidFill>
                  <a:srgbClr val="2E2E2E"/>
                </a:solidFill>
                <a:effectLst/>
                <a:latin typeface="NexusSans"/>
              </a:rPr>
              <a:t> to NAD(P)H.</a:t>
            </a:r>
          </a:p>
          <a:p>
            <a:r>
              <a:rPr lang="en-US" b="0" i="0" dirty="0">
                <a:solidFill>
                  <a:srgbClr val="2E2E2E"/>
                </a:solidFill>
                <a:effectLst/>
                <a:latin typeface="NexusSans"/>
              </a:rPr>
              <a:t> These enzymes do not occur in a free form and so represent only the activity of live intact cells.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265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8FEB619F-304D-4165-A5FA-B27B246F8C72}"/>
                  </a:ext>
                </a:extLst>
              </p14:cNvPr>
              <p14:cNvContentPartPr/>
              <p14:nvPr/>
            </p14:nvContentPartPr>
            <p14:xfrm>
              <a:off x="-1089506" y="810882"/>
              <a:ext cx="360" cy="360"/>
            </p14:xfrm>
          </p:contentPart>
        </mc:Choice>
        <mc:Fallback xmlns=""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8FEB619F-304D-4165-A5FA-B27B246F8C7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1125146" y="775242"/>
                <a:ext cx="72000" cy="72000"/>
              </a:xfrm>
              <a:prstGeom prst="rect">
                <a:avLst/>
              </a:prstGeom>
            </p:spPr>
          </p:pic>
        </mc:Fallback>
      </mc:AlternateContent>
      <p:sp>
        <p:nvSpPr>
          <p:cNvPr id="59" name="Title 58">
            <a:extLst>
              <a:ext uri="{FF2B5EF4-FFF2-40B4-BE49-F238E27FC236}">
                <a16:creationId xmlns:a16="http://schemas.microsoft.com/office/drawing/2014/main" id="{60BAF8C7-C398-4ABA-9D08-39EF43E5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demonstrate the enzyme activity of dehydrogenase in given plant</a:t>
            </a:r>
          </a:p>
        </p:txBody>
      </p:sp>
      <p:sp>
        <p:nvSpPr>
          <p:cNvPr id="60" name="Content Placeholder 59">
            <a:extLst>
              <a:ext uri="{FF2B5EF4-FFF2-40B4-BE49-F238E27FC236}">
                <a16:creationId xmlns:a16="http://schemas.microsoft.com/office/drawing/2014/main" id="{2DC3D5EE-61E1-4B7A-9645-7F235CFE3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Requirement: Potato tuber</a:t>
            </a:r>
          </a:p>
          <a:p>
            <a:r>
              <a:rPr lang="en-US" dirty="0"/>
              <a:t>Triphenyl tetrazolium chloride(0.2%)</a:t>
            </a:r>
          </a:p>
          <a:p>
            <a:r>
              <a:rPr lang="en-US" dirty="0"/>
              <a:t>Methylene Blue (0.12%)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459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4658B-D3D3-4020-A17F-B7ED86910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2B29E-58B5-4136-AE49-758B03E00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 1</a:t>
            </a:r>
          </a:p>
          <a:p>
            <a:r>
              <a:rPr lang="en-US" dirty="0"/>
              <a:t>Potato tuber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peele</a:t>
            </a:r>
            <a:r>
              <a:rPr lang="en-US" dirty="0">
                <a:sym typeface="Wingdings" panose="05000000000000000000" pitchFamily="2" charset="2"/>
              </a:rPr>
              <a:t>  Sliced</a:t>
            </a:r>
          </a:p>
          <a:p>
            <a:r>
              <a:rPr lang="en-US" dirty="0">
                <a:sym typeface="Wingdings" panose="05000000000000000000" pitchFamily="2" charset="2"/>
              </a:rPr>
              <a:t>Put the slices in COLD water and BOILING water</a:t>
            </a:r>
          </a:p>
          <a:p>
            <a:r>
              <a:rPr lang="en-US" dirty="0">
                <a:sym typeface="Wingdings" panose="05000000000000000000" pitchFamily="2" charset="2"/>
              </a:rPr>
              <a:t>Few drops of TTC</a:t>
            </a:r>
          </a:p>
          <a:p>
            <a:r>
              <a:rPr lang="en-US" dirty="0">
                <a:sym typeface="Wingdings" panose="05000000000000000000" pitchFamily="2" charset="2"/>
              </a:rPr>
              <a:t>Incubate at 37 degree overnight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858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DFB05-7A01-4A50-9AFE-589DB7793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1385F-D2F9-47BA-8885-7935587E7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 2</a:t>
            </a:r>
          </a:p>
          <a:p>
            <a:r>
              <a:rPr lang="en-US" dirty="0"/>
              <a:t>Slices of Potato placed n COOL and BOILED water</a:t>
            </a:r>
          </a:p>
          <a:p>
            <a:r>
              <a:rPr lang="en-US" dirty="0"/>
              <a:t>Add few drops of methylene blue</a:t>
            </a:r>
          </a:p>
          <a:p>
            <a:r>
              <a:rPr lang="en-US" dirty="0"/>
              <a:t>Incubate at 37 degrees overnight</a:t>
            </a:r>
          </a:p>
        </p:txBody>
      </p:sp>
    </p:spTree>
    <p:extLst>
      <p:ext uri="{BB962C8B-B14F-4D97-AF65-F5344CB8AC3E}">
        <p14:creationId xmlns:p14="http://schemas.microsoft.com/office/powerpoint/2010/main" val="938719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52113-D622-4339-A594-BAFDF99B9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DBA31-741A-4007-AE83-2D2169196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 1</a:t>
            </a:r>
          </a:p>
          <a:p>
            <a:r>
              <a:rPr lang="en-US" dirty="0"/>
              <a:t>Slices in cold water </a:t>
            </a:r>
            <a:r>
              <a:rPr lang="en-US" dirty="0">
                <a:sym typeface="Wingdings" panose="05000000000000000000" pitchFamily="2" charset="2"/>
              </a:rPr>
              <a:t> Red color (TTC is reduced to </a:t>
            </a:r>
            <a:r>
              <a:rPr lang="en-US" dirty="0" err="1">
                <a:sym typeface="Wingdings" panose="05000000000000000000" pitchFamily="2" charset="2"/>
              </a:rPr>
              <a:t>Triphenyformazen</a:t>
            </a:r>
            <a:r>
              <a:rPr lang="en-US" dirty="0">
                <a:sym typeface="Wingdings" panose="05000000000000000000" pitchFamily="2" charset="2"/>
              </a:rPr>
              <a:t> TF)</a:t>
            </a:r>
          </a:p>
          <a:p>
            <a:r>
              <a:rPr lang="en-US" dirty="0">
                <a:sym typeface="Wingdings" panose="05000000000000000000" pitchFamily="2" charset="2"/>
              </a:rPr>
              <a:t>This is done by dehydrogenase in sample</a:t>
            </a:r>
          </a:p>
          <a:p>
            <a:r>
              <a:rPr lang="en-US" dirty="0">
                <a:sym typeface="Wingdings" panose="05000000000000000000" pitchFamily="2" charset="2"/>
              </a:rPr>
              <a:t>Slices of boiled potato don’t show up</a:t>
            </a:r>
          </a:p>
          <a:p>
            <a:r>
              <a:rPr lang="en-US" dirty="0">
                <a:sym typeface="Wingdings" panose="05000000000000000000" pitchFamily="2" charset="2"/>
              </a:rPr>
              <a:t>Test 2</a:t>
            </a:r>
          </a:p>
          <a:p>
            <a:r>
              <a:rPr lang="en-US" dirty="0">
                <a:sym typeface="Wingdings" panose="05000000000000000000" pitchFamily="2" charset="2"/>
              </a:rPr>
              <a:t>Methylene blue </a:t>
            </a:r>
            <a:r>
              <a:rPr lang="en-US" dirty="0" err="1">
                <a:sym typeface="Wingdings" panose="05000000000000000000" pitchFamily="2" charset="2"/>
              </a:rPr>
              <a:t>colour</a:t>
            </a:r>
            <a:r>
              <a:rPr lang="en-US" dirty="0">
                <a:sym typeface="Wingdings" panose="05000000000000000000" pitchFamily="2" charset="2"/>
              </a:rPr>
              <a:t> discharges in cold water.</a:t>
            </a:r>
          </a:p>
          <a:p>
            <a:r>
              <a:rPr lang="en-US" dirty="0" err="1">
                <a:sym typeface="Wingdings" panose="05000000000000000000" pitchFamily="2" charset="2"/>
              </a:rPr>
              <a:t>Colour</a:t>
            </a:r>
            <a:r>
              <a:rPr lang="en-US" dirty="0">
                <a:sym typeface="Wingdings" panose="05000000000000000000" pitchFamily="2" charset="2"/>
              </a:rPr>
              <a:t> remains same in boiling water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803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3B447-106D-4FD7-B6EA-8EA9A5E08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476C7-A617-4016-A87E-35DF0D2AB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672" y="1802606"/>
            <a:ext cx="10515600" cy="4351338"/>
          </a:xfrm>
        </p:spPr>
        <p:txBody>
          <a:bodyPr>
            <a:normAutofit/>
          </a:bodyPr>
          <a:lstStyle/>
          <a:p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2D7DDC"/>
                </a:solidFill>
                <a:effectLst/>
                <a:latin typeface="inherit"/>
              </a:rPr>
              <a:t>Lactate dehydrogenase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Nunito Sans"/>
              </a:rPr>
              <a:t> (LDH) is actually going to de-hydrogenate (transfer a hydride, 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MJXc-TeX-main-R"/>
              </a:rPr>
              <a:t>H:−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Nunito Sans"/>
              </a:rPr>
              <a:t> from) NADH and transfer the hydride onto 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inherit"/>
              </a:rPr>
              <a:t>pyruvate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Nunito Sans"/>
              </a:rPr>
              <a:t> to transform it into lactate.</a:t>
            </a:r>
          </a:p>
          <a:p>
            <a:r>
              <a:rPr lang="en-US" sz="2000" b="0" i="0" dirty="0">
                <a:solidFill>
                  <a:srgbClr val="000000"/>
                </a:solidFill>
                <a:effectLst/>
                <a:latin typeface="FSBrabo"/>
              </a:rPr>
              <a:t>It is the last enzyme of the glycolytic sequence or pathway essential for ATP generation. 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Nunito Sans"/>
              </a:rPr>
              <a:t>                  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inherit"/>
              </a:rPr>
              <a:t>Lactate is thus the reduced (hydrogenated) form of pyruvate.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sz="2000" b="0" i="0" dirty="0">
              <a:solidFill>
                <a:srgbClr val="2E2E2E"/>
              </a:solidFill>
              <a:effectLst/>
              <a:latin typeface="NexusSans"/>
            </a:endParaRPr>
          </a:p>
          <a:p>
            <a:endParaRPr lang="en-US" sz="2000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E92FB91-F2B5-4810-B3BA-EF28F56E40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611175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A5C3F14-CE69-4519-B573-C14A22D302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80" y="3749674"/>
            <a:ext cx="440055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B7AAA93-B0E9-41E2-BC8E-6EF328DB1D5A}"/>
              </a:ext>
            </a:extLst>
          </p:cNvPr>
          <p:cNvSpPr txBox="1"/>
          <p:nvPr/>
        </p:nvSpPr>
        <p:spPr>
          <a:xfrm>
            <a:off x="838200" y="5784612"/>
            <a:ext cx="60977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https://www.youtube.com/watch?v=hSca4reTrRQ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588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2F0DA-FCEC-4AE5-B433-6F664353D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D6364-065E-4148-8559-87B149D82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FSBrabo"/>
              </a:rPr>
              <a:t>Lactate dehydrogenase, an oxidoreductase [EC 1.1.1.27] exists in different forms in different tissues possessing different subunits as a multi-enzyme complex called isoenzyme.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FSBrabo"/>
              </a:rPr>
              <a:t>Lactate dehydrogenase is a tetrameric enzyme, but only two distinct subunits have been found; those designated H for heart (myocardium) and M for muscle. These two subunits are combined in five different ways. The lactate dehydrogenase isoenzymes, subunit compositions and major locations are shown below.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706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0F3C6-89AA-4CF4-B71A-30743CCE7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Isoforms of LDH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0C234-3F9A-4ABD-9020-06CB2CDD1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7D0FB1-E232-4435-B99E-39E72084A1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53406"/>
            <a:ext cx="9705975" cy="429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251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1242</TotalTime>
  <Words>400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FSBrabo</vt:lpstr>
      <vt:lpstr>inherit</vt:lpstr>
      <vt:lpstr>MJXc-TeX-main-R</vt:lpstr>
      <vt:lpstr>NexusSans</vt:lpstr>
      <vt:lpstr>Nunito Sans</vt:lpstr>
      <vt:lpstr>Office Theme</vt:lpstr>
      <vt:lpstr>Dehydrogenase Activity</vt:lpstr>
      <vt:lpstr>PowerPoint Presentation</vt:lpstr>
      <vt:lpstr>To demonstrate the enzyme activity of dehydrogenase in given plant</vt:lpstr>
      <vt:lpstr>Procedure</vt:lpstr>
      <vt:lpstr>PowerPoint Presentation</vt:lpstr>
      <vt:lpstr>Observations</vt:lpstr>
      <vt:lpstr>Example</vt:lpstr>
      <vt:lpstr>PowerPoint Presentation</vt:lpstr>
      <vt:lpstr>Isoforms of LDH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Dehydrogenase Activity</dc:title>
  <dc:creator>Ritu Singh</dc:creator>
  <cp:lastModifiedBy>Ritu Singh</cp:lastModifiedBy>
  <cp:revision>12</cp:revision>
  <dcterms:created xsi:type="dcterms:W3CDTF">2020-09-11T09:22:02Z</dcterms:created>
  <dcterms:modified xsi:type="dcterms:W3CDTF">2020-09-23T07:50:55Z</dcterms:modified>
</cp:coreProperties>
</file>