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23" r:id="rId3"/>
    <p:sldId id="424" r:id="rId4"/>
    <p:sldId id="425" r:id="rId5"/>
    <p:sldId id="426" r:id="rId6"/>
    <p:sldId id="404" r:id="rId7"/>
    <p:sldId id="427" r:id="rId8"/>
    <p:sldId id="430" r:id="rId9"/>
    <p:sldId id="428" r:id="rId10"/>
    <p:sldId id="429" r:id="rId11"/>
    <p:sldId id="431" r:id="rId12"/>
    <p:sldId id="432" r:id="rId13"/>
    <p:sldId id="433" r:id="rId14"/>
    <p:sldId id="438" r:id="rId15"/>
    <p:sldId id="434" r:id="rId16"/>
    <p:sldId id="435" r:id="rId17"/>
    <p:sldId id="436" r:id="rId18"/>
    <p:sldId id="437" r:id="rId19"/>
    <p:sldId id="421" r:id="rId20"/>
    <p:sldId id="42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8"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C962E-17EA-415F-AE14-B284064CB0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D7113C-16F4-4FB3-A1E2-98DC02C953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D6B13D-049C-45F6-BD27-184EE59AE767}"/>
              </a:ext>
            </a:extLst>
          </p:cNvPr>
          <p:cNvSpPr>
            <a:spLocks noGrp="1"/>
          </p:cNvSpPr>
          <p:nvPr>
            <p:ph type="dt" sz="half" idx="10"/>
          </p:nvPr>
        </p:nvSpPr>
        <p:spPr/>
        <p:txBody>
          <a:bodyPr/>
          <a:lstStyle/>
          <a:p>
            <a:fld id="{4982BDBE-634A-4586-84B6-BD53E62DD504}" type="datetimeFigureOut">
              <a:rPr lang="en-US" smtClean="0"/>
              <a:t>9/23/2020</a:t>
            </a:fld>
            <a:endParaRPr lang="en-US"/>
          </a:p>
        </p:txBody>
      </p:sp>
      <p:sp>
        <p:nvSpPr>
          <p:cNvPr id="5" name="Footer Placeholder 4">
            <a:extLst>
              <a:ext uri="{FF2B5EF4-FFF2-40B4-BE49-F238E27FC236}">
                <a16:creationId xmlns:a16="http://schemas.microsoft.com/office/drawing/2014/main" id="{F03AAF5D-5DA4-48E3-B867-6A41CEF022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A305D8-DA3D-4771-B4B9-4F1667FF296E}"/>
              </a:ext>
            </a:extLst>
          </p:cNvPr>
          <p:cNvSpPr>
            <a:spLocks noGrp="1"/>
          </p:cNvSpPr>
          <p:nvPr>
            <p:ph type="sldNum" sz="quarter" idx="12"/>
          </p:nvPr>
        </p:nvSpPr>
        <p:spPr/>
        <p:txBody>
          <a:bodyPr/>
          <a:lstStyle/>
          <a:p>
            <a:fld id="{9B1F3FEB-2527-473E-A7C6-3896EDAD7F4E}" type="slidenum">
              <a:rPr lang="en-US" smtClean="0"/>
              <a:t>‹#›</a:t>
            </a:fld>
            <a:endParaRPr lang="en-US"/>
          </a:p>
        </p:txBody>
      </p:sp>
    </p:spTree>
    <p:extLst>
      <p:ext uri="{BB962C8B-B14F-4D97-AF65-F5344CB8AC3E}">
        <p14:creationId xmlns:p14="http://schemas.microsoft.com/office/powerpoint/2010/main" val="1053273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11DCD-C6B7-43A6-AE32-8D13490E615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8A3E8F-C683-4113-8DD9-D8012FB012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C28240-3841-4A18-8C45-9B718F6A8E4E}"/>
              </a:ext>
            </a:extLst>
          </p:cNvPr>
          <p:cNvSpPr>
            <a:spLocks noGrp="1"/>
          </p:cNvSpPr>
          <p:nvPr>
            <p:ph type="dt" sz="half" idx="10"/>
          </p:nvPr>
        </p:nvSpPr>
        <p:spPr/>
        <p:txBody>
          <a:bodyPr/>
          <a:lstStyle/>
          <a:p>
            <a:fld id="{4982BDBE-634A-4586-84B6-BD53E62DD504}" type="datetimeFigureOut">
              <a:rPr lang="en-US" smtClean="0"/>
              <a:t>9/23/2020</a:t>
            </a:fld>
            <a:endParaRPr lang="en-US"/>
          </a:p>
        </p:txBody>
      </p:sp>
      <p:sp>
        <p:nvSpPr>
          <p:cNvPr id="5" name="Footer Placeholder 4">
            <a:extLst>
              <a:ext uri="{FF2B5EF4-FFF2-40B4-BE49-F238E27FC236}">
                <a16:creationId xmlns:a16="http://schemas.microsoft.com/office/drawing/2014/main" id="{1BEBD98D-1B22-4C01-8103-9B33CBD4B5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06B243-74F0-48AE-A07A-00C64EBE9840}"/>
              </a:ext>
            </a:extLst>
          </p:cNvPr>
          <p:cNvSpPr>
            <a:spLocks noGrp="1"/>
          </p:cNvSpPr>
          <p:nvPr>
            <p:ph type="sldNum" sz="quarter" idx="12"/>
          </p:nvPr>
        </p:nvSpPr>
        <p:spPr/>
        <p:txBody>
          <a:bodyPr/>
          <a:lstStyle/>
          <a:p>
            <a:fld id="{9B1F3FEB-2527-473E-A7C6-3896EDAD7F4E}" type="slidenum">
              <a:rPr lang="en-US" smtClean="0"/>
              <a:t>‹#›</a:t>
            </a:fld>
            <a:endParaRPr lang="en-US"/>
          </a:p>
        </p:txBody>
      </p:sp>
    </p:spTree>
    <p:extLst>
      <p:ext uri="{BB962C8B-B14F-4D97-AF65-F5344CB8AC3E}">
        <p14:creationId xmlns:p14="http://schemas.microsoft.com/office/powerpoint/2010/main" val="1666396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E68BE2-358F-448E-978E-64FED78DB7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D81FBA-810B-4607-9E1A-A542A06E3E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AE950E-DD7A-4279-8D1F-F3A8F2192D61}"/>
              </a:ext>
            </a:extLst>
          </p:cNvPr>
          <p:cNvSpPr>
            <a:spLocks noGrp="1"/>
          </p:cNvSpPr>
          <p:nvPr>
            <p:ph type="dt" sz="half" idx="10"/>
          </p:nvPr>
        </p:nvSpPr>
        <p:spPr/>
        <p:txBody>
          <a:bodyPr/>
          <a:lstStyle/>
          <a:p>
            <a:fld id="{4982BDBE-634A-4586-84B6-BD53E62DD504}" type="datetimeFigureOut">
              <a:rPr lang="en-US" smtClean="0"/>
              <a:t>9/23/2020</a:t>
            </a:fld>
            <a:endParaRPr lang="en-US"/>
          </a:p>
        </p:txBody>
      </p:sp>
      <p:sp>
        <p:nvSpPr>
          <p:cNvPr id="5" name="Footer Placeholder 4">
            <a:extLst>
              <a:ext uri="{FF2B5EF4-FFF2-40B4-BE49-F238E27FC236}">
                <a16:creationId xmlns:a16="http://schemas.microsoft.com/office/drawing/2014/main" id="{6AAC7485-D140-40F5-A774-D81DF5D0AF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BA8B1-D0A9-4131-9E7D-CD8E4249170D}"/>
              </a:ext>
            </a:extLst>
          </p:cNvPr>
          <p:cNvSpPr>
            <a:spLocks noGrp="1"/>
          </p:cNvSpPr>
          <p:nvPr>
            <p:ph type="sldNum" sz="quarter" idx="12"/>
          </p:nvPr>
        </p:nvSpPr>
        <p:spPr/>
        <p:txBody>
          <a:bodyPr/>
          <a:lstStyle/>
          <a:p>
            <a:fld id="{9B1F3FEB-2527-473E-A7C6-3896EDAD7F4E}" type="slidenum">
              <a:rPr lang="en-US" smtClean="0"/>
              <a:t>‹#›</a:t>
            </a:fld>
            <a:endParaRPr lang="en-US"/>
          </a:p>
        </p:txBody>
      </p:sp>
    </p:spTree>
    <p:extLst>
      <p:ext uri="{BB962C8B-B14F-4D97-AF65-F5344CB8AC3E}">
        <p14:creationId xmlns:p14="http://schemas.microsoft.com/office/powerpoint/2010/main" val="1368530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67AA0-88BD-4237-8F2F-E14183AAC5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6D1E83-3920-462F-B209-867DF3E67E2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0D75B6-3BE1-4A32-87C8-5A361308B87B}"/>
              </a:ext>
            </a:extLst>
          </p:cNvPr>
          <p:cNvSpPr>
            <a:spLocks noGrp="1"/>
          </p:cNvSpPr>
          <p:nvPr>
            <p:ph type="dt" sz="half" idx="10"/>
          </p:nvPr>
        </p:nvSpPr>
        <p:spPr/>
        <p:txBody>
          <a:bodyPr/>
          <a:lstStyle/>
          <a:p>
            <a:fld id="{4982BDBE-634A-4586-84B6-BD53E62DD504}" type="datetimeFigureOut">
              <a:rPr lang="en-US" smtClean="0"/>
              <a:t>9/23/2020</a:t>
            </a:fld>
            <a:endParaRPr lang="en-US"/>
          </a:p>
        </p:txBody>
      </p:sp>
      <p:sp>
        <p:nvSpPr>
          <p:cNvPr id="5" name="Footer Placeholder 4">
            <a:extLst>
              <a:ext uri="{FF2B5EF4-FFF2-40B4-BE49-F238E27FC236}">
                <a16:creationId xmlns:a16="http://schemas.microsoft.com/office/drawing/2014/main" id="{465170CA-7DC8-4966-A041-B070FAA7FA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259EC-99DF-40FD-9E37-DB239BFFF47C}"/>
              </a:ext>
            </a:extLst>
          </p:cNvPr>
          <p:cNvSpPr>
            <a:spLocks noGrp="1"/>
          </p:cNvSpPr>
          <p:nvPr>
            <p:ph type="sldNum" sz="quarter" idx="12"/>
          </p:nvPr>
        </p:nvSpPr>
        <p:spPr/>
        <p:txBody>
          <a:bodyPr/>
          <a:lstStyle/>
          <a:p>
            <a:fld id="{9B1F3FEB-2527-473E-A7C6-3896EDAD7F4E}" type="slidenum">
              <a:rPr lang="en-US" smtClean="0"/>
              <a:t>‹#›</a:t>
            </a:fld>
            <a:endParaRPr lang="en-US"/>
          </a:p>
        </p:txBody>
      </p:sp>
    </p:spTree>
    <p:extLst>
      <p:ext uri="{BB962C8B-B14F-4D97-AF65-F5344CB8AC3E}">
        <p14:creationId xmlns:p14="http://schemas.microsoft.com/office/powerpoint/2010/main" val="4213492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96756-9ABC-4A94-B0DD-81BC3B00C6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A40819-75ED-4306-A0BB-81B1C923C2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736E15-AB9B-408A-BA98-CE19C40D839B}"/>
              </a:ext>
            </a:extLst>
          </p:cNvPr>
          <p:cNvSpPr>
            <a:spLocks noGrp="1"/>
          </p:cNvSpPr>
          <p:nvPr>
            <p:ph type="dt" sz="half" idx="10"/>
          </p:nvPr>
        </p:nvSpPr>
        <p:spPr/>
        <p:txBody>
          <a:bodyPr/>
          <a:lstStyle/>
          <a:p>
            <a:fld id="{4982BDBE-634A-4586-84B6-BD53E62DD504}" type="datetimeFigureOut">
              <a:rPr lang="en-US" smtClean="0"/>
              <a:t>9/23/2020</a:t>
            </a:fld>
            <a:endParaRPr lang="en-US"/>
          </a:p>
        </p:txBody>
      </p:sp>
      <p:sp>
        <p:nvSpPr>
          <p:cNvPr id="5" name="Footer Placeholder 4">
            <a:extLst>
              <a:ext uri="{FF2B5EF4-FFF2-40B4-BE49-F238E27FC236}">
                <a16:creationId xmlns:a16="http://schemas.microsoft.com/office/drawing/2014/main" id="{5CF818F8-2F25-46E6-8B4C-8FCF673AF7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1752F2-33AF-49C5-A225-559C5A77AF4C}"/>
              </a:ext>
            </a:extLst>
          </p:cNvPr>
          <p:cNvSpPr>
            <a:spLocks noGrp="1"/>
          </p:cNvSpPr>
          <p:nvPr>
            <p:ph type="sldNum" sz="quarter" idx="12"/>
          </p:nvPr>
        </p:nvSpPr>
        <p:spPr/>
        <p:txBody>
          <a:bodyPr/>
          <a:lstStyle/>
          <a:p>
            <a:fld id="{9B1F3FEB-2527-473E-A7C6-3896EDAD7F4E}" type="slidenum">
              <a:rPr lang="en-US" smtClean="0"/>
              <a:t>‹#›</a:t>
            </a:fld>
            <a:endParaRPr lang="en-US"/>
          </a:p>
        </p:txBody>
      </p:sp>
    </p:spTree>
    <p:extLst>
      <p:ext uri="{BB962C8B-B14F-4D97-AF65-F5344CB8AC3E}">
        <p14:creationId xmlns:p14="http://schemas.microsoft.com/office/powerpoint/2010/main" val="2892330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58E34-9892-494B-B998-2A3DEA41C9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0AACBF-74F7-4EFD-9E9D-E5C65B154B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CB191E-EB9E-45D4-BFDC-EF6559EA1E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348060E-A2F7-4548-A790-13865C4703D8}"/>
              </a:ext>
            </a:extLst>
          </p:cNvPr>
          <p:cNvSpPr>
            <a:spLocks noGrp="1"/>
          </p:cNvSpPr>
          <p:nvPr>
            <p:ph type="dt" sz="half" idx="10"/>
          </p:nvPr>
        </p:nvSpPr>
        <p:spPr/>
        <p:txBody>
          <a:bodyPr/>
          <a:lstStyle/>
          <a:p>
            <a:fld id="{4982BDBE-634A-4586-84B6-BD53E62DD504}" type="datetimeFigureOut">
              <a:rPr lang="en-US" smtClean="0"/>
              <a:t>9/23/2020</a:t>
            </a:fld>
            <a:endParaRPr lang="en-US"/>
          </a:p>
        </p:txBody>
      </p:sp>
      <p:sp>
        <p:nvSpPr>
          <p:cNvPr id="6" name="Footer Placeholder 5">
            <a:extLst>
              <a:ext uri="{FF2B5EF4-FFF2-40B4-BE49-F238E27FC236}">
                <a16:creationId xmlns:a16="http://schemas.microsoft.com/office/drawing/2014/main" id="{D1A945A0-09A5-4896-B4D4-6A3F03478E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F467D2-4F5F-4B4C-A027-665A3A68D6A2}"/>
              </a:ext>
            </a:extLst>
          </p:cNvPr>
          <p:cNvSpPr>
            <a:spLocks noGrp="1"/>
          </p:cNvSpPr>
          <p:nvPr>
            <p:ph type="sldNum" sz="quarter" idx="12"/>
          </p:nvPr>
        </p:nvSpPr>
        <p:spPr/>
        <p:txBody>
          <a:bodyPr/>
          <a:lstStyle/>
          <a:p>
            <a:fld id="{9B1F3FEB-2527-473E-A7C6-3896EDAD7F4E}" type="slidenum">
              <a:rPr lang="en-US" smtClean="0"/>
              <a:t>‹#›</a:t>
            </a:fld>
            <a:endParaRPr lang="en-US"/>
          </a:p>
        </p:txBody>
      </p:sp>
    </p:spTree>
    <p:extLst>
      <p:ext uri="{BB962C8B-B14F-4D97-AF65-F5344CB8AC3E}">
        <p14:creationId xmlns:p14="http://schemas.microsoft.com/office/powerpoint/2010/main" val="4234297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DE6D0-B72C-48ED-87F7-C2D41F3C5D5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5BF9D2-FB82-4067-9CA8-CDF32B8AD6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E8EE74-3C04-4326-A255-20FF50F805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057CBD-467E-4959-A2D9-7424E5504A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CCC8A3-7CB8-481C-B659-2C16DB7DD2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1A51A9-5A37-4925-9861-2D7D529F4AE3}"/>
              </a:ext>
            </a:extLst>
          </p:cNvPr>
          <p:cNvSpPr>
            <a:spLocks noGrp="1"/>
          </p:cNvSpPr>
          <p:nvPr>
            <p:ph type="dt" sz="half" idx="10"/>
          </p:nvPr>
        </p:nvSpPr>
        <p:spPr/>
        <p:txBody>
          <a:bodyPr/>
          <a:lstStyle/>
          <a:p>
            <a:fld id="{4982BDBE-634A-4586-84B6-BD53E62DD504}" type="datetimeFigureOut">
              <a:rPr lang="en-US" smtClean="0"/>
              <a:t>9/23/2020</a:t>
            </a:fld>
            <a:endParaRPr lang="en-US"/>
          </a:p>
        </p:txBody>
      </p:sp>
      <p:sp>
        <p:nvSpPr>
          <p:cNvPr id="8" name="Footer Placeholder 7">
            <a:extLst>
              <a:ext uri="{FF2B5EF4-FFF2-40B4-BE49-F238E27FC236}">
                <a16:creationId xmlns:a16="http://schemas.microsoft.com/office/drawing/2014/main" id="{8851CBA7-69BD-4448-A282-FD616B1F9D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17DB51D-DFDB-4674-A74C-516FE82DD838}"/>
              </a:ext>
            </a:extLst>
          </p:cNvPr>
          <p:cNvSpPr>
            <a:spLocks noGrp="1"/>
          </p:cNvSpPr>
          <p:nvPr>
            <p:ph type="sldNum" sz="quarter" idx="12"/>
          </p:nvPr>
        </p:nvSpPr>
        <p:spPr/>
        <p:txBody>
          <a:bodyPr/>
          <a:lstStyle/>
          <a:p>
            <a:fld id="{9B1F3FEB-2527-473E-A7C6-3896EDAD7F4E}" type="slidenum">
              <a:rPr lang="en-US" smtClean="0"/>
              <a:t>‹#›</a:t>
            </a:fld>
            <a:endParaRPr lang="en-US"/>
          </a:p>
        </p:txBody>
      </p:sp>
    </p:spTree>
    <p:extLst>
      <p:ext uri="{BB962C8B-B14F-4D97-AF65-F5344CB8AC3E}">
        <p14:creationId xmlns:p14="http://schemas.microsoft.com/office/powerpoint/2010/main" val="2828761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BCE0B-CAC4-40F4-9C59-26814D8BCB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148A6-AA8F-4143-A630-B82E03AEBFD1}"/>
              </a:ext>
            </a:extLst>
          </p:cNvPr>
          <p:cNvSpPr>
            <a:spLocks noGrp="1"/>
          </p:cNvSpPr>
          <p:nvPr>
            <p:ph type="dt" sz="half" idx="10"/>
          </p:nvPr>
        </p:nvSpPr>
        <p:spPr/>
        <p:txBody>
          <a:bodyPr/>
          <a:lstStyle/>
          <a:p>
            <a:fld id="{4982BDBE-634A-4586-84B6-BD53E62DD504}" type="datetimeFigureOut">
              <a:rPr lang="en-US" smtClean="0"/>
              <a:t>9/23/2020</a:t>
            </a:fld>
            <a:endParaRPr lang="en-US"/>
          </a:p>
        </p:txBody>
      </p:sp>
      <p:sp>
        <p:nvSpPr>
          <p:cNvPr id="4" name="Footer Placeholder 3">
            <a:extLst>
              <a:ext uri="{FF2B5EF4-FFF2-40B4-BE49-F238E27FC236}">
                <a16:creationId xmlns:a16="http://schemas.microsoft.com/office/drawing/2014/main" id="{9AB6BA6B-EAD2-4637-90E2-A84D73D74C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5F9F8A8-A92A-4787-8915-9E1E8CDA9FE8}"/>
              </a:ext>
            </a:extLst>
          </p:cNvPr>
          <p:cNvSpPr>
            <a:spLocks noGrp="1"/>
          </p:cNvSpPr>
          <p:nvPr>
            <p:ph type="sldNum" sz="quarter" idx="12"/>
          </p:nvPr>
        </p:nvSpPr>
        <p:spPr/>
        <p:txBody>
          <a:bodyPr/>
          <a:lstStyle/>
          <a:p>
            <a:fld id="{9B1F3FEB-2527-473E-A7C6-3896EDAD7F4E}" type="slidenum">
              <a:rPr lang="en-US" smtClean="0"/>
              <a:t>‹#›</a:t>
            </a:fld>
            <a:endParaRPr lang="en-US"/>
          </a:p>
        </p:txBody>
      </p:sp>
    </p:spTree>
    <p:extLst>
      <p:ext uri="{BB962C8B-B14F-4D97-AF65-F5344CB8AC3E}">
        <p14:creationId xmlns:p14="http://schemas.microsoft.com/office/powerpoint/2010/main" val="2966662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7BBDE7-AEBE-4651-AFA7-52D6CFCACFFB}"/>
              </a:ext>
            </a:extLst>
          </p:cNvPr>
          <p:cNvSpPr>
            <a:spLocks noGrp="1"/>
          </p:cNvSpPr>
          <p:nvPr>
            <p:ph type="dt" sz="half" idx="10"/>
          </p:nvPr>
        </p:nvSpPr>
        <p:spPr/>
        <p:txBody>
          <a:bodyPr/>
          <a:lstStyle/>
          <a:p>
            <a:fld id="{4982BDBE-634A-4586-84B6-BD53E62DD504}" type="datetimeFigureOut">
              <a:rPr lang="en-US" smtClean="0"/>
              <a:t>9/23/2020</a:t>
            </a:fld>
            <a:endParaRPr lang="en-US"/>
          </a:p>
        </p:txBody>
      </p:sp>
      <p:sp>
        <p:nvSpPr>
          <p:cNvPr id="3" name="Footer Placeholder 2">
            <a:extLst>
              <a:ext uri="{FF2B5EF4-FFF2-40B4-BE49-F238E27FC236}">
                <a16:creationId xmlns:a16="http://schemas.microsoft.com/office/drawing/2014/main" id="{5D062990-FA61-4C8A-9F57-8696F5CC02B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BF037E-ED22-4068-AE70-7380EB9F6E3F}"/>
              </a:ext>
            </a:extLst>
          </p:cNvPr>
          <p:cNvSpPr>
            <a:spLocks noGrp="1"/>
          </p:cNvSpPr>
          <p:nvPr>
            <p:ph type="sldNum" sz="quarter" idx="12"/>
          </p:nvPr>
        </p:nvSpPr>
        <p:spPr/>
        <p:txBody>
          <a:bodyPr/>
          <a:lstStyle/>
          <a:p>
            <a:fld id="{9B1F3FEB-2527-473E-A7C6-3896EDAD7F4E}" type="slidenum">
              <a:rPr lang="en-US" smtClean="0"/>
              <a:t>‹#›</a:t>
            </a:fld>
            <a:endParaRPr lang="en-US"/>
          </a:p>
        </p:txBody>
      </p:sp>
    </p:spTree>
    <p:extLst>
      <p:ext uri="{BB962C8B-B14F-4D97-AF65-F5344CB8AC3E}">
        <p14:creationId xmlns:p14="http://schemas.microsoft.com/office/powerpoint/2010/main" val="2009457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4524A-AC44-4554-AC9B-80921C2F17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D7F7EA-8977-41D3-B763-CA43BE2F9D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C108A72-BAF7-4B75-9034-AF17BE115C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52BAD9-6F9F-4ABF-A8C1-E0A5AF187754}"/>
              </a:ext>
            </a:extLst>
          </p:cNvPr>
          <p:cNvSpPr>
            <a:spLocks noGrp="1"/>
          </p:cNvSpPr>
          <p:nvPr>
            <p:ph type="dt" sz="half" idx="10"/>
          </p:nvPr>
        </p:nvSpPr>
        <p:spPr/>
        <p:txBody>
          <a:bodyPr/>
          <a:lstStyle/>
          <a:p>
            <a:fld id="{4982BDBE-634A-4586-84B6-BD53E62DD504}" type="datetimeFigureOut">
              <a:rPr lang="en-US" smtClean="0"/>
              <a:t>9/23/2020</a:t>
            </a:fld>
            <a:endParaRPr lang="en-US"/>
          </a:p>
        </p:txBody>
      </p:sp>
      <p:sp>
        <p:nvSpPr>
          <p:cNvPr id="6" name="Footer Placeholder 5">
            <a:extLst>
              <a:ext uri="{FF2B5EF4-FFF2-40B4-BE49-F238E27FC236}">
                <a16:creationId xmlns:a16="http://schemas.microsoft.com/office/drawing/2014/main" id="{F65C5A67-6F6F-40DC-B009-48BEF337A5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6A5BAA-2867-40B9-BC7B-239003D9F732}"/>
              </a:ext>
            </a:extLst>
          </p:cNvPr>
          <p:cNvSpPr>
            <a:spLocks noGrp="1"/>
          </p:cNvSpPr>
          <p:nvPr>
            <p:ph type="sldNum" sz="quarter" idx="12"/>
          </p:nvPr>
        </p:nvSpPr>
        <p:spPr/>
        <p:txBody>
          <a:bodyPr/>
          <a:lstStyle/>
          <a:p>
            <a:fld id="{9B1F3FEB-2527-473E-A7C6-3896EDAD7F4E}" type="slidenum">
              <a:rPr lang="en-US" smtClean="0"/>
              <a:t>‹#›</a:t>
            </a:fld>
            <a:endParaRPr lang="en-US"/>
          </a:p>
        </p:txBody>
      </p:sp>
    </p:spTree>
    <p:extLst>
      <p:ext uri="{BB962C8B-B14F-4D97-AF65-F5344CB8AC3E}">
        <p14:creationId xmlns:p14="http://schemas.microsoft.com/office/powerpoint/2010/main" val="341365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BC314-D186-4906-8A0E-2D0E2A637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A88518-B17C-4EB0-926F-D84D9E9570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32F0B83-15BE-4DA9-9300-FB1A8E22E9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B62AF3-BAFB-4F82-B412-7896038063D8}"/>
              </a:ext>
            </a:extLst>
          </p:cNvPr>
          <p:cNvSpPr>
            <a:spLocks noGrp="1"/>
          </p:cNvSpPr>
          <p:nvPr>
            <p:ph type="dt" sz="half" idx="10"/>
          </p:nvPr>
        </p:nvSpPr>
        <p:spPr/>
        <p:txBody>
          <a:bodyPr/>
          <a:lstStyle/>
          <a:p>
            <a:fld id="{4982BDBE-634A-4586-84B6-BD53E62DD504}" type="datetimeFigureOut">
              <a:rPr lang="en-US" smtClean="0"/>
              <a:t>9/23/2020</a:t>
            </a:fld>
            <a:endParaRPr lang="en-US"/>
          </a:p>
        </p:txBody>
      </p:sp>
      <p:sp>
        <p:nvSpPr>
          <p:cNvPr id="6" name="Footer Placeholder 5">
            <a:extLst>
              <a:ext uri="{FF2B5EF4-FFF2-40B4-BE49-F238E27FC236}">
                <a16:creationId xmlns:a16="http://schemas.microsoft.com/office/drawing/2014/main" id="{5127A76D-7D35-47D1-88AB-17E1ACFAC3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C0A64D-3657-4B9E-BFD7-62976D26D13E}"/>
              </a:ext>
            </a:extLst>
          </p:cNvPr>
          <p:cNvSpPr>
            <a:spLocks noGrp="1"/>
          </p:cNvSpPr>
          <p:nvPr>
            <p:ph type="sldNum" sz="quarter" idx="12"/>
          </p:nvPr>
        </p:nvSpPr>
        <p:spPr/>
        <p:txBody>
          <a:bodyPr/>
          <a:lstStyle/>
          <a:p>
            <a:fld id="{9B1F3FEB-2527-473E-A7C6-3896EDAD7F4E}" type="slidenum">
              <a:rPr lang="en-US" smtClean="0"/>
              <a:t>‹#›</a:t>
            </a:fld>
            <a:endParaRPr lang="en-US"/>
          </a:p>
        </p:txBody>
      </p:sp>
    </p:spTree>
    <p:extLst>
      <p:ext uri="{BB962C8B-B14F-4D97-AF65-F5344CB8AC3E}">
        <p14:creationId xmlns:p14="http://schemas.microsoft.com/office/powerpoint/2010/main" val="2420004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42CC6B-BDD7-4812-8889-CA9B500BDB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342AB1-3564-448D-BE43-837EBE3B23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1164AF-3E8F-46B3-BAD6-ADF99EED78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82BDBE-634A-4586-84B6-BD53E62DD504}" type="datetimeFigureOut">
              <a:rPr lang="en-US" smtClean="0"/>
              <a:t>9/23/2020</a:t>
            </a:fld>
            <a:endParaRPr lang="en-US"/>
          </a:p>
        </p:txBody>
      </p:sp>
      <p:sp>
        <p:nvSpPr>
          <p:cNvPr id="5" name="Footer Placeholder 4">
            <a:extLst>
              <a:ext uri="{FF2B5EF4-FFF2-40B4-BE49-F238E27FC236}">
                <a16:creationId xmlns:a16="http://schemas.microsoft.com/office/drawing/2014/main" id="{254D2BA1-3FDE-4B20-B1D2-8B35D32FE1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F73ED37-A177-4499-AEC9-340D9C3B94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1F3FEB-2527-473E-A7C6-3896EDAD7F4E}" type="slidenum">
              <a:rPr lang="en-US" smtClean="0"/>
              <a:t>‹#›</a:t>
            </a:fld>
            <a:endParaRPr lang="en-US"/>
          </a:p>
        </p:txBody>
      </p:sp>
    </p:spTree>
    <p:extLst>
      <p:ext uri="{BB962C8B-B14F-4D97-AF65-F5344CB8AC3E}">
        <p14:creationId xmlns:p14="http://schemas.microsoft.com/office/powerpoint/2010/main" val="374602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khanacademy.org/science/biology/cellular-respiration-and-fermentation/intro-to-cellular-respiration/v/introduction-to-cellular-respiratio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Cck3US2EBm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youtu.be/LKiXfqaWNH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99BF2-1666-4F32-AFAE-2EF79624BD7C}"/>
              </a:ext>
            </a:extLst>
          </p:cNvPr>
          <p:cNvSpPr>
            <a:spLocks noGrp="1"/>
          </p:cNvSpPr>
          <p:nvPr>
            <p:ph type="ctrTitle"/>
          </p:nvPr>
        </p:nvSpPr>
        <p:spPr/>
        <p:txBody>
          <a:bodyPr/>
          <a:lstStyle/>
          <a:p>
            <a:r>
              <a:rPr lang="en-US" dirty="0"/>
              <a:t>Regulation of Enzymes</a:t>
            </a:r>
          </a:p>
        </p:txBody>
      </p:sp>
      <p:sp>
        <p:nvSpPr>
          <p:cNvPr id="3" name="Subtitle 2">
            <a:extLst>
              <a:ext uri="{FF2B5EF4-FFF2-40B4-BE49-F238E27FC236}">
                <a16:creationId xmlns:a16="http://schemas.microsoft.com/office/drawing/2014/main" id="{93C333F2-4AE7-4870-B655-40D6D05DE73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18366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E4E9A-00E0-4E09-8B39-BC7AABCE62BC}"/>
              </a:ext>
            </a:extLst>
          </p:cNvPr>
          <p:cNvSpPr>
            <a:spLocks noGrp="1"/>
          </p:cNvSpPr>
          <p:nvPr>
            <p:ph type="title"/>
          </p:nvPr>
        </p:nvSpPr>
        <p:spPr/>
        <p:txBody>
          <a:bodyPr/>
          <a:lstStyle/>
          <a:p>
            <a:r>
              <a:rPr lang="en-US" b="1" i="0" dirty="0">
                <a:solidFill>
                  <a:srgbClr val="21242C"/>
                </a:solidFill>
                <a:effectLst/>
                <a:latin typeface="Lato" panose="020F0502020204030203" pitchFamily="34" charset="0"/>
              </a:rPr>
              <a:t>Allosteric regulation</a:t>
            </a:r>
            <a:endParaRPr lang="en-US" dirty="0"/>
          </a:p>
        </p:txBody>
      </p:sp>
      <p:sp>
        <p:nvSpPr>
          <p:cNvPr id="3" name="Content Placeholder 2">
            <a:extLst>
              <a:ext uri="{FF2B5EF4-FFF2-40B4-BE49-F238E27FC236}">
                <a16:creationId xmlns:a16="http://schemas.microsoft.com/office/drawing/2014/main" id="{16B49DA9-ECE4-4A17-BDB9-4C57E10D4910}"/>
              </a:ext>
            </a:extLst>
          </p:cNvPr>
          <p:cNvSpPr>
            <a:spLocks noGrp="1"/>
          </p:cNvSpPr>
          <p:nvPr>
            <p:ph idx="1"/>
          </p:nvPr>
        </p:nvSpPr>
        <p:spPr>
          <a:xfrm>
            <a:off x="838200" y="1825625"/>
            <a:ext cx="4822861" cy="4351338"/>
          </a:xfrm>
        </p:spPr>
        <p:txBody>
          <a:bodyPr/>
          <a:lstStyle/>
          <a:p>
            <a:r>
              <a:rPr lang="en-US" sz="2000" b="0" i="0" dirty="0">
                <a:solidFill>
                  <a:srgbClr val="21242C"/>
                </a:solidFill>
                <a:effectLst/>
                <a:latin typeface="Lato" panose="020F0502020204030203" pitchFamily="34" charset="0"/>
              </a:rPr>
              <a:t>Regulation where the regulatory molecule (an activator or inhibitor) binds to an enzyme someplace other than the active site. The place where the regulator binds is called the </a:t>
            </a:r>
            <a:r>
              <a:rPr lang="en-US" sz="2000" b="1" i="0" dirty="0">
                <a:solidFill>
                  <a:srgbClr val="21242C"/>
                </a:solidFill>
                <a:effectLst/>
                <a:latin typeface="Lato" panose="020F0502020204030203" pitchFamily="34" charset="0"/>
              </a:rPr>
              <a:t>allosteric site</a:t>
            </a:r>
            <a:r>
              <a:rPr lang="en-US" sz="2000" b="0" i="0" dirty="0">
                <a:solidFill>
                  <a:srgbClr val="21242C"/>
                </a:solidFill>
                <a:effectLst/>
                <a:latin typeface="Lato" panose="020F0502020204030203" pitchFamily="34" charset="0"/>
              </a:rPr>
              <a:t>.</a:t>
            </a:r>
          </a:p>
          <a:p>
            <a:r>
              <a:rPr lang="en-US" sz="2000" b="0" i="0" dirty="0">
                <a:solidFill>
                  <a:srgbClr val="21242C"/>
                </a:solidFill>
                <a:effectLst/>
                <a:latin typeface="Lato" panose="020F0502020204030203" pitchFamily="34" charset="0"/>
              </a:rPr>
              <a:t>Allosteric enzymes typically have multiple active sites located on different protein subunits. When an allosteric inhibitor binds to an enzyme, all active sites on the protein subunits are changed slightly so that they work less well.</a:t>
            </a:r>
          </a:p>
          <a:p>
            <a:endParaRPr lang="en-US" sz="2000" dirty="0"/>
          </a:p>
        </p:txBody>
      </p:sp>
      <p:pic>
        <p:nvPicPr>
          <p:cNvPr id="4" name="Picture 3">
            <a:extLst>
              <a:ext uri="{FF2B5EF4-FFF2-40B4-BE49-F238E27FC236}">
                <a16:creationId xmlns:a16="http://schemas.microsoft.com/office/drawing/2014/main" id="{C48EFF98-9265-4E0B-8AB8-E786BFF5AA7E}"/>
              </a:ext>
            </a:extLst>
          </p:cNvPr>
          <p:cNvPicPr>
            <a:picLocks noChangeAspect="1"/>
          </p:cNvPicPr>
          <p:nvPr/>
        </p:nvPicPr>
        <p:blipFill>
          <a:blip r:embed="rId2"/>
          <a:stretch>
            <a:fillRect/>
          </a:stretch>
        </p:blipFill>
        <p:spPr>
          <a:xfrm>
            <a:off x="7589179" y="514016"/>
            <a:ext cx="4212404" cy="5829967"/>
          </a:xfrm>
          <a:prstGeom prst="rect">
            <a:avLst/>
          </a:prstGeom>
        </p:spPr>
      </p:pic>
    </p:spTree>
    <p:extLst>
      <p:ext uri="{BB962C8B-B14F-4D97-AF65-F5344CB8AC3E}">
        <p14:creationId xmlns:p14="http://schemas.microsoft.com/office/powerpoint/2010/main" val="2682984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F6F2-4D05-4971-B77F-7EE83C7F399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73B6A75-26B8-4D05-9DAD-C051DF9D9547}"/>
              </a:ext>
            </a:extLst>
          </p:cNvPr>
          <p:cNvSpPr>
            <a:spLocks noGrp="1"/>
          </p:cNvSpPr>
          <p:nvPr>
            <p:ph idx="1"/>
          </p:nvPr>
        </p:nvSpPr>
        <p:spPr>
          <a:xfrm>
            <a:off x="838200" y="1825625"/>
            <a:ext cx="5778357" cy="4351338"/>
          </a:xfrm>
        </p:spPr>
        <p:txBody>
          <a:bodyPr/>
          <a:lstStyle/>
          <a:p>
            <a:r>
              <a:rPr lang="en-US" dirty="0"/>
              <a:t>Some allosteric activators bind to locations on an enzyme other than the active site, causing an increase in the function of the active site. Also, in a process called </a:t>
            </a:r>
            <a:r>
              <a:rPr lang="en-US" b="1" dirty="0">
                <a:effectLst/>
                <a:latin typeface="inherit"/>
              </a:rPr>
              <a:t>cooperativity</a:t>
            </a:r>
            <a:r>
              <a:rPr lang="en-US" dirty="0"/>
              <a:t>, the substrate itself can serve as an allosteric activator: when it binds to one active site, the activity of the other active sites goes up.</a:t>
            </a:r>
          </a:p>
        </p:txBody>
      </p:sp>
      <p:pic>
        <p:nvPicPr>
          <p:cNvPr id="4" name="Picture 3">
            <a:extLst>
              <a:ext uri="{FF2B5EF4-FFF2-40B4-BE49-F238E27FC236}">
                <a16:creationId xmlns:a16="http://schemas.microsoft.com/office/drawing/2014/main" id="{6D12A6C7-2285-41CE-A551-DA998FBBD043}"/>
              </a:ext>
            </a:extLst>
          </p:cNvPr>
          <p:cNvPicPr>
            <a:picLocks noChangeAspect="1"/>
          </p:cNvPicPr>
          <p:nvPr/>
        </p:nvPicPr>
        <p:blipFill>
          <a:blip r:embed="rId2"/>
          <a:stretch>
            <a:fillRect/>
          </a:stretch>
        </p:blipFill>
        <p:spPr>
          <a:xfrm>
            <a:off x="6698749" y="357654"/>
            <a:ext cx="4294599" cy="5819309"/>
          </a:xfrm>
          <a:prstGeom prst="rect">
            <a:avLst/>
          </a:prstGeom>
        </p:spPr>
      </p:pic>
    </p:spTree>
    <p:extLst>
      <p:ext uri="{BB962C8B-B14F-4D97-AF65-F5344CB8AC3E}">
        <p14:creationId xmlns:p14="http://schemas.microsoft.com/office/powerpoint/2010/main" val="1779409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50E89-59C5-4E6E-8160-27E116873766}"/>
              </a:ext>
            </a:extLst>
          </p:cNvPr>
          <p:cNvSpPr>
            <a:spLocks noGrp="1"/>
          </p:cNvSpPr>
          <p:nvPr>
            <p:ph type="title"/>
          </p:nvPr>
        </p:nvSpPr>
        <p:spPr/>
        <p:txBody>
          <a:bodyPr/>
          <a:lstStyle/>
          <a:p>
            <a:r>
              <a:rPr lang="en-US" b="1" i="0" dirty="0">
                <a:solidFill>
                  <a:srgbClr val="21242C"/>
                </a:solidFill>
                <a:effectLst/>
                <a:latin typeface="Lato" panose="020F0502020204030203" pitchFamily="34" charset="0"/>
              </a:rPr>
              <a:t>Cofactors and coenzymes</a:t>
            </a:r>
            <a:endParaRPr lang="en-US" dirty="0"/>
          </a:p>
        </p:txBody>
      </p:sp>
      <p:sp>
        <p:nvSpPr>
          <p:cNvPr id="3" name="Content Placeholder 2">
            <a:extLst>
              <a:ext uri="{FF2B5EF4-FFF2-40B4-BE49-F238E27FC236}">
                <a16:creationId xmlns:a16="http://schemas.microsoft.com/office/drawing/2014/main" id="{D3F17A05-4D30-401B-9B05-EEB268B450F4}"/>
              </a:ext>
            </a:extLst>
          </p:cNvPr>
          <p:cNvSpPr>
            <a:spLocks noGrp="1"/>
          </p:cNvSpPr>
          <p:nvPr>
            <p:ph idx="1"/>
          </p:nvPr>
        </p:nvSpPr>
        <p:spPr/>
        <p:txBody>
          <a:bodyPr/>
          <a:lstStyle/>
          <a:p>
            <a:pPr algn="l" fontAlgn="base"/>
            <a:r>
              <a:rPr lang="en-US" sz="2200" b="0" i="0" dirty="0">
                <a:solidFill>
                  <a:srgbClr val="21242C"/>
                </a:solidFill>
                <a:effectLst/>
                <a:latin typeface="inherit"/>
              </a:rPr>
              <a:t>Many enzymes need non-protein helper molecules called </a:t>
            </a:r>
            <a:r>
              <a:rPr lang="en-US" sz="2200" b="1" i="0" dirty="0">
                <a:solidFill>
                  <a:srgbClr val="21242C"/>
                </a:solidFill>
                <a:effectLst/>
                <a:latin typeface="inherit"/>
              </a:rPr>
              <a:t>cofactors</a:t>
            </a:r>
            <a:r>
              <a:rPr lang="en-US" sz="2200" b="0" i="0" dirty="0">
                <a:solidFill>
                  <a:srgbClr val="21242C"/>
                </a:solidFill>
                <a:effectLst/>
                <a:latin typeface="inherit"/>
              </a:rPr>
              <a:t>.</a:t>
            </a:r>
          </a:p>
          <a:p>
            <a:pPr algn="l" fontAlgn="base"/>
            <a:r>
              <a:rPr lang="en-US" sz="2200" dirty="0">
                <a:solidFill>
                  <a:srgbClr val="21242C"/>
                </a:solidFill>
                <a:latin typeface="inherit"/>
              </a:rPr>
              <a:t>Some are </a:t>
            </a:r>
            <a:r>
              <a:rPr lang="en-US" sz="2200" b="0" i="0" dirty="0">
                <a:solidFill>
                  <a:srgbClr val="21242C"/>
                </a:solidFill>
                <a:effectLst/>
                <a:latin typeface="inherit"/>
              </a:rPr>
              <a:t>attached temporarily to the enzyme through ionic or hydrogen bonds, or permanently through stronger covalent bonds.</a:t>
            </a:r>
          </a:p>
          <a:p>
            <a:pPr algn="l" fontAlgn="base"/>
            <a:r>
              <a:rPr lang="en-US" sz="2200" b="0" i="0" dirty="0">
                <a:solidFill>
                  <a:srgbClr val="21242C"/>
                </a:solidFill>
                <a:effectLst/>
                <a:latin typeface="inherit"/>
              </a:rPr>
              <a:t>Common cofactors include inorganic ions such as iron and magnesium. For example, the enzyme that builds DNA molecules, DNA polymerase, requires magnesium ions to function</a:t>
            </a:r>
          </a:p>
          <a:p>
            <a:pPr algn="l" fontAlgn="base"/>
            <a:r>
              <a:rPr lang="en-US" sz="2200" b="1" i="0" dirty="0">
                <a:solidFill>
                  <a:srgbClr val="21242C"/>
                </a:solidFill>
                <a:effectLst/>
                <a:latin typeface="inherit"/>
              </a:rPr>
              <a:t>Coenzymes</a:t>
            </a:r>
            <a:r>
              <a:rPr lang="en-US" sz="2200" b="0" i="0" dirty="0">
                <a:solidFill>
                  <a:srgbClr val="21242C"/>
                </a:solidFill>
                <a:effectLst/>
                <a:latin typeface="inherit"/>
              </a:rPr>
              <a:t> are a subset of cofactors that are organic (carbon-based) molecules. The most common sources of coenzymes are dietary vitamins. Some vitamins are precursors to coenzymes and others act directly as coenzymes. </a:t>
            </a:r>
          </a:p>
          <a:p>
            <a:pPr algn="l" fontAlgn="base"/>
            <a:r>
              <a:rPr lang="en-US" sz="2200" b="0" i="0" dirty="0">
                <a:solidFill>
                  <a:srgbClr val="21242C"/>
                </a:solidFill>
                <a:effectLst/>
                <a:latin typeface="inherit"/>
              </a:rPr>
              <a:t>For example, vitamin C is a coenzyme for several enzymes that take part in building the protein collagen, a key part of connective tissue.</a:t>
            </a:r>
          </a:p>
          <a:p>
            <a:endParaRPr lang="en-US" sz="2200" dirty="0"/>
          </a:p>
        </p:txBody>
      </p:sp>
    </p:spTree>
    <p:extLst>
      <p:ext uri="{BB962C8B-B14F-4D97-AF65-F5344CB8AC3E}">
        <p14:creationId xmlns:p14="http://schemas.microsoft.com/office/powerpoint/2010/main" val="2204113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B7B65-9007-4149-98D4-B3A229529470}"/>
              </a:ext>
            </a:extLst>
          </p:cNvPr>
          <p:cNvSpPr>
            <a:spLocks noGrp="1"/>
          </p:cNvSpPr>
          <p:nvPr>
            <p:ph type="title"/>
          </p:nvPr>
        </p:nvSpPr>
        <p:spPr/>
        <p:txBody>
          <a:bodyPr/>
          <a:lstStyle/>
          <a:p>
            <a:r>
              <a:rPr lang="en-US" b="1" i="0" dirty="0">
                <a:solidFill>
                  <a:srgbClr val="21242C"/>
                </a:solidFill>
                <a:effectLst/>
                <a:latin typeface="Lato" panose="020F0502020204030203" pitchFamily="34" charset="0"/>
              </a:rPr>
              <a:t>Enzyme compartmentalization</a:t>
            </a:r>
            <a:endParaRPr lang="en-US" dirty="0"/>
          </a:p>
        </p:txBody>
      </p:sp>
      <p:sp>
        <p:nvSpPr>
          <p:cNvPr id="3" name="Content Placeholder 2">
            <a:extLst>
              <a:ext uri="{FF2B5EF4-FFF2-40B4-BE49-F238E27FC236}">
                <a16:creationId xmlns:a16="http://schemas.microsoft.com/office/drawing/2014/main" id="{8BBDE704-8088-454D-8B5C-D3DEC06B49BC}"/>
              </a:ext>
            </a:extLst>
          </p:cNvPr>
          <p:cNvSpPr>
            <a:spLocks noGrp="1"/>
          </p:cNvSpPr>
          <p:nvPr>
            <p:ph idx="1"/>
          </p:nvPr>
        </p:nvSpPr>
        <p:spPr/>
        <p:txBody>
          <a:bodyPr/>
          <a:lstStyle/>
          <a:p>
            <a:pPr algn="l" fontAlgn="base"/>
            <a:r>
              <a:rPr lang="en-US" sz="2200" b="0" i="0" dirty="0">
                <a:solidFill>
                  <a:srgbClr val="21242C"/>
                </a:solidFill>
                <a:effectLst/>
                <a:latin typeface="inherit"/>
              </a:rPr>
              <a:t>Enzymes are often compartmentalized (stored in a specific part of the cell where they do their job) -- for instance, in a particular organelle.</a:t>
            </a:r>
          </a:p>
          <a:p>
            <a:pPr algn="l" fontAlgn="base"/>
            <a:r>
              <a:rPr lang="en-US" sz="2200" b="0" i="0" dirty="0">
                <a:solidFill>
                  <a:srgbClr val="21242C"/>
                </a:solidFill>
                <a:effectLst/>
                <a:latin typeface="inherit"/>
              </a:rPr>
              <a:t>Compartmentalization means that enzymes needed for specific processes can be kept in the places where they act, ensuring they can find their substrates readily, don't damage the cell, and have the right microenvironment to work well.</a:t>
            </a:r>
          </a:p>
          <a:p>
            <a:pPr algn="l" fontAlgn="base"/>
            <a:r>
              <a:rPr lang="en-US" sz="2200" b="0" i="0" dirty="0">
                <a:solidFill>
                  <a:srgbClr val="21242C"/>
                </a:solidFill>
                <a:effectLst/>
                <a:latin typeface="inherit"/>
              </a:rPr>
              <a:t>Digestive enzymes of the lysosome work best at a pH around </a:t>
            </a:r>
            <a:r>
              <a:rPr lang="en-US" sz="2200" b="0" i="0" dirty="0">
                <a:solidFill>
                  <a:srgbClr val="21242C"/>
                </a:solidFill>
                <a:effectLst/>
                <a:latin typeface="KaTeX_Main"/>
              </a:rPr>
              <a:t>5.05.0</a:t>
            </a:r>
            <a:r>
              <a:rPr lang="en-US" sz="2200" b="0" i="0" dirty="0">
                <a:solidFill>
                  <a:srgbClr val="21242C"/>
                </a:solidFill>
                <a:effectLst/>
                <a:latin typeface="inherit"/>
              </a:rPr>
              <a:t>5, point, 0, which is found in the acidic interior of the lysosome (but not in the cytosol, which has a pH of about </a:t>
            </a:r>
            <a:r>
              <a:rPr lang="en-US" sz="2200" b="0" i="0" dirty="0">
                <a:solidFill>
                  <a:srgbClr val="21242C"/>
                </a:solidFill>
                <a:effectLst/>
                <a:latin typeface="KaTeX_Main"/>
              </a:rPr>
              <a:t>7.27.2</a:t>
            </a:r>
            <a:r>
              <a:rPr lang="en-US" sz="2200" b="0" i="0" dirty="0">
                <a:solidFill>
                  <a:srgbClr val="21242C"/>
                </a:solidFill>
                <a:effectLst/>
                <a:latin typeface="inherit"/>
              </a:rPr>
              <a:t>7, point, 2). </a:t>
            </a:r>
          </a:p>
          <a:p>
            <a:pPr algn="l" fontAlgn="base"/>
            <a:r>
              <a:rPr lang="en-US" sz="2200" b="0" i="0" dirty="0">
                <a:solidFill>
                  <a:srgbClr val="21242C"/>
                </a:solidFill>
                <a:effectLst/>
                <a:latin typeface="inherit"/>
              </a:rPr>
              <a:t>Lysosomal enzymes have low activity at the pH of the cytosol, which may serve as "insurance" for the cell: even if a lysosome bursts and spills its enzymes, the enzymes will not begin digesting the cell, because they will no longer have the right pH to function.</a:t>
            </a:r>
          </a:p>
          <a:p>
            <a:endParaRPr lang="en-US" sz="2200" dirty="0"/>
          </a:p>
        </p:txBody>
      </p:sp>
    </p:spTree>
    <p:extLst>
      <p:ext uri="{BB962C8B-B14F-4D97-AF65-F5344CB8AC3E}">
        <p14:creationId xmlns:p14="http://schemas.microsoft.com/office/powerpoint/2010/main" val="2807978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6FA62-AC5F-49A9-ABF1-43A25B3BDE94}"/>
              </a:ext>
            </a:extLst>
          </p:cNvPr>
          <p:cNvSpPr>
            <a:spLocks noGrp="1"/>
          </p:cNvSpPr>
          <p:nvPr>
            <p:ph type="title"/>
          </p:nvPr>
        </p:nvSpPr>
        <p:spPr/>
        <p:txBody>
          <a:bodyPr/>
          <a:lstStyle/>
          <a:p>
            <a:endParaRPr lang="en-US"/>
          </a:p>
        </p:txBody>
      </p:sp>
      <p:pic>
        <p:nvPicPr>
          <p:cNvPr id="9" name="Content Placeholder 8" descr="A picture containing screenshot&#10;&#10;Description automatically generated">
            <a:extLst>
              <a:ext uri="{FF2B5EF4-FFF2-40B4-BE49-F238E27FC236}">
                <a16:creationId xmlns:a16="http://schemas.microsoft.com/office/drawing/2014/main" id="{92DD8FE6-A689-4995-A819-906800F84D1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8094" y="335988"/>
            <a:ext cx="10304980" cy="7728736"/>
          </a:xfrm>
        </p:spPr>
      </p:pic>
    </p:spTree>
    <p:extLst>
      <p:ext uri="{BB962C8B-B14F-4D97-AF65-F5344CB8AC3E}">
        <p14:creationId xmlns:p14="http://schemas.microsoft.com/office/powerpoint/2010/main" val="2103172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CB56A-8084-47D4-B5A7-4D20BD34CC1D}"/>
              </a:ext>
            </a:extLst>
          </p:cNvPr>
          <p:cNvSpPr>
            <a:spLocks noGrp="1"/>
          </p:cNvSpPr>
          <p:nvPr>
            <p:ph type="title"/>
          </p:nvPr>
        </p:nvSpPr>
        <p:spPr/>
        <p:txBody>
          <a:bodyPr/>
          <a:lstStyle/>
          <a:p>
            <a:r>
              <a:rPr lang="en-US" b="1" i="0" dirty="0">
                <a:solidFill>
                  <a:srgbClr val="21242C"/>
                </a:solidFill>
                <a:effectLst/>
                <a:latin typeface="Lato" panose="020F0502020204030203" pitchFamily="34" charset="0"/>
              </a:rPr>
              <a:t>Feedback inhibition</a:t>
            </a:r>
            <a:endParaRPr lang="en-US" dirty="0"/>
          </a:p>
        </p:txBody>
      </p:sp>
      <p:sp>
        <p:nvSpPr>
          <p:cNvPr id="3" name="Content Placeholder 2">
            <a:extLst>
              <a:ext uri="{FF2B5EF4-FFF2-40B4-BE49-F238E27FC236}">
                <a16:creationId xmlns:a16="http://schemas.microsoft.com/office/drawing/2014/main" id="{523168C0-A422-4C58-8238-0E6B2EDBF1F0}"/>
              </a:ext>
            </a:extLst>
          </p:cNvPr>
          <p:cNvSpPr>
            <a:spLocks noGrp="1"/>
          </p:cNvSpPr>
          <p:nvPr>
            <p:ph idx="1"/>
          </p:nvPr>
        </p:nvSpPr>
        <p:spPr/>
        <p:txBody>
          <a:bodyPr/>
          <a:lstStyle/>
          <a:p>
            <a:r>
              <a:rPr lang="en-US" b="0" i="0" dirty="0">
                <a:solidFill>
                  <a:srgbClr val="21242C"/>
                </a:solidFill>
                <a:effectLst/>
                <a:latin typeface="Lato" panose="020F0502020204030203" pitchFamily="34" charset="0"/>
              </a:rPr>
              <a:t>The end product of a metabolic pathway acts on the key enzyme regulating entry to that pathway, keeping more of the end product from being produced.</a:t>
            </a:r>
          </a:p>
          <a:p>
            <a:r>
              <a:rPr lang="en-US" b="0" i="0" dirty="0">
                <a:solidFill>
                  <a:srgbClr val="21242C"/>
                </a:solidFill>
                <a:effectLst/>
                <a:latin typeface="Lato" panose="020F0502020204030203" pitchFamily="34" charset="0"/>
              </a:rPr>
              <a:t>When there’s little of the product, the enzyme will not be inhibited, and the pathway will go full steam ahead to replenish the supply. When there’s lots of the product sitting around, it will block the enzyme, preventing the production of new product until the existing supply has been used up.</a:t>
            </a:r>
            <a:endParaRPr lang="en-US" dirty="0"/>
          </a:p>
        </p:txBody>
      </p:sp>
    </p:spTree>
    <p:extLst>
      <p:ext uri="{BB962C8B-B14F-4D97-AF65-F5344CB8AC3E}">
        <p14:creationId xmlns:p14="http://schemas.microsoft.com/office/powerpoint/2010/main" val="2552419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4823C-1D12-46D7-9F3D-05DA9CC81E2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E8CD52B-E635-44E3-93EE-170208CEB465}"/>
              </a:ext>
            </a:extLst>
          </p:cNvPr>
          <p:cNvSpPr>
            <a:spLocks noGrp="1"/>
          </p:cNvSpPr>
          <p:nvPr>
            <p:ph idx="1"/>
          </p:nvPr>
        </p:nvSpPr>
        <p:spPr/>
        <p:txBody>
          <a:bodyPr/>
          <a:lstStyle/>
          <a:p>
            <a:endParaRPr lang="en-US"/>
          </a:p>
        </p:txBody>
      </p:sp>
      <p:pic>
        <p:nvPicPr>
          <p:cNvPr id="69634" name="Picture 2" descr="Diagram illustrating feedback inhibition. The end product of a multi-step metabolic pathway binds to an allosteric site on the enzyme that catalyzes the committed step of the pathway, reducing the enzyme's activity. This regulation helps slow the pathway down when levels of the end product are already high (when more is not needed).">
            <a:extLst>
              <a:ext uri="{FF2B5EF4-FFF2-40B4-BE49-F238E27FC236}">
                <a16:creationId xmlns:a16="http://schemas.microsoft.com/office/drawing/2014/main" id="{7C27DF8C-EEE4-40AA-B5B1-3724FDA91D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812" y="1350624"/>
            <a:ext cx="10620375"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431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EAEBC-1C9D-423E-A0D9-D512CA7D7E5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BA59197-C287-4F66-85C6-6E31EE88D0D7}"/>
              </a:ext>
            </a:extLst>
          </p:cNvPr>
          <p:cNvSpPr>
            <a:spLocks noGrp="1"/>
          </p:cNvSpPr>
          <p:nvPr>
            <p:ph idx="1"/>
          </p:nvPr>
        </p:nvSpPr>
        <p:spPr/>
        <p:txBody>
          <a:bodyPr/>
          <a:lstStyle/>
          <a:p>
            <a:r>
              <a:rPr lang="en-US" b="0" i="0" dirty="0">
                <a:solidFill>
                  <a:srgbClr val="21242C"/>
                </a:solidFill>
                <a:effectLst/>
                <a:latin typeface="Lato" panose="020F0502020204030203" pitchFamily="34" charset="0"/>
              </a:rPr>
              <a:t>Feedback inhibition acts at the </a:t>
            </a:r>
            <a:r>
              <a:rPr lang="en-US" b="1" i="0" dirty="0">
                <a:solidFill>
                  <a:srgbClr val="21242C"/>
                </a:solidFill>
                <a:effectLst/>
                <a:latin typeface="Lato" panose="020F0502020204030203" pitchFamily="34" charset="0"/>
              </a:rPr>
              <a:t>first committed step</a:t>
            </a:r>
            <a:r>
              <a:rPr lang="en-US" b="0" i="0" dirty="0">
                <a:solidFill>
                  <a:srgbClr val="21242C"/>
                </a:solidFill>
                <a:effectLst/>
                <a:latin typeface="Lato" panose="020F0502020204030203" pitchFamily="34" charset="0"/>
              </a:rPr>
              <a:t> of the pathway, meaning the first step that’s effectively irreversible.</a:t>
            </a:r>
          </a:p>
          <a:p>
            <a:r>
              <a:rPr lang="en-US" b="0" i="0" dirty="0">
                <a:solidFill>
                  <a:srgbClr val="21242C"/>
                </a:solidFill>
                <a:effectLst/>
                <a:latin typeface="Lato" panose="020F0502020204030203" pitchFamily="34" charset="0"/>
              </a:rPr>
              <a:t>However, feedback inhibition can sometimes hit multiple points along a pathway as well, particularly if the pathway has lots of branch points. </a:t>
            </a:r>
          </a:p>
          <a:p>
            <a:r>
              <a:rPr lang="en-US" b="0" i="0" dirty="0">
                <a:solidFill>
                  <a:srgbClr val="21242C"/>
                </a:solidFill>
                <a:effectLst/>
                <a:latin typeface="Lato" panose="020F0502020204030203" pitchFamily="34" charset="0"/>
              </a:rPr>
              <a:t>The pathway steps regulated by feedback inhibition are often catalyzed by allosteric enzymes.</a:t>
            </a:r>
            <a:endParaRPr lang="en-US" dirty="0"/>
          </a:p>
        </p:txBody>
      </p:sp>
    </p:spTree>
    <p:extLst>
      <p:ext uri="{BB962C8B-B14F-4D97-AF65-F5344CB8AC3E}">
        <p14:creationId xmlns:p14="http://schemas.microsoft.com/office/powerpoint/2010/main" val="2726387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6F91E-34FB-45D3-92F5-A9587134254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2D11A5E-07BF-4240-8820-BE70CFD0B11D}"/>
              </a:ext>
            </a:extLst>
          </p:cNvPr>
          <p:cNvSpPr>
            <a:spLocks noGrp="1"/>
          </p:cNvSpPr>
          <p:nvPr>
            <p:ph idx="1"/>
          </p:nvPr>
        </p:nvSpPr>
        <p:spPr/>
        <p:txBody>
          <a:bodyPr/>
          <a:lstStyle/>
          <a:p>
            <a:r>
              <a:rPr lang="en-US" sz="2200" b="0" i="0" dirty="0">
                <a:solidFill>
                  <a:srgbClr val="21242C"/>
                </a:solidFill>
                <a:effectLst/>
                <a:latin typeface="Lato" panose="020F0502020204030203" pitchFamily="34" charset="0"/>
              </a:rPr>
              <a:t>The energy carrier molecule ATP is an allosteric inhibitor of some of the enzymes involved in </a:t>
            </a:r>
            <a:r>
              <a:rPr lang="en-US" sz="2200" b="0" i="0" u="none" strike="noStrike" dirty="0">
                <a:solidFill>
                  <a:srgbClr val="8755EE"/>
                </a:solidFill>
                <a:effectLst/>
                <a:latin typeface="Lato" panose="020F0502020204030203" pitchFamily="34" charset="0"/>
                <a:hlinkClick r:id="rId2"/>
              </a:rPr>
              <a:t>cellular respiration</a:t>
            </a:r>
            <a:r>
              <a:rPr lang="en-US" sz="2200" b="0" i="0" dirty="0">
                <a:solidFill>
                  <a:srgbClr val="21242C"/>
                </a:solidFill>
                <a:effectLst/>
                <a:latin typeface="Lato" panose="020F0502020204030203" pitchFamily="34" charset="0"/>
              </a:rPr>
              <a:t>, a process that makes ATP to power cellular reactions. When there is lots of ATP, this feedback inhibition keeps more ATP from being made. This is useful because ATP is an unstable molecule. If too much ATP were made, much of it might go to waste, spontaneously breaking back down into its components (ADP and P</a:t>
            </a:r>
            <a:r>
              <a:rPr lang="en-US" sz="2200" dirty="0">
                <a:solidFill>
                  <a:srgbClr val="21242C"/>
                </a:solidFill>
                <a:latin typeface="KaTeX_Main"/>
              </a:rPr>
              <a:t>i).</a:t>
            </a:r>
          </a:p>
          <a:p>
            <a:r>
              <a:rPr lang="en-US" sz="2200" b="0" i="0" dirty="0">
                <a:solidFill>
                  <a:srgbClr val="21242C"/>
                </a:solidFill>
                <a:effectLst/>
                <a:latin typeface="Lato" panose="020F0502020204030203" pitchFamily="34" charset="0"/>
              </a:rPr>
              <a:t>ADP, on the other hand, serves as a positive allosteric regulator (an allosteric </a:t>
            </a:r>
            <a:r>
              <a:rPr lang="en-US" sz="2200" b="1" i="0" dirty="0">
                <a:solidFill>
                  <a:srgbClr val="21242C"/>
                </a:solidFill>
                <a:effectLst/>
                <a:latin typeface="Lato" panose="020F0502020204030203" pitchFamily="34" charset="0"/>
              </a:rPr>
              <a:t>activator</a:t>
            </a:r>
            <a:r>
              <a:rPr lang="en-US" sz="2200" b="0" i="0" dirty="0">
                <a:solidFill>
                  <a:srgbClr val="21242C"/>
                </a:solidFill>
                <a:effectLst/>
                <a:latin typeface="Lato" panose="020F0502020204030203" pitchFamily="34" charset="0"/>
              </a:rPr>
              <a:t>) for some of the same enzymes that are inhibited by ATP. For instance, ADP may act by binding to an enzyme and changing its shape so that it becomes more active.</a:t>
            </a:r>
            <a:endParaRPr lang="en-US" sz="2200" dirty="0"/>
          </a:p>
        </p:txBody>
      </p:sp>
    </p:spTree>
    <p:extLst>
      <p:ext uri="{BB962C8B-B14F-4D97-AF65-F5344CB8AC3E}">
        <p14:creationId xmlns:p14="http://schemas.microsoft.com/office/powerpoint/2010/main" val="2169904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7BE32350-6F18-4834-82C8-F5E11FF3083E}"/>
              </a:ext>
            </a:extLst>
          </p:cNvPr>
          <p:cNvGraphicFramePr>
            <a:graphicFrameLocks noGrp="1"/>
          </p:cNvGraphicFramePr>
          <p:nvPr/>
        </p:nvGraphicFramePr>
        <p:xfrm>
          <a:off x="1558925" y="1500188"/>
          <a:ext cx="8127999" cy="2865437"/>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0000"/>
                    </a:ext>
                  </a:extLst>
                </a:gridCol>
                <a:gridCol w="2709333">
                  <a:extLst>
                    <a:ext uri="{9D8B030D-6E8A-4147-A177-3AD203B41FA5}">
                      <a16:colId xmlns:a16="http://schemas.microsoft.com/office/drawing/2014/main" val="20001"/>
                    </a:ext>
                  </a:extLst>
                </a:gridCol>
                <a:gridCol w="2709333">
                  <a:extLst>
                    <a:ext uri="{9D8B030D-6E8A-4147-A177-3AD203B41FA5}">
                      <a16:colId xmlns:a16="http://schemas.microsoft.com/office/drawing/2014/main" val="20002"/>
                    </a:ext>
                  </a:extLst>
                </a:gridCol>
              </a:tblGrid>
              <a:tr h="370881">
                <a:tc>
                  <a:txBody>
                    <a:bodyPr/>
                    <a:lstStyle/>
                    <a:p>
                      <a:r>
                        <a:rPr lang="en-US" sz="1800" dirty="0"/>
                        <a:t>Co factor</a:t>
                      </a:r>
                    </a:p>
                  </a:txBody>
                  <a:tcPr marT="45725" marB="45725"/>
                </a:tc>
                <a:tc>
                  <a:txBody>
                    <a:bodyPr/>
                    <a:lstStyle/>
                    <a:p>
                      <a:r>
                        <a:rPr lang="en-US" sz="1800" dirty="0"/>
                        <a:t>Function</a:t>
                      </a:r>
                    </a:p>
                  </a:txBody>
                  <a:tcPr marT="45725" marB="45725"/>
                </a:tc>
                <a:tc>
                  <a:txBody>
                    <a:bodyPr/>
                    <a:lstStyle/>
                    <a:p>
                      <a:r>
                        <a:rPr lang="en-US" sz="1800" dirty="0"/>
                        <a:t>Example</a:t>
                      </a:r>
                    </a:p>
                  </a:txBody>
                  <a:tcPr marT="45725" marB="45725"/>
                </a:tc>
                <a:extLst>
                  <a:ext uri="{0D108BD9-81ED-4DB2-BD59-A6C34878D82A}">
                    <a16:rowId xmlns:a16="http://schemas.microsoft.com/office/drawing/2014/main" val="10000"/>
                  </a:ext>
                </a:extLst>
              </a:tr>
              <a:tr h="370881">
                <a:tc>
                  <a:txBody>
                    <a:bodyPr/>
                    <a:lstStyle/>
                    <a:p>
                      <a:r>
                        <a:rPr lang="en-US" sz="1800" dirty="0"/>
                        <a:t>Mg</a:t>
                      </a:r>
                    </a:p>
                  </a:txBody>
                  <a:tcPr marT="45725" marB="45725"/>
                </a:tc>
                <a:tc>
                  <a:txBody>
                    <a:bodyPr/>
                    <a:lstStyle/>
                    <a:p>
                      <a:r>
                        <a:rPr lang="en-US" sz="1800" dirty="0" err="1"/>
                        <a:t>Whereever</a:t>
                      </a:r>
                      <a:r>
                        <a:rPr lang="en-US" sz="1800" dirty="0"/>
                        <a:t> ATP is used</a:t>
                      </a:r>
                    </a:p>
                  </a:txBody>
                  <a:tcPr marT="45725" marB="45725"/>
                </a:tc>
                <a:tc>
                  <a:txBody>
                    <a:bodyPr/>
                    <a:lstStyle/>
                    <a:p>
                      <a:r>
                        <a:rPr lang="en-US" sz="1800" dirty="0"/>
                        <a:t>Kinases</a:t>
                      </a:r>
                    </a:p>
                  </a:txBody>
                  <a:tcPr marT="45725" marB="45725"/>
                </a:tc>
                <a:extLst>
                  <a:ext uri="{0D108BD9-81ED-4DB2-BD59-A6C34878D82A}">
                    <a16:rowId xmlns:a16="http://schemas.microsoft.com/office/drawing/2014/main" val="10001"/>
                  </a:ext>
                </a:extLst>
              </a:tr>
              <a:tr h="640151">
                <a:tc>
                  <a:txBody>
                    <a:bodyPr/>
                    <a:lstStyle/>
                    <a:p>
                      <a:r>
                        <a:rPr lang="en-US" sz="1800" dirty="0"/>
                        <a:t>Fe</a:t>
                      </a:r>
                    </a:p>
                  </a:txBody>
                  <a:tcPr marT="45725" marB="45725"/>
                </a:tc>
                <a:tc>
                  <a:txBody>
                    <a:bodyPr/>
                    <a:lstStyle/>
                    <a:p>
                      <a:r>
                        <a:rPr lang="en-US" sz="1800" dirty="0"/>
                        <a:t>Catalase, SOD, Peroxidase, </a:t>
                      </a:r>
                      <a:r>
                        <a:rPr lang="en-US" sz="1800" dirty="0" err="1"/>
                        <a:t>Cyt</a:t>
                      </a:r>
                      <a:r>
                        <a:rPr lang="en-US" sz="1800" dirty="0"/>
                        <a:t> </a:t>
                      </a:r>
                    </a:p>
                  </a:txBody>
                  <a:tcPr marT="45725" marB="45725"/>
                </a:tc>
                <a:tc>
                  <a:txBody>
                    <a:bodyPr/>
                    <a:lstStyle/>
                    <a:p>
                      <a:endParaRPr lang="en-US" sz="1800"/>
                    </a:p>
                  </a:txBody>
                  <a:tcPr marT="45725" marB="45725"/>
                </a:tc>
                <a:extLst>
                  <a:ext uri="{0D108BD9-81ED-4DB2-BD59-A6C34878D82A}">
                    <a16:rowId xmlns:a16="http://schemas.microsoft.com/office/drawing/2014/main" val="10002"/>
                  </a:ext>
                </a:extLst>
              </a:tr>
              <a:tr h="370881">
                <a:tc>
                  <a:txBody>
                    <a:bodyPr/>
                    <a:lstStyle/>
                    <a:p>
                      <a:endParaRPr lang="en-US" sz="1800" dirty="0"/>
                    </a:p>
                  </a:txBody>
                  <a:tcPr marT="45725" marB="45725"/>
                </a:tc>
                <a:tc>
                  <a:txBody>
                    <a:bodyPr/>
                    <a:lstStyle/>
                    <a:p>
                      <a:endParaRPr lang="en-US" sz="1800"/>
                    </a:p>
                  </a:txBody>
                  <a:tcPr marT="45725" marB="45725"/>
                </a:tc>
                <a:tc>
                  <a:txBody>
                    <a:bodyPr/>
                    <a:lstStyle/>
                    <a:p>
                      <a:endParaRPr lang="en-US" sz="1800"/>
                    </a:p>
                  </a:txBody>
                  <a:tcPr marT="45725" marB="45725"/>
                </a:tc>
                <a:extLst>
                  <a:ext uri="{0D108BD9-81ED-4DB2-BD59-A6C34878D82A}">
                    <a16:rowId xmlns:a16="http://schemas.microsoft.com/office/drawing/2014/main" val="10003"/>
                  </a:ext>
                </a:extLst>
              </a:tr>
              <a:tr h="370881">
                <a:tc>
                  <a:txBody>
                    <a:bodyPr/>
                    <a:lstStyle/>
                    <a:p>
                      <a:endParaRPr lang="en-US" sz="1800"/>
                    </a:p>
                  </a:txBody>
                  <a:tcPr marT="45725" marB="45725"/>
                </a:tc>
                <a:tc>
                  <a:txBody>
                    <a:bodyPr/>
                    <a:lstStyle/>
                    <a:p>
                      <a:endParaRPr lang="en-US" sz="1800"/>
                    </a:p>
                  </a:txBody>
                  <a:tcPr marT="45725" marB="45725"/>
                </a:tc>
                <a:tc>
                  <a:txBody>
                    <a:bodyPr/>
                    <a:lstStyle/>
                    <a:p>
                      <a:endParaRPr lang="en-US" sz="1800"/>
                    </a:p>
                  </a:txBody>
                  <a:tcPr marT="45725" marB="45725"/>
                </a:tc>
                <a:extLst>
                  <a:ext uri="{0D108BD9-81ED-4DB2-BD59-A6C34878D82A}">
                    <a16:rowId xmlns:a16="http://schemas.microsoft.com/office/drawing/2014/main" val="10004"/>
                  </a:ext>
                </a:extLst>
              </a:tr>
              <a:tr h="370881">
                <a:tc>
                  <a:txBody>
                    <a:bodyPr/>
                    <a:lstStyle/>
                    <a:p>
                      <a:endParaRPr lang="en-US" sz="1800"/>
                    </a:p>
                  </a:txBody>
                  <a:tcPr marT="45725" marB="45725"/>
                </a:tc>
                <a:tc>
                  <a:txBody>
                    <a:bodyPr/>
                    <a:lstStyle/>
                    <a:p>
                      <a:endParaRPr lang="en-US" sz="1800"/>
                    </a:p>
                  </a:txBody>
                  <a:tcPr marT="45725" marB="45725"/>
                </a:tc>
                <a:tc>
                  <a:txBody>
                    <a:bodyPr/>
                    <a:lstStyle/>
                    <a:p>
                      <a:endParaRPr lang="en-US" sz="1800"/>
                    </a:p>
                  </a:txBody>
                  <a:tcPr marT="45725" marB="45725"/>
                </a:tc>
                <a:extLst>
                  <a:ext uri="{0D108BD9-81ED-4DB2-BD59-A6C34878D82A}">
                    <a16:rowId xmlns:a16="http://schemas.microsoft.com/office/drawing/2014/main" val="10005"/>
                  </a:ext>
                </a:extLst>
              </a:tr>
              <a:tr h="370881">
                <a:tc>
                  <a:txBody>
                    <a:bodyPr/>
                    <a:lstStyle/>
                    <a:p>
                      <a:endParaRPr lang="en-US" sz="1800"/>
                    </a:p>
                  </a:txBody>
                  <a:tcPr marT="45725" marB="45725"/>
                </a:tc>
                <a:tc>
                  <a:txBody>
                    <a:bodyPr/>
                    <a:lstStyle/>
                    <a:p>
                      <a:endParaRPr lang="en-US" sz="1800"/>
                    </a:p>
                  </a:txBody>
                  <a:tcPr marT="45725" marB="45725"/>
                </a:tc>
                <a:tc>
                  <a:txBody>
                    <a:bodyPr/>
                    <a:lstStyle/>
                    <a:p>
                      <a:endParaRPr lang="en-US" sz="1800" dirty="0"/>
                    </a:p>
                  </a:txBody>
                  <a:tcPr marT="45725" marB="45725"/>
                </a:tc>
                <a:extLst>
                  <a:ext uri="{0D108BD9-81ED-4DB2-BD59-A6C34878D82A}">
                    <a16:rowId xmlns:a16="http://schemas.microsoft.com/office/drawing/2014/main" val="10006"/>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BDF52-7975-4E4B-B2E7-7E90F1F22AF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5C7E28B-0184-4959-86C0-5EBC802B4406}"/>
              </a:ext>
            </a:extLst>
          </p:cNvPr>
          <p:cNvSpPr>
            <a:spLocks noGrp="1"/>
          </p:cNvSpPr>
          <p:nvPr>
            <p:ph idx="1"/>
          </p:nvPr>
        </p:nvSpPr>
        <p:spPr/>
        <p:txBody>
          <a:bodyPr/>
          <a:lstStyle/>
          <a:p>
            <a:r>
              <a:rPr lang="en-US" b="0" i="0" dirty="0">
                <a:solidFill>
                  <a:srgbClr val="21242C"/>
                </a:solidFill>
                <a:effectLst/>
                <a:latin typeface="Lato" panose="020F0502020204030203" pitchFamily="34" charset="0"/>
              </a:rPr>
              <a:t>Organisms do not produce and activate all of those enzymes at the same time, or in the same cell.</a:t>
            </a:r>
          </a:p>
          <a:p>
            <a:r>
              <a:rPr lang="en-US" b="0" i="0" dirty="0">
                <a:solidFill>
                  <a:srgbClr val="21242C"/>
                </a:solidFill>
                <a:effectLst/>
                <a:latin typeface="Lato" panose="020F0502020204030203" pitchFamily="34" charset="0"/>
              </a:rPr>
              <a:t>Needs and conditions vary from cell to cell and change in individual cells over time.</a:t>
            </a:r>
            <a:endParaRPr lang="en-US" dirty="0">
              <a:solidFill>
                <a:srgbClr val="21242C"/>
              </a:solidFill>
              <a:latin typeface="Lato" panose="020F0502020204030203" pitchFamily="34" charset="0"/>
            </a:endParaRPr>
          </a:p>
          <a:p>
            <a:r>
              <a:rPr lang="en-US" b="0" i="0" dirty="0">
                <a:solidFill>
                  <a:srgbClr val="21242C"/>
                </a:solidFill>
                <a:effectLst/>
                <a:latin typeface="Lato" panose="020F0502020204030203" pitchFamily="34" charset="0"/>
              </a:rPr>
              <a:t>Because enzymes guide and regulate the metabolism of a cell, they tend to be carefully controlled. </a:t>
            </a:r>
            <a:endParaRPr lang="en-US" dirty="0"/>
          </a:p>
        </p:txBody>
      </p:sp>
    </p:spTree>
    <p:extLst>
      <p:ext uri="{BB962C8B-B14F-4D97-AF65-F5344CB8AC3E}">
        <p14:creationId xmlns:p14="http://schemas.microsoft.com/office/powerpoint/2010/main" val="1067894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DFBAC454-55A2-41C6-B51A-646BCC67F0AC}"/>
              </a:ext>
            </a:extLst>
          </p:cNvPr>
          <p:cNvSpPr>
            <a:spLocks noGrp="1" noChangeArrowheads="1"/>
          </p:cNvSpPr>
          <p:nvPr>
            <p:ph type="title"/>
          </p:nvPr>
        </p:nvSpPr>
        <p:spPr/>
        <p:txBody>
          <a:bodyPr/>
          <a:lstStyle/>
          <a:p>
            <a:endParaRPr lang="en-US" altLang="en-US"/>
          </a:p>
        </p:txBody>
      </p:sp>
      <p:sp>
        <p:nvSpPr>
          <p:cNvPr id="43011" name="Content Placeholder 2">
            <a:extLst>
              <a:ext uri="{FF2B5EF4-FFF2-40B4-BE49-F238E27FC236}">
                <a16:creationId xmlns:a16="http://schemas.microsoft.com/office/drawing/2014/main" id="{222006C0-9A3C-435F-9E9E-B848D32850A7}"/>
              </a:ext>
            </a:extLst>
          </p:cNvPr>
          <p:cNvSpPr>
            <a:spLocks noGrp="1" noChangeArrowheads="1"/>
          </p:cNvSpPr>
          <p:nvPr>
            <p:ph idx="1"/>
          </p:nvPr>
        </p:nvSpPr>
        <p:spPr/>
        <p:txBody>
          <a:bodyPr/>
          <a:lstStyle/>
          <a:p>
            <a:r>
              <a:rPr lang="en-US" altLang="en-US">
                <a:hlinkClick r:id="rId2"/>
              </a:rPr>
              <a:t>https://www.youtube.com/watch?v=Cck3US2EBmU</a:t>
            </a:r>
            <a:endParaRPr lang="en-US" altLang="en-US"/>
          </a:p>
          <a:p>
            <a:r>
              <a:rPr lang="en-US" altLang="en-US"/>
              <a:t>https://www.youtube.com/watch?v=4aVOtcpGaZc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09B30-7402-4BC0-B512-74D593E2F5A4}"/>
              </a:ext>
            </a:extLst>
          </p:cNvPr>
          <p:cNvSpPr>
            <a:spLocks noGrp="1"/>
          </p:cNvSpPr>
          <p:nvPr>
            <p:ph type="title"/>
          </p:nvPr>
        </p:nvSpPr>
        <p:spPr/>
        <p:txBody>
          <a:bodyPr/>
          <a:lstStyle/>
          <a:p>
            <a:pPr algn="ctr"/>
            <a:r>
              <a:rPr lang="en-US" dirty="0">
                <a:solidFill>
                  <a:srgbClr val="21242C"/>
                </a:solidFill>
                <a:latin typeface="Lato" panose="020F0502020204030203" pitchFamily="34" charset="0"/>
              </a:rPr>
              <a:t>F</a:t>
            </a:r>
            <a:r>
              <a:rPr lang="en-US" b="0" i="0" dirty="0">
                <a:solidFill>
                  <a:srgbClr val="21242C"/>
                </a:solidFill>
                <a:effectLst/>
                <a:latin typeface="Lato" panose="020F0502020204030203" pitchFamily="34" charset="0"/>
              </a:rPr>
              <a:t>actors affecting enzyme activity</a:t>
            </a:r>
            <a:endParaRPr lang="en-US" dirty="0"/>
          </a:p>
        </p:txBody>
      </p:sp>
      <p:sp>
        <p:nvSpPr>
          <p:cNvPr id="3" name="Content Placeholder 2">
            <a:extLst>
              <a:ext uri="{FF2B5EF4-FFF2-40B4-BE49-F238E27FC236}">
                <a16:creationId xmlns:a16="http://schemas.microsoft.com/office/drawing/2014/main" id="{6070E646-5536-4AEF-BF28-C6E2E80CBF73}"/>
              </a:ext>
            </a:extLst>
          </p:cNvPr>
          <p:cNvSpPr>
            <a:spLocks noGrp="1"/>
          </p:cNvSpPr>
          <p:nvPr>
            <p:ph idx="1"/>
          </p:nvPr>
        </p:nvSpPr>
        <p:spPr/>
        <p:txBody>
          <a:bodyPr>
            <a:noAutofit/>
          </a:bodyPr>
          <a:lstStyle/>
          <a:p>
            <a:r>
              <a:rPr lang="en-US" sz="1800" b="0" i="0" dirty="0">
                <a:solidFill>
                  <a:srgbClr val="1155CC"/>
                </a:solidFill>
                <a:effectLst/>
                <a:hlinkClick r:id="rId2"/>
              </a:rPr>
              <a:t>https://youtu.be/LKiXfqaWNHI</a:t>
            </a:r>
            <a:endParaRPr lang="en-US" sz="1800" b="0" i="0" dirty="0">
              <a:solidFill>
                <a:srgbClr val="21242C"/>
              </a:solidFill>
              <a:effectLst/>
              <a:hlinkClick r:id="" action="ppaction://noaction"/>
            </a:endParaRPr>
          </a:p>
          <a:p>
            <a:r>
              <a:rPr lang="en-US" sz="1800" b="0" i="0" dirty="0">
                <a:solidFill>
                  <a:srgbClr val="21242C"/>
                </a:solidFill>
                <a:effectLst/>
                <a:hlinkClick r:id="" action="ppaction://noaction"/>
              </a:rPr>
              <a:t>https://www.youtube.com/watch?v=yk14dOOvwMk</a:t>
            </a:r>
            <a:endParaRPr lang="en-US" sz="1800" b="0" i="0" dirty="0">
              <a:solidFill>
                <a:srgbClr val="21242C"/>
              </a:solidFill>
              <a:effectLst/>
            </a:endParaRPr>
          </a:p>
          <a:p>
            <a:r>
              <a:rPr lang="en-US" sz="1800" b="0" i="0" dirty="0">
                <a:solidFill>
                  <a:srgbClr val="21242C"/>
                </a:solidFill>
                <a:effectLst/>
              </a:rPr>
              <a:t>pH and temperature</a:t>
            </a:r>
          </a:p>
          <a:p>
            <a:pPr algn="l" fontAlgn="base">
              <a:buFont typeface="Arial" panose="020B0604020202020204" pitchFamily="34" charset="0"/>
              <a:buChar char="•"/>
            </a:pPr>
            <a:r>
              <a:rPr lang="en-US" sz="1800" b="1" i="0" dirty="0">
                <a:solidFill>
                  <a:srgbClr val="21242C"/>
                </a:solidFill>
                <a:effectLst/>
              </a:rPr>
              <a:t>Regulatory molecules.</a:t>
            </a:r>
            <a:r>
              <a:rPr lang="en-US" sz="1800" b="0" i="0" dirty="0">
                <a:solidFill>
                  <a:srgbClr val="21242C"/>
                </a:solidFill>
                <a:effectLst/>
              </a:rPr>
              <a:t> Enzyme activity may be turned "up" or "down" by activator and inhibitor molecules that bind specifically to the enzyme.</a:t>
            </a:r>
          </a:p>
          <a:p>
            <a:pPr algn="l" fontAlgn="base">
              <a:buFont typeface="Arial" panose="020B0604020202020204" pitchFamily="34" charset="0"/>
              <a:buChar char="•"/>
            </a:pPr>
            <a:r>
              <a:rPr lang="en-US" sz="1800" b="1" i="0" dirty="0">
                <a:solidFill>
                  <a:srgbClr val="21242C"/>
                </a:solidFill>
                <a:effectLst/>
              </a:rPr>
              <a:t>Cofactors.</a:t>
            </a:r>
            <a:r>
              <a:rPr lang="en-US" sz="1800" b="0" i="0" dirty="0">
                <a:solidFill>
                  <a:srgbClr val="21242C"/>
                </a:solidFill>
                <a:effectLst/>
              </a:rPr>
              <a:t> Many enzymes are only active when bound to non-protein helper molecules known as cofactors.</a:t>
            </a:r>
          </a:p>
          <a:p>
            <a:pPr algn="l" fontAlgn="base">
              <a:buFont typeface="Arial" panose="020B0604020202020204" pitchFamily="34" charset="0"/>
              <a:buChar char="•"/>
            </a:pPr>
            <a:r>
              <a:rPr lang="en-US" sz="1800" b="1" i="0" dirty="0">
                <a:solidFill>
                  <a:srgbClr val="21242C"/>
                </a:solidFill>
                <a:effectLst/>
              </a:rPr>
              <a:t>Compartmentalization.</a:t>
            </a:r>
            <a:r>
              <a:rPr lang="en-US" sz="1800" b="0" i="0" dirty="0">
                <a:solidFill>
                  <a:srgbClr val="21242C"/>
                </a:solidFill>
                <a:effectLst/>
              </a:rPr>
              <a:t> Storing enzymes in specific compartments can keep them from doing damage or provide the right conditions for activity.</a:t>
            </a:r>
          </a:p>
          <a:p>
            <a:pPr algn="l" fontAlgn="base">
              <a:buFont typeface="Arial" panose="020B0604020202020204" pitchFamily="34" charset="0"/>
              <a:buChar char="•"/>
            </a:pPr>
            <a:r>
              <a:rPr lang="en-US" sz="1800" b="0" i="0" dirty="0">
                <a:solidFill>
                  <a:srgbClr val="222222"/>
                </a:solidFill>
                <a:effectLst/>
              </a:rPr>
              <a:t>Covalent Modification: The </a:t>
            </a:r>
            <a:r>
              <a:rPr lang="en-US" sz="1800" b="1" i="0" dirty="0">
                <a:solidFill>
                  <a:srgbClr val="222222"/>
                </a:solidFill>
                <a:effectLst/>
              </a:rPr>
              <a:t>covalent</a:t>
            </a:r>
            <a:r>
              <a:rPr lang="en-US" sz="1800" b="0" i="0" dirty="0">
                <a:solidFill>
                  <a:srgbClr val="222222"/>
                </a:solidFill>
                <a:effectLst/>
              </a:rPr>
              <a:t> attachment of another molecule can modify the activity of </a:t>
            </a:r>
            <a:r>
              <a:rPr lang="en-US" sz="1800" i="0" dirty="0">
                <a:solidFill>
                  <a:srgbClr val="222222"/>
                </a:solidFill>
                <a:effectLst/>
              </a:rPr>
              <a:t>enzymes </a:t>
            </a:r>
            <a:r>
              <a:rPr lang="en-US" sz="1800" b="0" i="0" dirty="0">
                <a:solidFill>
                  <a:srgbClr val="222222"/>
                </a:solidFill>
                <a:effectLst/>
              </a:rPr>
              <a:t>and many other proteins. In these instances, a donor molecule provides a functional moiety that modifies the properties of the </a:t>
            </a:r>
            <a:r>
              <a:rPr lang="en-US" sz="1800" b="1" i="0" dirty="0">
                <a:solidFill>
                  <a:srgbClr val="222222"/>
                </a:solidFill>
                <a:effectLst/>
              </a:rPr>
              <a:t>enzyme</a:t>
            </a:r>
            <a:r>
              <a:rPr lang="en-US" sz="1800" b="0" i="0" dirty="0">
                <a:solidFill>
                  <a:srgbClr val="222222"/>
                </a:solidFill>
                <a:effectLst/>
              </a:rPr>
              <a:t>. Phosphorylation and dephosphorylation are the most common but not the only means of </a:t>
            </a:r>
            <a:r>
              <a:rPr lang="en-US" sz="1800" b="1" i="0" dirty="0">
                <a:solidFill>
                  <a:srgbClr val="222222"/>
                </a:solidFill>
                <a:effectLst/>
              </a:rPr>
              <a:t>covalent modification</a:t>
            </a:r>
            <a:r>
              <a:rPr lang="en-US" sz="1800" b="0" i="0" dirty="0">
                <a:solidFill>
                  <a:srgbClr val="222222"/>
                </a:solidFill>
                <a:effectLst/>
              </a:rPr>
              <a:t>.</a:t>
            </a:r>
            <a:endParaRPr lang="en-US" sz="1800" b="0" i="0" dirty="0">
              <a:solidFill>
                <a:srgbClr val="21242C"/>
              </a:solidFill>
              <a:effectLst/>
            </a:endParaRPr>
          </a:p>
          <a:p>
            <a:pPr algn="l" fontAlgn="base">
              <a:buFont typeface="Arial" panose="020B0604020202020204" pitchFamily="34" charset="0"/>
              <a:buChar char="•"/>
            </a:pPr>
            <a:r>
              <a:rPr lang="en-US" sz="1800" b="1" i="0" dirty="0">
                <a:solidFill>
                  <a:srgbClr val="21242C"/>
                </a:solidFill>
                <a:effectLst/>
              </a:rPr>
              <a:t>Feedback inhibition.</a:t>
            </a:r>
            <a:r>
              <a:rPr lang="en-US" sz="1800" b="0" i="0" dirty="0">
                <a:solidFill>
                  <a:srgbClr val="21242C"/>
                </a:solidFill>
                <a:effectLst/>
              </a:rPr>
              <a:t> Key metabolic enzymes are often inhibited by the end product of the pathway they control (feedback inhibition).</a:t>
            </a:r>
          </a:p>
          <a:p>
            <a:endParaRPr lang="en-US" sz="1800" dirty="0"/>
          </a:p>
        </p:txBody>
      </p:sp>
    </p:spTree>
    <p:extLst>
      <p:ext uri="{BB962C8B-B14F-4D97-AF65-F5344CB8AC3E}">
        <p14:creationId xmlns:p14="http://schemas.microsoft.com/office/powerpoint/2010/main" val="1734845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42FED-061C-4337-92EC-862D5DA96EB0}"/>
              </a:ext>
            </a:extLst>
          </p:cNvPr>
          <p:cNvSpPr>
            <a:spLocks noGrp="1"/>
          </p:cNvSpPr>
          <p:nvPr>
            <p:ph type="title"/>
          </p:nvPr>
        </p:nvSpPr>
        <p:spPr/>
        <p:txBody>
          <a:bodyPr/>
          <a:lstStyle/>
          <a:p>
            <a:r>
              <a:rPr lang="en-US" b="1" i="0" dirty="0">
                <a:solidFill>
                  <a:srgbClr val="21242C"/>
                </a:solidFill>
                <a:effectLst/>
                <a:latin typeface="Lato" panose="020F0502020204030203" pitchFamily="34" charset="0"/>
              </a:rPr>
              <a:t>Regulatory molecules</a:t>
            </a:r>
            <a:br>
              <a:rPr lang="en-US" b="1" i="0" dirty="0">
                <a:solidFill>
                  <a:srgbClr val="21242C"/>
                </a:solidFill>
                <a:effectLst/>
                <a:latin typeface="Lato" panose="020F0502020204030203" pitchFamily="34" charset="0"/>
              </a:rPr>
            </a:br>
            <a:endParaRPr lang="en-US" dirty="0"/>
          </a:p>
        </p:txBody>
      </p:sp>
      <p:sp>
        <p:nvSpPr>
          <p:cNvPr id="3" name="Content Placeholder 2">
            <a:extLst>
              <a:ext uri="{FF2B5EF4-FFF2-40B4-BE49-F238E27FC236}">
                <a16:creationId xmlns:a16="http://schemas.microsoft.com/office/drawing/2014/main" id="{C07CB77C-D5FF-4B0E-8FCF-81EECA78737A}"/>
              </a:ext>
            </a:extLst>
          </p:cNvPr>
          <p:cNvSpPr>
            <a:spLocks noGrp="1"/>
          </p:cNvSpPr>
          <p:nvPr>
            <p:ph idx="1"/>
          </p:nvPr>
        </p:nvSpPr>
        <p:spPr/>
        <p:txBody>
          <a:bodyPr/>
          <a:lstStyle/>
          <a:p>
            <a:r>
              <a:rPr lang="en-US" b="0" i="0" dirty="0">
                <a:solidFill>
                  <a:srgbClr val="21242C"/>
                </a:solidFill>
                <a:effectLst/>
                <a:latin typeface="Lato" panose="020F0502020204030203" pitchFamily="34" charset="0"/>
              </a:rPr>
              <a:t>Enzymes can be regulated by other molecules that either increase or reduce their activity. Molecules that increase the activity of an enzyme are called </a:t>
            </a:r>
            <a:r>
              <a:rPr lang="en-US" b="1" i="0" dirty="0">
                <a:solidFill>
                  <a:srgbClr val="21242C"/>
                </a:solidFill>
                <a:effectLst/>
                <a:latin typeface="Lato" panose="020F0502020204030203" pitchFamily="34" charset="0"/>
              </a:rPr>
              <a:t>activators</a:t>
            </a:r>
            <a:r>
              <a:rPr lang="en-US" b="0" i="0" dirty="0">
                <a:solidFill>
                  <a:srgbClr val="21242C"/>
                </a:solidFill>
                <a:effectLst/>
                <a:latin typeface="Lato" panose="020F0502020204030203" pitchFamily="34" charset="0"/>
              </a:rPr>
              <a:t>, while molecules that decrease the activity of an enzyme are called </a:t>
            </a:r>
            <a:r>
              <a:rPr lang="en-US" b="1" i="0" dirty="0">
                <a:solidFill>
                  <a:srgbClr val="21242C"/>
                </a:solidFill>
                <a:effectLst/>
                <a:latin typeface="Lato" panose="020F0502020204030203" pitchFamily="34" charset="0"/>
              </a:rPr>
              <a:t>inhibitors</a:t>
            </a:r>
            <a:r>
              <a:rPr lang="en-US" b="0" i="0" dirty="0">
                <a:solidFill>
                  <a:srgbClr val="21242C"/>
                </a:solidFill>
                <a:effectLst/>
                <a:latin typeface="Lato" panose="020F0502020204030203" pitchFamily="34" charset="0"/>
              </a:rPr>
              <a:t>.</a:t>
            </a:r>
            <a:endParaRPr lang="en-US" dirty="0"/>
          </a:p>
        </p:txBody>
      </p:sp>
    </p:spTree>
    <p:extLst>
      <p:ext uri="{BB962C8B-B14F-4D97-AF65-F5344CB8AC3E}">
        <p14:creationId xmlns:p14="http://schemas.microsoft.com/office/powerpoint/2010/main" val="3114973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BEB93-8BB6-4859-8FE7-2FFE8CC062C6}"/>
              </a:ext>
            </a:extLst>
          </p:cNvPr>
          <p:cNvSpPr>
            <a:spLocks noGrp="1"/>
          </p:cNvSpPr>
          <p:nvPr>
            <p:ph type="title"/>
          </p:nvPr>
        </p:nvSpPr>
        <p:spPr/>
        <p:txBody>
          <a:bodyPr/>
          <a:lstStyle/>
          <a:p>
            <a:r>
              <a:rPr lang="en-US" b="0" i="0" dirty="0">
                <a:solidFill>
                  <a:srgbClr val="21242C"/>
                </a:solidFill>
                <a:effectLst/>
                <a:latin typeface="Lato" panose="020F0502020204030203" pitchFamily="34" charset="0"/>
              </a:rPr>
              <a:t>Reversible inhibitors</a:t>
            </a:r>
            <a:endParaRPr lang="en-US" dirty="0"/>
          </a:p>
        </p:txBody>
      </p:sp>
      <p:sp>
        <p:nvSpPr>
          <p:cNvPr id="3" name="Content Placeholder 2">
            <a:extLst>
              <a:ext uri="{FF2B5EF4-FFF2-40B4-BE49-F238E27FC236}">
                <a16:creationId xmlns:a16="http://schemas.microsoft.com/office/drawing/2014/main" id="{77B0A6F4-A54F-4FDF-B9B7-EFA96983E5BD}"/>
              </a:ext>
            </a:extLst>
          </p:cNvPr>
          <p:cNvSpPr>
            <a:spLocks noGrp="1"/>
          </p:cNvSpPr>
          <p:nvPr>
            <p:ph idx="1"/>
          </p:nvPr>
        </p:nvSpPr>
        <p:spPr/>
        <p:txBody>
          <a:bodyPr>
            <a:normAutofit lnSpcReduction="10000"/>
          </a:bodyPr>
          <a:lstStyle/>
          <a:p>
            <a:pPr algn="l" fontAlgn="base"/>
            <a:r>
              <a:rPr lang="en-US" sz="2200" b="0" i="0" dirty="0">
                <a:solidFill>
                  <a:srgbClr val="21242C"/>
                </a:solidFill>
                <a:effectLst/>
              </a:rPr>
              <a:t>Activator or inhibitor's binding is reversible, meaning that the molecule doesn't permanently attach to the enzyme. Two important groups: competitive and noncompetitive inhibitors.</a:t>
            </a:r>
          </a:p>
          <a:p>
            <a:pPr algn="l" fontAlgn="base">
              <a:buFont typeface="Arial" panose="020B0604020202020204" pitchFamily="34" charset="0"/>
              <a:buChar char="•"/>
            </a:pPr>
            <a:r>
              <a:rPr lang="en-US" sz="2200" b="1" i="0" dirty="0">
                <a:solidFill>
                  <a:srgbClr val="21242C"/>
                </a:solidFill>
                <a:effectLst/>
              </a:rPr>
              <a:t>Competitive inhibition</a:t>
            </a:r>
            <a:endParaRPr lang="en-US" sz="2200" b="0" i="0" dirty="0">
              <a:solidFill>
                <a:srgbClr val="21242C"/>
              </a:solidFill>
              <a:effectLst/>
            </a:endParaRPr>
          </a:p>
          <a:p>
            <a:pPr algn="l" fontAlgn="base">
              <a:buFont typeface="Arial" panose="020B0604020202020204" pitchFamily="34" charset="0"/>
              <a:buChar char="•"/>
            </a:pPr>
            <a:r>
              <a:rPr lang="en-US" sz="2200" b="0" i="0" dirty="0">
                <a:solidFill>
                  <a:srgbClr val="21242C"/>
                </a:solidFill>
                <a:effectLst/>
              </a:rPr>
              <a:t>An inhibitor may bind to an enzyme and block binding of the substrate, for example, by attaching to the active site. This is called </a:t>
            </a:r>
            <a:r>
              <a:rPr lang="en-US" sz="2200" b="1" i="0" dirty="0">
                <a:solidFill>
                  <a:srgbClr val="21242C"/>
                </a:solidFill>
                <a:effectLst/>
              </a:rPr>
              <a:t>competitive inhibition</a:t>
            </a:r>
            <a:r>
              <a:rPr lang="en-US" sz="2200" b="0" i="0" dirty="0">
                <a:solidFill>
                  <a:srgbClr val="21242C"/>
                </a:solidFill>
                <a:effectLst/>
              </a:rPr>
              <a:t>, because the inhibitor “competes” with the substrate for the enzyme. That is, only the inhibitor or the substrate can be bound at a given moment.</a:t>
            </a:r>
          </a:p>
          <a:p>
            <a:pPr algn="l" fontAlgn="base">
              <a:buFont typeface="Arial" panose="020B0604020202020204" pitchFamily="34" charset="0"/>
              <a:buChar char="•"/>
            </a:pPr>
            <a:r>
              <a:rPr lang="en-US" sz="2200" b="0" i="0" dirty="0">
                <a:solidFill>
                  <a:srgbClr val="21242C"/>
                </a:solidFill>
                <a:effectLst/>
              </a:rPr>
              <a:t>If an inhibitor is competitive, it will decrease reaction rate when there's not much substrate, but can be "out-competed" by lots of substrate. That is, the enzyme can still reach its maximum reaction rate given enough substrate. In that case, almost all the active sites of almost all the enzyme molecules will be occupied by the substrate rather than the inhibitor.</a:t>
            </a:r>
          </a:p>
          <a:p>
            <a:endParaRPr lang="en-US" sz="2200" b="0" i="0" dirty="0">
              <a:solidFill>
                <a:srgbClr val="21242C"/>
              </a:solidFill>
              <a:effectLst/>
            </a:endParaRPr>
          </a:p>
        </p:txBody>
      </p:sp>
    </p:spTree>
    <p:extLst>
      <p:ext uri="{BB962C8B-B14F-4D97-AF65-F5344CB8AC3E}">
        <p14:creationId xmlns:p14="http://schemas.microsoft.com/office/powerpoint/2010/main" val="1592090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1">
            <a:extLst>
              <a:ext uri="{FF2B5EF4-FFF2-40B4-BE49-F238E27FC236}">
                <a16:creationId xmlns:a16="http://schemas.microsoft.com/office/drawing/2014/main" id="{868E12BF-E9F4-4E45-BE48-BB14AF86CD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163" y="520700"/>
            <a:ext cx="11260137" cy="589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9148C-3F3C-4C96-B405-6656916464F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97E4456-DE9F-44E2-AE50-2077FA840852}"/>
              </a:ext>
            </a:extLst>
          </p:cNvPr>
          <p:cNvSpPr>
            <a:spLocks noGrp="1"/>
          </p:cNvSpPr>
          <p:nvPr>
            <p:ph idx="1"/>
          </p:nvPr>
        </p:nvSpPr>
        <p:spPr/>
        <p:txBody>
          <a:bodyPr/>
          <a:lstStyle/>
          <a:p>
            <a:pPr algn="l" fontAlgn="base">
              <a:buFont typeface="Arial" panose="020B0604020202020204" pitchFamily="34" charset="0"/>
              <a:buChar char="•"/>
            </a:pPr>
            <a:r>
              <a:rPr lang="en-US" sz="2800" b="0" i="0" dirty="0">
                <a:solidFill>
                  <a:srgbClr val="21242C"/>
                </a:solidFill>
                <a:effectLst/>
                <a:latin typeface="inherit"/>
              </a:rPr>
              <a:t>N</a:t>
            </a:r>
            <a:r>
              <a:rPr lang="en-US" sz="2800" b="1" i="0" dirty="0">
                <a:solidFill>
                  <a:srgbClr val="21242C"/>
                </a:solidFill>
                <a:effectLst/>
                <a:latin typeface="inherit"/>
              </a:rPr>
              <a:t>oncompetitive inhibition</a:t>
            </a:r>
            <a:endParaRPr lang="en-US" sz="2800" dirty="0">
              <a:solidFill>
                <a:srgbClr val="21242C"/>
              </a:solidFill>
              <a:latin typeface="inherit"/>
            </a:endParaRPr>
          </a:p>
          <a:p>
            <a:pPr algn="l" fontAlgn="base">
              <a:buFont typeface="Arial" panose="020B0604020202020204" pitchFamily="34" charset="0"/>
              <a:buChar char="•"/>
            </a:pPr>
            <a:r>
              <a:rPr lang="en-US" sz="2800" b="0" i="0" dirty="0">
                <a:solidFill>
                  <a:srgbClr val="21242C"/>
                </a:solidFill>
                <a:effectLst/>
                <a:latin typeface="inherit"/>
              </a:rPr>
              <a:t>The inhibitor doesn't block the substrate from binding to the active site. Instead, it attaches at another site and blocks the enzyme from doing its job. This inhibition is said to be "noncompetitive" because the inhibitor and substrate can both be bound at the same time.</a:t>
            </a:r>
          </a:p>
          <a:p>
            <a:r>
              <a:rPr lang="en-US" b="0" i="0" dirty="0">
                <a:solidFill>
                  <a:srgbClr val="21242C"/>
                </a:solidFill>
                <a:effectLst/>
                <a:latin typeface="Lato" panose="020F0502020204030203" pitchFamily="34" charset="0"/>
              </a:rPr>
              <a:t>If an inhibitor is noncompetitive, the enzyme-catalyzed reaction will never reach its normal maximum rate even with a lot of substrate. This is because the enzyme molecules with the noncompetitive inhibitor bound are "poisoned" and can't do their job, regardless of how much substrate is available.</a:t>
            </a:r>
            <a:endParaRPr lang="en-US" dirty="0"/>
          </a:p>
        </p:txBody>
      </p:sp>
    </p:spTree>
    <p:extLst>
      <p:ext uri="{BB962C8B-B14F-4D97-AF65-F5344CB8AC3E}">
        <p14:creationId xmlns:p14="http://schemas.microsoft.com/office/powerpoint/2010/main" val="1754966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5958-250E-4D39-ACFF-3151234D6D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74FB20D-FE36-4C1B-BD54-45F95A4E8005}"/>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A2899975-AA9E-4DB2-920E-B2AD168AEE22}"/>
              </a:ext>
            </a:extLst>
          </p:cNvPr>
          <p:cNvPicPr>
            <a:picLocks noChangeAspect="1"/>
          </p:cNvPicPr>
          <p:nvPr/>
        </p:nvPicPr>
        <p:blipFill rotWithShape="1">
          <a:blip r:embed="rId2"/>
          <a:srcRect l="48812" t="2000"/>
          <a:stretch/>
        </p:blipFill>
        <p:spPr>
          <a:xfrm>
            <a:off x="1664413" y="580270"/>
            <a:ext cx="8863173" cy="5516951"/>
          </a:xfrm>
          <a:prstGeom prst="rect">
            <a:avLst/>
          </a:prstGeom>
        </p:spPr>
      </p:pic>
    </p:spTree>
    <p:extLst>
      <p:ext uri="{BB962C8B-B14F-4D97-AF65-F5344CB8AC3E}">
        <p14:creationId xmlns:p14="http://schemas.microsoft.com/office/powerpoint/2010/main" val="2160741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029FA-383D-4B3F-87B5-E4497F63172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6176095-D1C7-46C1-AD04-4C4AECE1F696}"/>
              </a:ext>
            </a:extLst>
          </p:cNvPr>
          <p:cNvSpPr>
            <a:spLocks noGrp="1"/>
          </p:cNvSpPr>
          <p:nvPr>
            <p:ph idx="1"/>
          </p:nvPr>
        </p:nvSpPr>
        <p:spPr/>
        <p:txBody>
          <a:bodyPr/>
          <a:lstStyle/>
          <a:p>
            <a:endParaRPr lang="en-US"/>
          </a:p>
        </p:txBody>
      </p:sp>
      <p:pic>
        <p:nvPicPr>
          <p:cNvPr id="57346" name="Picture 2" descr="This plot shows rate of reaction versus substrate concentration for an enzyme in the absence of inhibitor, and for enzyme in the presence of competitive and noncompetitive inhibitors. Both competitive and noncompetitive inhibitors slow the rate of reaction, but competitive inhibitors can be overcome by high concentrations of substrate, whereas noncompetitive inhibitors cannot.">
            <a:extLst>
              <a:ext uri="{FF2B5EF4-FFF2-40B4-BE49-F238E27FC236}">
                <a16:creationId xmlns:a16="http://schemas.microsoft.com/office/drawing/2014/main" id="{105CAB72-FA8F-43A5-B367-0E5703D65F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8187" y="344584"/>
            <a:ext cx="8135421" cy="58323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77572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1294</Words>
  <Application>Microsoft Office PowerPoint</Application>
  <PresentationFormat>Widescreen</PresentationFormat>
  <Paragraphs>56</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inherit</vt:lpstr>
      <vt:lpstr>KaTeX_Main</vt:lpstr>
      <vt:lpstr>Lato</vt:lpstr>
      <vt:lpstr>Office Theme</vt:lpstr>
      <vt:lpstr>Regulation of Enzymes</vt:lpstr>
      <vt:lpstr>PowerPoint Presentation</vt:lpstr>
      <vt:lpstr>Factors affecting enzyme activity</vt:lpstr>
      <vt:lpstr>Regulatory molecules </vt:lpstr>
      <vt:lpstr>Reversible inhibitors</vt:lpstr>
      <vt:lpstr>PowerPoint Presentation</vt:lpstr>
      <vt:lpstr>PowerPoint Presentation</vt:lpstr>
      <vt:lpstr>PowerPoint Presentation</vt:lpstr>
      <vt:lpstr>PowerPoint Presentation</vt:lpstr>
      <vt:lpstr>Allosteric regulation</vt:lpstr>
      <vt:lpstr>PowerPoint Presentation</vt:lpstr>
      <vt:lpstr>Cofactors and coenzymes</vt:lpstr>
      <vt:lpstr>Enzyme compartmentalization</vt:lpstr>
      <vt:lpstr>PowerPoint Presentation</vt:lpstr>
      <vt:lpstr>Feedback inhibition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Regulation of Enzymes</dc:title>
  <dc:creator>Ritu Singh</dc:creator>
  <cp:lastModifiedBy>Ritu Singh</cp:lastModifiedBy>
  <cp:revision>4</cp:revision>
  <dcterms:created xsi:type="dcterms:W3CDTF">2020-09-22T04:19:54Z</dcterms:created>
  <dcterms:modified xsi:type="dcterms:W3CDTF">2020-09-23T05:32:03Z</dcterms:modified>
</cp:coreProperties>
</file>