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2" r:id="rId6"/>
    <p:sldId id="260" r:id="rId7"/>
    <p:sldId id="259" r:id="rId8"/>
    <p:sldId id="263" r:id="rId9"/>
    <p:sldId id="261"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36467-6DEF-4D45-89FC-5531D3EEB1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10A75D-8159-4B82-8E51-4C6BB2EC97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A07D1C-46C0-4605-98B3-2E0E8C0B3323}"/>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5" name="Footer Placeholder 4">
            <a:extLst>
              <a:ext uri="{FF2B5EF4-FFF2-40B4-BE49-F238E27FC236}">
                <a16:creationId xmlns:a16="http://schemas.microsoft.com/office/drawing/2014/main" id="{C5D2BE9B-694D-4D6C-8C6A-A64D8A2C7D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FAC855-93D1-4915-B1A6-A6B0DACCF447}"/>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127605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7A03A-290D-4233-B0A9-202E863C75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F5EB0-4696-47F3-90A4-E72B58E997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FE6601-E9C7-446F-8F90-947733A614DB}"/>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5" name="Footer Placeholder 4">
            <a:extLst>
              <a:ext uri="{FF2B5EF4-FFF2-40B4-BE49-F238E27FC236}">
                <a16:creationId xmlns:a16="http://schemas.microsoft.com/office/drawing/2014/main" id="{AD7848C6-A534-490F-9EBA-1391913C8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4B2545-EC2D-4DB1-AFD3-75BE4C317895}"/>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91929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B26C83-0909-44A5-992F-4EEBDA0E17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545DDD-5F21-4903-B521-9DB26D087B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0D2CD1-7933-47C3-8AA3-C9EB13CA6127}"/>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5" name="Footer Placeholder 4">
            <a:extLst>
              <a:ext uri="{FF2B5EF4-FFF2-40B4-BE49-F238E27FC236}">
                <a16:creationId xmlns:a16="http://schemas.microsoft.com/office/drawing/2014/main" id="{679E0CA5-6C90-4548-82A4-DAE1E04150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95145-B2B4-4BC2-B3DD-2DA41CF18F34}"/>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84481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7A16-3786-4ABD-9069-789460CAA1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5EB897-B0F0-4F02-96B8-3DCA4A0CEF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64B3C-9EC0-4C63-A53B-6F7A2F3C8209}"/>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5" name="Footer Placeholder 4">
            <a:extLst>
              <a:ext uri="{FF2B5EF4-FFF2-40B4-BE49-F238E27FC236}">
                <a16:creationId xmlns:a16="http://schemas.microsoft.com/office/drawing/2014/main" id="{FCA0F820-CFE9-4EEB-808A-EA1E1EDCC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823E74-C8FC-40EF-84AA-495FA6286BD0}"/>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8648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71E0-BC99-4978-A491-87951D9D4B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D58009-48DD-4B4D-9360-4BC3EF0197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4F2F5D-A190-41A0-8E15-81A3DCF98F25}"/>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5" name="Footer Placeholder 4">
            <a:extLst>
              <a:ext uri="{FF2B5EF4-FFF2-40B4-BE49-F238E27FC236}">
                <a16:creationId xmlns:a16="http://schemas.microsoft.com/office/drawing/2014/main" id="{8746D889-54B2-4E05-8F11-0A38E66F7D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28197B-A67C-414B-AD34-9F424385C71F}"/>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239957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ED397-23F1-4512-87BC-A432847478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07625F-7F00-488E-8152-1D8E50523A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1603A8-BEDC-448C-8BA0-EC0E32842D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FB8303-48E6-46EB-B469-F3BCBDEE4535}"/>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6" name="Footer Placeholder 5">
            <a:extLst>
              <a:ext uri="{FF2B5EF4-FFF2-40B4-BE49-F238E27FC236}">
                <a16:creationId xmlns:a16="http://schemas.microsoft.com/office/drawing/2014/main" id="{68AE87E8-D55E-490C-AE29-E09FDA44C4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94C6-8D52-4484-8364-CAB47E80F947}"/>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8387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708AD-C818-48A9-88F0-F9971DECF0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0C6187-85A2-4FDD-862F-25CE8C91E0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9A3B4B-7197-4D02-91BB-F895F47A8D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FBF661-D2BA-4056-9998-031A1CE81E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5F9486-9FF0-4CA8-B7E1-22D1905C1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A1BFBA-4A42-4699-A526-7DC07EA393DE}"/>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8" name="Footer Placeholder 7">
            <a:extLst>
              <a:ext uri="{FF2B5EF4-FFF2-40B4-BE49-F238E27FC236}">
                <a16:creationId xmlns:a16="http://schemas.microsoft.com/office/drawing/2014/main" id="{7C5D74EA-987A-4A87-B63D-8A7B22500C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B414E4-FAD6-4191-9FB8-C577DDEA506D}"/>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2440619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B5026-F4D8-4907-A0AC-FE1D2E7838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9A6FE9-DB14-49FB-B3A0-1A8D5868E5E0}"/>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4" name="Footer Placeholder 3">
            <a:extLst>
              <a:ext uri="{FF2B5EF4-FFF2-40B4-BE49-F238E27FC236}">
                <a16:creationId xmlns:a16="http://schemas.microsoft.com/office/drawing/2014/main" id="{41E414BA-E5EE-4C2D-83C3-900A7DDE24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0FF8DC-9996-4D2F-A5E7-0050AE557B49}"/>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165692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65FD54-9E0D-42EB-9104-D90AA6522358}"/>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3" name="Footer Placeholder 2">
            <a:extLst>
              <a:ext uri="{FF2B5EF4-FFF2-40B4-BE49-F238E27FC236}">
                <a16:creationId xmlns:a16="http://schemas.microsoft.com/office/drawing/2014/main" id="{9C8E5593-DBF4-4D80-A8F5-94554EFC05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4C7720-7AB5-4E09-BCA3-7851C7DAD3B5}"/>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11318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87D78-22A5-467A-AEF8-8923B9BC53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B8F38-86C9-4358-854E-B43FC04A18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42370E-BF5A-407D-9B8A-895395224E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E7F574-0DBF-462D-B313-FA606D59D5F2}"/>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6" name="Footer Placeholder 5">
            <a:extLst>
              <a:ext uri="{FF2B5EF4-FFF2-40B4-BE49-F238E27FC236}">
                <a16:creationId xmlns:a16="http://schemas.microsoft.com/office/drawing/2014/main" id="{0DB19188-1620-4D31-82C6-1E0D114D2F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D5836-25AB-43DC-81D8-CBF565AEA488}"/>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00256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6D007-D0CC-4FBF-94F2-1917C44AD2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D28135-027B-4049-8CC8-987D352529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9C5EE9-1184-45F4-82D6-6D737B892C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0FD474-38A9-4829-B9DC-91D687716868}"/>
              </a:ext>
            </a:extLst>
          </p:cNvPr>
          <p:cNvSpPr>
            <a:spLocks noGrp="1"/>
          </p:cNvSpPr>
          <p:nvPr>
            <p:ph type="dt" sz="half" idx="10"/>
          </p:nvPr>
        </p:nvSpPr>
        <p:spPr/>
        <p:txBody>
          <a:bodyPr/>
          <a:lstStyle/>
          <a:p>
            <a:fld id="{64B8E892-CD03-4351-913D-6AAA53B784A9}" type="datetimeFigureOut">
              <a:rPr lang="en-US" smtClean="0"/>
              <a:t>9/18/2020</a:t>
            </a:fld>
            <a:endParaRPr lang="en-US"/>
          </a:p>
        </p:txBody>
      </p:sp>
      <p:sp>
        <p:nvSpPr>
          <p:cNvPr id="6" name="Footer Placeholder 5">
            <a:extLst>
              <a:ext uri="{FF2B5EF4-FFF2-40B4-BE49-F238E27FC236}">
                <a16:creationId xmlns:a16="http://schemas.microsoft.com/office/drawing/2014/main" id="{8E41A4FF-FDE2-4674-AB4F-2580111517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3F4154-D538-4361-85E5-36515F2BE00E}"/>
              </a:ext>
            </a:extLst>
          </p:cNvPr>
          <p:cNvSpPr>
            <a:spLocks noGrp="1"/>
          </p:cNvSpPr>
          <p:nvPr>
            <p:ph type="sldNum" sz="quarter" idx="12"/>
          </p:nvPr>
        </p:nvSpPr>
        <p:spPr/>
        <p:txBody>
          <a:bodyPr/>
          <a:lstStyle/>
          <a:p>
            <a:fld id="{102B5B31-A65B-4545-B5CC-CDA8D38C87EB}" type="slidenum">
              <a:rPr lang="en-US" smtClean="0"/>
              <a:t>‹#›</a:t>
            </a:fld>
            <a:endParaRPr lang="en-US"/>
          </a:p>
        </p:txBody>
      </p:sp>
    </p:spTree>
    <p:extLst>
      <p:ext uri="{BB962C8B-B14F-4D97-AF65-F5344CB8AC3E}">
        <p14:creationId xmlns:p14="http://schemas.microsoft.com/office/powerpoint/2010/main" val="389251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0727B4-21BD-4E45-B205-4E2668BC7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D23CC6-85F9-47A6-B753-B283835718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8B1D6-4BB1-4519-B301-BC7E9E1F52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8E892-CD03-4351-913D-6AAA53B784A9}" type="datetimeFigureOut">
              <a:rPr lang="en-US" smtClean="0"/>
              <a:t>9/18/2020</a:t>
            </a:fld>
            <a:endParaRPr lang="en-US"/>
          </a:p>
        </p:txBody>
      </p:sp>
      <p:sp>
        <p:nvSpPr>
          <p:cNvPr id="5" name="Footer Placeholder 4">
            <a:extLst>
              <a:ext uri="{FF2B5EF4-FFF2-40B4-BE49-F238E27FC236}">
                <a16:creationId xmlns:a16="http://schemas.microsoft.com/office/drawing/2014/main" id="{42DAACB3-4176-42D3-A2C3-E6E023C977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A4A748-2002-4325-95E0-EB4D4FDB9E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B5B31-A65B-4545-B5CC-CDA8D38C87EB}" type="slidenum">
              <a:rPr lang="en-US" smtClean="0"/>
              <a:t>‹#›</a:t>
            </a:fld>
            <a:endParaRPr lang="en-US"/>
          </a:p>
        </p:txBody>
      </p:sp>
    </p:spTree>
    <p:extLst>
      <p:ext uri="{BB962C8B-B14F-4D97-AF65-F5344CB8AC3E}">
        <p14:creationId xmlns:p14="http://schemas.microsoft.com/office/powerpoint/2010/main" val="1369075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t4hhdgJADE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7B6E0-2C0B-411E-8295-329D1691BAD5}"/>
              </a:ext>
            </a:extLst>
          </p:cNvPr>
          <p:cNvSpPr>
            <a:spLocks noGrp="1"/>
          </p:cNvSpPr>
          <p:nvPr>
            <p:ph type="ctrTitle"/>
          </p:nvPr>
        </p:nvSpPr>
        <p:spPr/>
        <p:txBody>
          <a:bodyPr/>
          <a:lstStyle/>
          <a:p>
            <a:r>
              <a:rPr lang="en-US" dirty="0"/>
              <a:t>Electron Microscopy</a:t>
            </a:r>
          </a:p>
        </p:txBody>
      </p:sp>
      <p:sp>
        <p:nvSpPr>
          <p:cNvPr id="3" name="Subtitle 2">
            <a:extLst>
              <a:ext uri="{FF2B5EF4-FFF2-40B4-BE49-F238E27FC236}">
                <a16:creationId xmlns:a16="http://schemas.microsoft.com/office/drawing/2014/main" id="{11EDB306-094E-4CAC-9728-C5F410A07C3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20942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88177-7C38-4D0D-BAEF-11A0D69ED1A7}"/>
              </a:ext>
            </a:extLst>
          </p:cNvPr>
          <p:cNvSpPr>
            <a:spLocks noGrp="1"/>
          </p:cNvSpPr>
          <p:nvPr>
            <p:ph type="title"/>
          </p:nvPr>
        </p:nvSpPr>
        <p:spPr/>
        <p:txBody>
          <a:bodyPr/>
          <a:lstStyle/>
          <a:p>
            <a:r>
              <a:rPr lang="en-US" dirty="0"/>
              <a:t>Applications</a:t>
            </a:r>
          </a:p>
        </p:txBody>
      </p:sp>
      <p:sp>
        <p:nvSpPr>
          <p:cNvPr id="3" name="Content Placeholder 2">
            <a:extLst>
              <a:ext uri="{FF2B5EF4-FFF2-40B4-BE49-F238E27FC236}">
                <a16:creationId xmlns:a16="http://schemas.microsoft.com/office/drawing/2014/main" id="{7C962DAD-B9BE-404E-B17F-049DDE628994}"/>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latin typeface="Verdana" panose="020B0604030504040204" pitchFamily="34" charset="0"/>
              </a:rPr>
              <a:t>Electron microscopes are used to investigate the ultrastructure of a wide range of biological and inorganic specimens including microorganisms, cells, large molecules, biopsy samples, metals, and crystals.</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Industrially, electron microscopes are often used for quality control and failure analysis.</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Modern electron microscopes produce electron micrographs using specialized digital cameras and frame grabbers to capture the images.</a:t>
            </a:r>
            <a:endParaRPr lang="en-US" b="0" i="0" dirty="0">
              <a:solidFill>
                <a:srgbClr val="0A0A0A"/>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2121742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8AD7A78F-6290-4B5D-B48A-C0EFECBF60FA}"/>
              </a:ext>
            </a:extLst>
          </p:cNvPr>
          <p:cNvSpPr>
            <a:spLocks noGrp="1"/>
          </p:cNvSpPr>
          <p:nvPr>
            <p:ph type="body" idx="1"/>
          </p:nvPr>
        </p:nvSpPr>
        <p:spPr>
          <a:xfrm>
            <a:off x="836612" y="917432"/>
            <a:ext cx="5157787" cy="823912"/>
          </a:xfrm>
        </p:spPr>
        <p:txBody>
          <a:bodyPr/>
          <a:lstStyle/>
          <a:p>
            <a:r>
              <a:rPr lang="en-US" dirty="0"/>
              <a:t>Advantages</a:t>
            </a:r>
          </a:p>
        </p:txBody>
      </p:sp>
      <p:sp>
        <p:nvSpPr>
          <p:cNvPr id="14" name="Content Placeholder 13">
            <a:extLst>
              <a:ext uri="{FF2B5EF4-FFF2-40B4-BE49-F238E27FC236}">
                <a16:creationId xmlns:a16="http://schemas.microsoft.com/office/drawing/2014/main" id="{A9F70F67-6415-4ABD-9F16-7DD164803845}"/>
              </a:ext>
            </a:extLst>
          </p:cNvPr>
          <p:cNvSpPr>
            <a:spLocks noGrp="1"/>
          </p:cNvSpPr>
          <p:nvPr>
            <p:ph sz="half" idx="2"/>
          </p:nvPr>
        </p:nvSpPr>
        <p:spPr/>
        <p:txBody>
          <a:bodyPr>
            <a:normAutofit lnSpcReduction="10000"/>
          </a:bodyPr>
          <a:lstStyle/>
          <a:p>
            <a:pPr algn="l">
              <a:buFont typeface="Arial" panose="020B0604020202020204" pitchFamily="34" charset="0"/>
              <a:buChar char="•"/>
            </a:pPr>
            <a:r>
              <a:rPr lang="en-US" b="0" i="0" dirty="0">
                <a:solidFill>
                  <a:srgbClr val="000000"/>
                </a:solidFill>
                <a:effectLst/>
                <a:latin typeface="Verdana" panose="020B0604030504040204" pitchFamily="34" charset="0"/>
              </a:rPr>
              <a:t>Very high magnification</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Incredibly high resolution</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Material rarely distorted by preparation</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It is possible to investigate a greater depth of field</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Diverse applications</a:t>
            </a:r>
            <a:endParaRPr lang="en-US" b="0" i="0" dirty="0">
              <a:solidFill>
                <a:srgbClr val="0A0A0A"/>
              </a:solidFill>
              <a:effectLst/>
              <a:latin typeface="Verdana" panose="020B0604030504040204" pitchFamily="34" charset="0"/>
            </a:endParaRPr>
          </a:p>
          <a:p>
            <a:endParaRPr lang="en-US" dirty="0"/>
          </a:p>
        </p:txBody>
      </p:sp>
      <p:sp>
        <p:nvSpPr>
          <p:cNvPr id="15" name="Text Placeholder 14">
            <a:extLst>
              <a:ext uri="{FF2B5EF4-FFF2-40B4-BE49-F238E27FC236}">
                <a16:creationId xmlns:a16="http://schemas.microsoft.com/office/drawing/2014/main" id="{442D4223-5352-461E-8FAF-E152A496D177}"/>
              </a:ext>
            </a:extLst>
          </p:cNvPr>
          <p:cNvSpPr>
            <a:spLocks noGrp="1"/>
          </p:cNvSpPr>
          <p:nvPr>
            <p:ph type="body" sz="quarter" idx="3"/>
          </p:nvPr>
        </p:nvSpPr>
        <p:spPr>
          <a:xfrm>
            <a:off x="6172200" y="917432"/>
            <a:ext cx="5183188" cy="823912"/>
          </a:xfrm>
        </p:spPr>
        <p:txBody>
          <a:bodyPr/>
          <a:lstStyle/>
          <a:p>
            <a:r>
              <a:rPr lang="en-US" dirty="0"/>
              <a:t>Limitations</a:t>
            </a:r>
          </a:p>
        </p:txBody>
      </p:sp>
      <p:sp>
        <p:nvSpPr>
          <p:cNvPr id="16" name="Content Placeholder 15">
            <a:extLst>
              <a:ext uri="{FF2B5EF4-FFF2-40B4-BE49-F238E27FC236}">
                <a16:creationId xmlns:a16="http://schemas.microsoft.com/office/drawing/2014/main" id="{DF5C83CE-8353-4B3B-B76A-31D65B6C3BEE}"/>
              </a:ext>
            </a:extLst>
          </p:cNvPr>
          <p:cNvSpPr>
            <a:spLocks noGrp="1"/>
          </p:cNvSpPr>
          <p:nvPr>
            <p:ph sz="quarter" idx="4"/>
          </p:nvPr>
        </p:nvSpPr>
        <p:spPr/>
        <p:txBody>
          <a:bodyPr>
            <a:normAutofit lnSpcReduction="10000"/>
          </a:bodyPr>
          <a:lstStyle/>
          <a:p>
            <a:r>
              <a:rPr lang="en-US" dirty="0"/>
              <a:t>Live specimen cannot be observed</a:t>
            </a:r>
          </a:p>
          <a:p>
            <a:r>
              <a:rPr lang="en-US" dirty="0"/>
              <a:t>Object should be ultra thin</a:t>
            </a:r>
          </a:p>
          <a:p>
            <a:r>
              <a:rPr lang="en-US" dirty="0"/>
              <a:t>Specimen should be absolute dry</a:t>
            </a:r>
          </a:p>
          <a:p>
            <a:r>
              <a:rPr lang="en-US" dirty="0"/>
              <a:t>Expensive</a:t>
            </a:r>
          </a:p>
          <a:p>
            <a:r>
              <a:rPr lang="en-US" dirty="0"/>
              <a:t>Require training</a:t>
            </a:r>
          </a:p>
          <a:p>
            <a:r>
              <a:rPr lang="en-US" dirty="0"/>
              <a:t>Extremely sensitive</a:t>
            </a:r>
          </a:p>
        </p:txBody>
      </p:sp>
    </p:spTree>
    <p:extLst>
      <p:ext uri="{BB962C8B-B14F-4D97-AF65-F5344CB8AC3E}">
        <p14:creationId xmlns:p14="http://schemas.microsoft.com/office/powerpoint/2010/main" val="3649307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96CEA4B-1BF5-461E-AFE6-716C179FCB96}"/>
              </a:ext>
            </a:extLst>
          </p:cNvPr>
          <p:cNvSpPr>
            <a:spLocks noGrp="1"/>
          </p:cNvSpPr>
          <p:nvPr>
            <p:ph type="title"/>
          </p:nvPr>
        </p:nvSpPr>
        <p:spPr/>
        <p:txBody>
          <a:bodyPr/>
          <a:lstStyle/>
          <a:p>
            <a:endParaRPr lang="en-US"/>
          </a:p>
        </p:txBody>
      </p:sp>
      <p:sp>
        <p:nvSpPr>
          <p:cNvPr id="8" name="Content Placeholder 7">
            <a:extLst>
              <a:ext uri="{FF2B5EF4-FFF2-40B4-BE49-F238E27FC236}">
                <a16:creationId xmlns:a16="http://schemas.microsoft.com/office/drawing/2014/main" id="{5AF7B341-98C4-4964-96CE-51D2B322AEA0}"/>
              </a:ext>
            </a:extLst>
          </p:cNvPr>
          <p:cNvSpPr>
            <a:spLocks noGrp="1"/>
          </p:cNvSpPr>
          <p:nvPr>
            <p:ph idx="1"/>
          </p:nvPr>
        </p:nvSpPr>
        <p:spPr/>
        <p:txBody>
          <a:bodyPr/>
          <a:lstStyle/>
          <a:p>
            <a:r>
              <a:rPr lang="en-US" dirty="0">
                <a:hlinkClick r:id="rId2"/>
              </a:rPr>
              <a:t>https://www.youtube.com/watch?v=t4hhdgJADE8</a:t>
            </a:r>
            <a:endParaRPr lang="en-US" dirty="0"/>
          </a:p>
          <a:p>
            <a:r>
              <a:rPr lang="en-US" dirty="0"/>
              <a:t>https://www.youtube.com/watch?v=ljTEG-B-kGc</a:t>
            </a:r>
          </a:p>
        </p:txBody>
      </p:sp>
    </p:spTree>
    <p:extLst>
      <p:ext uri="{BB962C8B-B14F-4D97-AF65-F5344CB8AC3E}">
        <p14:creationId xmlns:p14="http://schemas.microsoft.com/office/powerpoint/2010/main" val="110382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2E32C-66F2-4906-8D6C-80D0613A3A5B}"/>
              </a:ext>
            </a:extLst>
          </p:cNvPr>
          <p:cNvSpPr>
            <a:spLocks noGrp="1"/>
          </p:cNvSpPr>
          <p:nvPr>
            <p:ph type="title"/>
          </p:nvPr>
        </p:nvSpPr>
        <p:spPr/>
        <p:txBody>
          <a:bodyPr/>
          <a:lstStyle/>
          <a:p>
            <a:r>
              <a:rPr lang="en-US" dirty="0"/>
              <a:t>What is Electron Microscopy?</a:t>
            </a:r>
          </a:p>
        </p:txBody>
      </p:sp>
      <p:sp>
        <p:nvSpPr>
          <p:cNvPr id="3" name="Content Placeholder 2">
            <a:extLst>
              <a:ext uri="{FF2B5EF4-FFF2-40B4-BE49-F238E27FC236}">
                <a16:creationId xmlns:a16="http://schemas.microsoft.com/office/drawing/2014/main" id="{CE06A83C-ED97-49B2-B4AF-2FBC7BF5FB00}"/>
              </a:ext>
            </a:extLst>
          </p:cNvPr>
          <p:cNvSpPr>
            <a:spLocks noGrp="1"/>
          </p:cNvSpPr>
          <p:nvPr>
            <p:ph idx="1"/>
          </p:nvPr>
        </p:nvSpPr>
        <p:spPr/>
        <p:txBody>
          <a:bodyPr>
            <a:normAutofit fontScale="92500" lnSpcReduction="10000"/>
          </a:bodyPr>
          <a:lstStyle/>
          <a:p>
            <a:r>
              <a:rPr lang="en-US" b="0" i="0" dirty="0">
                <a:solidFill>
                  <a:srgbClr val="222222"/>
                </a:solidFill>
                <a:effectLst/>
                <a:latin typeface="Sarabun"/>
              </a:rPr>
              <a:t>Electron microscopy (EM) is a technique for obtaining high resolution images of biological and non-biological specimens. </a:t>
            </a:r>
          </a:p>
          <a:p>
            <a:r>
              <a:rPr lang="en-US" b="0" i="0" dirty="0">
                <a:solidFill>
                  <a:srgbClr val="222222"/>
                </a:solidFill>
                <a:effectLst/>
                <a:latin typeface="Sarabun"/>
              </a:rPr>
              <a:t>It is used in biomedical research to investigate the detailed structure of tissues, cells, organelles and macromolecular complexes.</a:t>
            </a:r>
          </a:p>
          <a:p>
            <a:r>
              <a:rPr lang="en-US" b="0" i="0" dirty="0">
                <a:solidFill>
                  <a:srgbClr val="222222"/>
                </a:solidFill>
                <a:effectLst/>
                <a:latin typeface="Sarabun"/>
              </a:rPr>
              <a:t> The high resolution of EM images results from the use of electrons (which have very short wavelengths) as the source of illuminating radiation. </a:t>
            </a:r>
          </a:p>
          <a:p>
            <a:r>
              <a:rPr lang="en-US" b="0" i="0" dirty="0">
                <a:solidFill>
                  <a:srgbClr val="222222"/>
                </a:solidFill>
                <a:effectLst/>
                <a:latin typeface="Sarabun"/>
              </a:rPr>
              <a:t>Electron microscopy is used in conjunction with a variety of ancillary techniques (e.g. thin sectioning, immuno-labeling, negative staining) to answer specific questions. </a:t>
            </a:r>
          </a:p>
          <a:p>
            <a:r>
              <a:rPr lang="en-US" b="0" i="0" dirty="0">
                <a:solidFill>
                  <a:srgbClr val="222222"/>
                </a:solidFill>
                <a:effectLst/>
                <a:latin typeface="Sarabun"/>
              </a:rPr>
              <a:t>EM images provide key information on the structural basis of cell function and of cell disease.  </a:t>
            </a:r>
            <a:endParaRPr lang="en-US" dirty="0"/>
          </a:p>
        </p:txBody>
      </p:sp>
    </p:spTree>
    <p:extLst>
      <p:ext uri="{BB962C8B-B14F-4D97-AF65-F5344CB8AC3E}">
        <p14:creationId xmlns:p14="http://schemas.microsoft.com/office/powerpoint/2010/main" val="901468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9F816-DA0E-4CBF-AB68-E0926E3331C1}"/>
              </a:ext>
            </a:extLst>
          </p:cNvPr>
          <p:cNvSpPr>
            <a:spLocks noGrp="1"/>
          </p:cNvSpPr>
          <p:nvPr>
            <p:ph type="title"/>
          </p:nvPr>
        </p:nvSpPr>
        <p:spPr/>
        <p:txBody>
          <a:bodyPr/>
          <a:lstStyle/>
          <a:p>
            <a:r>
              <a:rPr lang="en-US" dirty="0"/>
              <a:t>Parts of EM</a:t>
            </a:r>
          </a:p>
        </p:txBody>
      </p:sp>
      <p:sp>
        <p:nvSpPr>
          <p:cNvPr id="3" name="Content Placeholder 2">
            <a:extLst>
              <a:ext uri="{FF2B5EF4-FFF2-40B4-BE49-F238E27FC236}">
                <a16:creationId xmlns:a16="http://schemas.microsoft.com/office/drawing/2014/main" id="{14F17FC3-8F67-4831-B2AD-3E27E60CA9EB}"/>
              </a:ext>
            </a:extLst>
          </p:cNvPr>
          <p:cNvSpPr>
            <a:spLocks noGrp="1"/>
          </p:cNvSpPr>
          <p:nvPr>
            <p:ph idx="1"/>
          </p:nvPr>
        </p:nvSpPr>
        <p:spPr/>
        <p:txBody>
          <a:bodyPr>
            <a:normAutofit fontScale="55000" lnSpcReduction="20000"/>
          </a:bodyPr>
          <a:lstStyle/>
          <a:p>
            <a:pPr algn="l">
              <a:buFont typeface="+mj-lt"/>
              <a:buAutoNum type="arabicPeriod"/>
            </a:pPr>
            <a:r>
              <a:rPr lang="en-US" b="1" i="0" dirty="0">
                <a:solidFill>
                  <a:srgbClr val="000000"/>
                </a:solidFill>
                <a:effectLst/>
                <a:latin typeface="Verdana" panose="020B0604030504040204" pitchFamily="34" charset="0"/>
              </a:rPr>
              <a:t>Electron gun</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The electron gun is a heated tungsten filament, which generates electrons.</a:t>
            </a:r>
            <a:endParaRPr lang="en-US" b="0" i="0" dirty="0">
              <a:solidFill>
                <a:srgbClr val="0A0A0A"/>
              </a:solidFill>
              <a:effectLst/>
              <a:latin typeface="Verdana" panose="020B0604030504040204" pitchFamily="34" charset="0"/>
            </a:endParaRPr>
          </a:p>
          <a:p>
            <a:pPr algn="l">
              <a:buFont typeface="+mj-lt"/>
              <a:buAutoNum type="arabicPeriod" startAt="2"/>
            </a:pPr>
            <a:r>
              <a:rPr lang="en-US" b="1" i="0" dirty="0">
                <a:solidFill>
                  <a:srgbClr val="000000"/>
                </a:solidFill>
                <a:effectLst/>
                <a:latin typeface="Verdana" panose="020B0604030504040204" pitchFamily="34" charset="0"/>
              </a:rPr>
              <a:t>Electromagnetic lenses</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1" i="0" dirty="0">
                <a:solidFill>
                  <a:srgbClr val="000000"/>
                </a:solidFill>
                <a:effectLst/>
                <a:latin typeface="Verdana" panose="020B0604030504040204" pitchFamily="34" charset="0"/>
              </a:rPr>
              <a:t>Condenser lens</a:t>
            </a:r>
            <a:r>
              <a:rPr lang="en-US" b="0" i="0" dirty="0">
                <a:solidFill>
                  <a:srgbClr val="000000"/>
                </a:solidFill>
                <a:effectLst/>
                <a:latin typeface="Verdana" panose="020B0604030504040204" pitchFamily="34" charset="0"/>
              </a:rPr>
              <a:t> focuses the electron beam on the specimen. A second condenser lens forms the electrons into a thin tight beam.</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The electron beam coming out of the specimen passes down the second of magnetic coils called the </a:t>
            </a:r>
            <a:r>
              <a:rPr lang="en-US" b="1" i="0" dirty="0">
                <a:solidFill>
                  <a:srgbClr val="000000"/>
                </a:solidFill>
                <a:effectLst/>
                <a:latin typeface="Verdana" panose="020B0604030504040204" pitchFamily="34" charset="0"/>
              </a:rPr>
              <a:t>objective lens</a:t>
            </a:r>
            <a:r>
              <a:rPr lang="en-US" b="0" i="0" dirty="0">
                <a:solidFill>
                  <a:srgbClr val="000000"/>
                </a:solidFill>
                <a:effectLst/>
                <a:latin typeface="Verdana" panose="020B0604030504040204" pitchFamily="34" charset="0"/>
              </a:rPr>
              <a:t>, which has high power and forms the intermediate magnified image.</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The third set of magnetic lenses called </a:t>
            </a:r>
            <a:r>
              <a:rPr lang="en-US" b="1" i="0" dirty="0">
                <a:solidFill>
                  <a:srgbClr val="000000"/>
                </a:solidFill>
                <a:effectLst/>
                <a:latin typeface="Verdana" panose="020B0604030504040204" pitchFamily="34" charset="0"/>
              </a:rPr>
              <a:t>projector (ocular) lenses</a:t>
            </a:r>
            <a:r>
              <a:rPr lang="en-US" b="0" i="0" dirty="0">
                <a:solidFill>
                  <a:srgbClr val="000000"/>
                </a:solidFill>
                <a:effectLst/>
                <a:latin typeface="Verdana" panose="020B0604030504040204" pitchFamily="34" charset="0"/>
              </a:rPr>
              <a:t> produce the final further magnified image.</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Each of these lenses acts as an image magnifier all the while maintaining an incredible level of detail and resolution.</a:t>
            </a:r>
            <a:endParaRPr lang="en-US" b="0" i="0" dirty="0">
              <a:solidFill>
                <a:srgbClr val="0A0A0A"/>
              </a:solidFill>
              <a:effectLst/>
              <a:latin typeface="Verdana" panose="020B0604030504040204" pitchFamily="34" charset="0"/>
            </a:endParaRPr>
          </a:p>
          <a:p>
            <a:pPr algn="l">
              <a:buFont typeface="+mj-lt"/>
              <a:buAutoNum type="arabicPeriod" startAt="3"/>
            </a:pPr>
            <a:r>
              <a:rPr lang="en-US" b="1" i="0" dirty="0">
                <a:solidFill>
                  <a:srgbClr val="000000"/>
                </a:solidFill>
                <a:effectLst/>
                <a:latin typeface="Verdana" panose="020B0604030504040204" pitchFamily="34" charset="0"/>
              </a:rPr>
              <a:t>Specimen Holder</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The specimen holder is an extremely thin film of carbon or collodion held by a metal grid.</a:t>
            </a:r>
            <a:endParaRPr lang="en-US" b="0" i="0" dirty="0">
              <a:solidFill>
                <a:srgbClr val="0A0A0A"/>
              </a:solidFill>
              <a:effectLst/>
              <a:latin typeface="Verdana" panose="020B0604030504040204" pitchFamily="34" charset="0"/>
            </a:endParaRPr>
          </a:p>
          <a:p>
            <a:pPr algn="l">
              <a:buFont typeface="+mj-lt"/>
              <a:buAutoNum type="arabicPeriod" startAt="4"/>
            </a:pPr>
            <a:r>
              <a:rPr lang="en-US" b="1" i="0" dirty="0">
                <a:solidFill>
                  <a:srgbClr val="000000"/>
                </a:solidFill>
                <a:effectLst/>
                <a:latin typeface="Verdana" panose="020B0604030504040204" pitchFamily="34" charset="0"/>
              </a:rPr>
              <a:t>Image viewing and Recording System.</a:t>
            </a:r>
          </a:p>
          <a:p>
            <a:pPr algn="l">
              <a:buFont typeface="Arial" panose="020B0604020202020204" pitchFamily="34" charset="0"/>
              <a:buChar char="•"/>
            </a:pPr>
            <a:r>
              <a:rPr lang="en-US" b="0" i="0" dirty="0">
                <a:solidFill>
                  <a:srgbClr val="000000"/>
                </a:solidFill>
                <a:effectLst/>
                <a:latin typeface="Verdana" panose="020B0604030504040204" pitchFamily="34" charset="0"/>
              </a:rPr>
              <a:t>The final image is projected on a fluorescent screen.</a:t>
            </a:r>
            <a:endParaRPr lang="en-US" b="0" i="0" dirty="0">
              <a:solidFill>
                <a:srgbClr val="0A0A0A"/>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Below the fluorescent screen is a camera for recording the image.</a:t>
            </a:r>
            <a:endParaRPr lang="en-US" b="0" i="0" dirty="0">
              <a:solidFill>
                <a:srgbClr val="0A0A0A"/>
              </a:solidFill>
              <a:effectLst/>
              <a:latin typeface="Verdana" panose="020B0604030504040204" pitchFamily="34" charset="0"/>
            </a:endParaRPr>
          </a:p>
          <a:p>
            <a:pPr marL="457200" lvl="1" indent="0">
              <a:buNone/>
            </a:pPr>
            <a:endParaRPr lang="en-US" b="0" i="0" dirty="0">
              <a:solidFill>
                <a:srgbClr val="0A0A0A"/>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227906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3AB9-9269-4545-9102-5794323898EA}"/>
              </a:ext>
            </a:extLst>
          </p:cNvPr>
          <p:cNvSpPr>
            <a:spLocks noGrp="1"/>
          </p:cNvSpPr>
          <p:nvPr>
            <p:ph type="title"/>
          </p:nvPr>
        </p:nvSpPr>
        <p:spPr/>
        <p:txBody>
          <a:bodyPr/>
          <a:lstStyle/>
          <a:p>
            <a:r>
              <a:rPr lang="en-US" dirty="0"/>
              <a:t>Types of Electron Microscope</a:t>
            </a:r>
          </a:p>
        </p:txBody>
      </p:sp>
      <p:sp>
        <p:nvSpPr>
          <p:cNvPr id="3" name="Content Placeholder 2">
            <a:extLst>
              <a:ext uri="{FF2B5EF4-FFF2-40B4-BE49-F238E27FC236}">
                <a16:creationId xmlns:a16="http://schemas.microsoft.com/office/drawing/2014/main" id="{751D96C3-9809-4D87-964D-732B28370D90}"/>
              </a:ext>
            </a:extLst>
          </p:cNvPr>
          <p:cNvSpPr>
            <a:spLocks noGrp="1"/>
          </p:cNvSpPr>
          <p:nvPr>
            <p:ph idx="1"/>
          </p:nvPr>
        </p:nvSpPr>
        <p:spPr/>
        <p:txBody>
          <a:bodyPr>
            <a:normAutofit lnSpcReduction="10000"/>
          </a:bodyPr>
          <a:lstStyle/>
          <a:p>
            <a:r>
              <a:rPr lang="en-US" b="0" i="0" dirty="0">
                <a:solidFill>
                  <a:srgbClr val="222222"/>
                </a:solidFill>
                <a:effectLst/>
                <a:latin typeface="Sarabun"/>
              </a:rPr>
              <a:t>There are two main types of electron microscope – the transmission EM (TEM) and the scanning EM (SEM). </a:t>
            </a:r>
          </a:p>
          <a:p>
            <a:r>
              <a:rPr lang="en-US" b="1" i="0" u="sng" dirty="0">
                <a:solidFill>
                  <a:srgbClr val="222222"/>
                </a:solidFill>
                <a:effectLst/>
                <a:latin typeface="Sarabun"/>
              </a:rPr>
              <a:t>TEM:</a:t>
            </a:r>
            <a:r>
              <a:rPr lang="en-US" b="0" i="0" dirty="0">
                <a:solidFill>
                  <a:srgbClr val="222222"/>
                </a:solidFill>
                <a:effectLst/>
                <a:latin typeface="Sarabun"/>
              </a:rPr>
              <a:t> The transmission electron microscope is used to view thin specimens (tissue sections, molecules, </a:t>
            </a:r>
            <a:r>
              <a:rPr lang="en-US" b="0" i="0" dirty="0" err="1">
                <a:solidFill>
                  <a:srgbClr val="222222"/>
                </a:solidFill>
                <a:effectLst/>
                <a:latin typeface="Sarabun"/>
              </a:rPr>
              <a:t>etc</a:t>
            </a:r>
            <a:r>
              <a:rPr lang="en-US" b="0" i="0" dirty="0">
                <a:solidFill>
                  <a:srgbClr val="222222"/>
                </a:solidFill>
                <a:effectLst/>
                <a:latin typeface="Sarabun"/>
              </a:rPr>
              <a:t>) through which electrons can pass generating a projection image.   </a:t>
            </a:r>
          </a:p>
          <a:p>
            <a:pPr lvl="1"/>
            <a:r>
              <a:rPr lang="en-US" b="0" i="0" dirty="0">
                <a:solidFill>
                  <a:srgbClr val="222222"/>
                </a:solidFill>
                <a:effectLst/>
                <a:latin typeface="Sarabun"/>
              </a:rPr>
              <a:t>The TEM is analogous in many ways to the conventional (compound) light microscope. </a:t>
            </a:r>
          </a:p>
          <a:p>
            <a:pPr lvl="1"/>
            <a:r>
              <a:rPr lang="en-US" b="0" i="0" dirty="0">
                <a:solidFill>
                  <a:srgbClr val="222222"/>
                </a:solidFill>
                <a:effectLst/>
                <a:latin typeface="Sarabun"/>
              </a:rPr>
              <a:t> TEM is used, among other things, to image the interior of cells (in thin sections), the structure of protein molecules (contrasted by metal shadowing), the organization of molecules in viruses and cytoskeletal filaments (prepared by the negative staining technique), and the arrangement of protein molecules in cell membranes (by freeze-fracture).</a:t>
            </a:r>
            <a:endParaRPr lang="en-US" dirty="0"/>
          </a:p>
        </p:txBody>
      </p:sp>
    </p:spTree>
    <p:extLst>
      <p:ext uri="{BB962C8B-B14F-4D97-AF65-F5344CB8AC3E}">
        <p14:creationId xmlns:p14="http://schemas.microsoft.com/office/powerpoint/2010/main" val="124155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ransmission electron microscope (TEM)">
            <a:extLst>
              <a:ext uri="{FF2B5EF4-FFF2-40B4-BE49-F238E27FC236}">
                <a16:creationId xmlns:a16="http://schemas.microsoft.com/office/drawing/2014/main" id="{F705293C-8CE6-4EAD-A545-4FE8A2373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0876" y="283447"/>
            <a:ext cx="6030931" cy="6396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372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M section photo">
            <a:extLst>
              <a:ext uri="{FF2B5EF4-FFF2-40B4-BE49-F238E27FC236}">
                <a16:creationId xmlns:a16="http://schemas.microsoft.com/office/drawing/2014/main" id="{8C331C4B-7B32-4853-A8C2-C2B5B86B76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0746" y="229210"/>
            <a:ext cx="5342561" cy="6457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45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B7008-6637-479E-B93D-BF8D26FEEA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BE741C3-7B99-4396-8A05-305D93414400}"/>
              </a:ext>
            </a:extLst>
          </p:cNvPr>
          <p:cNvSpPr>
            <a:spLocks noGrp="1"/>
          </p:cNvSpPr>
          <p:nvPr>
            <p:ph idx="1"/>
          </p:nvPr>
        </p:nvSpPr>
        <p:spPr/>
        <p:txBody>
          <a:bodyPr>
            <a:normAutofit fontScale="85000" lnSpcReduction="10000"/>
          </a:bodyPr>
          <a:lstStyle/>
          <a:p>
            <a:r>
              <a:rPr lang="en-US" b="1" u="sng" dirty="0"/>
              <a:t>SEM: </a:t>
            </a:r>
            <a:r>
              <a:rPr lang="en-US" b="0" i="0" dirty="0">
                <a:solidFill>
                  <a:srgbClr val="222222"/>
                </a:solidFill>
                <a:effectLst/>
                <a:latin typeface="Sarabun"/>
              </a:rPr>
              <a:t> Scanning electron microscopy depends on the emission of secondary electrons from the surface of a specimen. </a:t>
            </a:r>
          </a:p>
          <a:p>
            <a:pPr lvl="1"/>
            <a:r>
              <a:rPr lang="en-US" b="0" i="0" dirty="0">
                <a:solidFill>
                  <a:srgbClr val="222222"/>
                </a:solidFill>
                <a:effectLst/>
                <a:latin typeface="Sarabun"/>
              </a:rPr>
              <a:t>The image by SEM is formed by scanning a focused electron beam onto the surface of the specimen in a raster pattern. The interaction of the primary electron beam with the atoms near the surface causes the emission of particles at each point in the raster (e.g., low energy secondary electrons, high energy back scatter electrons, X-rays and even photons).  These can be collected with a variety of detectors, and their relative number translated to on a cathode ray tube that gives a magnified the final picture of the specimen. </a:t>
            </a:r>
          </a:p>
          <a:p>
            <a:pPr lvl="1"/>
            <a:r>
              <a:rPr lang="en-US" b="0" i="0" dirty="0">
                <a:solidFill>
                  <a:srgbClr val="222222"/>
                </a:solidFill>
                <a:effectLst/>
                <a:latin typeface="Sarabun"/>
              </a:rPr>
              <a:t>Because of its great depth of focus, a scanning electron microscope is the EM analog of a stereo light microscope. </a:t>
            </a:r>
          </a:p>
          <a:p>
            <a:pPr lvl="1"/>
            <a:r>
              <a:rPr lang="en-US" b="0" i="0" dirty="0">
                <a:solidFill>
                  <a:srgbClr val="222222"/>
                </a:solidFill>
                <a:effectLst/>
                <a:latin typeface="Sarabun"/>
              </a:rPr>
              <a:t>It provides detailed images of the surfaces of cells and whole organisms that are not possible by TEM. </a:t>
            </a:r>
          </a:p>
          <a:p>
            <a:pPr lvl="1"/>
            <a:r>
              <a:rPr lang="en-US" b="0" i="0" dirty="0">
                <a:solidFill>
                  <a:srgbClr val="222222"/>
                </a:solidFill>
                <a:effectLst/>
                <a:latin typeface="Sarabun"/>
              </a:rPr>
              <a:t>It can also be used for particle counting and size determination, and for process control.  Appropriately equipped SEMs (with secondary, backscatter and X-ray detectors) can be used to study the topography and atomic composition of specimens, and also, for example, the surface distribution of immuno-labels.</a:t>
            </a:r>
            <a:endParaRPr lang="en-US" b="1" u="sng" dirty="0"/>
          </a:p>
        </p:txBody>
      </p:sp>
    </p:spTree>
    <p:extLst>
      <p:ext uri="{BB962C8B-B14F-4D97-AF65-F5344CB8AC3E}">
        <p14:creationId xmlns:p14="http://schemas.microsoft.com/office/powerpoint/2010/main" val="1184626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e scanning electron microscope (SEM)">
            <a:extLst>
              <a:ext uri="{FF2B5EF4-FFF2-40B4-BE49-F238E27FC236}">
                <a16:creationId xmlns:a16="http://schemas.microsoft.com/office/drawing/2014/main" id="{E645EC0C-4D1B-4301-BA8F-3185F38D4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245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canning EM photo - cilia">
            <a:extLst>
              <a:ext uri="{FF2B5EF4-FFF2-40B4-BE49-F238E27FC236}">
                <a16:creationId xmlns:a16="http://schemas.microsoft.com/office/drawing/2014/main" id="{310FD26F-797F-468C-9413-2EF02AB70D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3474" y="70632"/>
            <a:ext cx="6657653" cy="6744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075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767</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Sarabun</vt:lpstr>
      <vt:lpstr>Verdana</vt:lpstr>
      <vt:lpstr>Office Theme</vt:lpstr>
      <vt:lpstr>Electron Microscopy</vt:lpstr>
      <vt:lpstr>What is Electron Microscopy?</vt:lpstr>
      <vt:lpstr>Parts of EM</vt:lpstr>
      <vt:lpstr>Types of Electron Microscope</vt:lpstr>
      <vt:lpstr>PowerPoint Presentation</vt:lpstr>
      <vt:lpstr>PowerPoint Presentation</vt:lpstr>
      <vt:lpstr>PowerPoint Presentation</vt:lpstr>
      <vt:lpstr>PowerPoint Presentation</vt:lpstr>
      <vt:lpstr>PowerPoint Presentation</vt:lpstr>
      <vt:lpstr>Applications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 Microscopy</dc:title>
  <dc:creator>Ritu Singh</dc:creator>
  <cp:lastModifiedBy>Ritu Singh</cp:lastModifiedBy>
  <cp:revision>12</cp:revision>
  <dcterms:created xsi:type="dcterms:W3CDTF">2020-09-14T12:45:22Z</dcterms:created>
  <dcterms:modified xsi:type="dcterms:W3CDTF">2020-09-18T09:49:40Z</dcterms:modified>
</cp:coreProperties>
</file>