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85" r:id="rId4"/>
    <p:sldId id="286" r:id="rId5"/>
    <p:sldId id="287" r:id="rId6"/>
    <p:sldId id="280" r:id="rId7"/>
    <p:sldId id="288" r:id="rId8"/>
    <p:sldId id="281" r:id="rId9"/>
    <p:sldId id="282" r:id="rId10"/>
    <p:sldId id="28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6C83B-AC11-45B3-9E18-49D8E0700C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8FDF2DE-6E11-418D-B379-7007DE1AFB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7491960-A9B3-4D93-B401-5DF7B92BB852}"/>
              </a:ext>
            </a:extLst>
          </p:cNvPr>
          <p:cNvSpPr>
            <a:spLocks noGrp="1"/>
          </p:cNvSpPr>
          <p:nvPr>
            <p:ph type="dt" sz="half" idx="10"/>
          </p:nvPr>
        </p:nvSpPr>
        <p:spPr/>
        <p:txBody>
          <a:bodyPr/>
          <a:lstStyle/>
          <a:p>
            <a:fld id="{4274794E-25D8-4FAB-94B9-B2E86591FBC8}" type="datetimeFigureOut">
              <a:rPr lang="en-US" smtClean="0"/>
              <a:t>9/28/2020</a:t>
            </a:fld>
            <a:endParaRPr lang="en-US"/>
          </a:p>
        </p:txBody>
      </p:sp>
      <p:sp>
        <p:nvSpPr>
          <p:cNvPr id="5" name="Footer Placeholder 4">
            <a:extLst>
              <a:ext uri="{FF2B5EF4-FFF2-40B4-BE49-F238E27FC236}">
                <a16:creationId xmlns:a16="http://schemas.microsoft.com/office/drawing/2014/main" id="{0C2FE279-FC24-4F58-B870-2778A4BD9B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F0C916-4C79-4BD8-A762-2AAD0D3AD102}"/>
              </a:ext>
            </a:extLst>
          </p:cNvPr>
          <p:cNvSpPr>
            <a:spLocks noGrp="1"/>
          </p:cNvSpPr>
          <p:nvPr>
            <p:ph type="sldNum" sz="quarter" idx="12"/>
          </p:nvPr>
        </p:nvSpPr>
        <p:spPr/>
        <p:txBody>
          <a:bodyPr/>
          <a:lstStyle/>
          <a:p>
            <a:fld id="{EE3919BF-8569-482F-8569-48011CBDCE3D}" type="slidenum">
              <a:rPr lang="en-US" smtClean="0"/>
              <a:t>‹#›</a:t>
            </a:fld>
            <a:endParaRPr lang="en-US"/>
          </a:p>
        </p:txBody>
      </p:sp>
    </p:spTree>
    <p:extLst>
      <p:ext uri="{BB962C8B-B14F-4D97-AF65-F5344CB8AC3E}">
        <p14:creationId xmlns:p14="http://schemas.microsoft.com/office/powerpoint/2010/main" val="3773124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1CAD4-E3E0-42F4-B4CE-1FB2B572D70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0BCD0F-BD6B-4EC4-AB24-B9929EBCD7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5C3F4B-71A0-46B8-84F9-77A2069EF6BC}"/>
              </a:ext>
            </a:extLst>
          </p:cNvPr>
          <p:cNvSpPr>
            <a:spLocks noGrp="1"/>
          </p:cNvSpPr>
          <p:nvPr>
            <p:ph type="dt" sz="half" idx="10"/>
          </p:nvPr>
        </p:nvSpPr>
        <p:spPr/>
        <p:txBody>
          <a:bodyPr/>
          <a:lstStyle/>
          <a:p>
            <a:fld id="{4274794E-25D8-4FAB-94B9-B2E86591FBC8}" type="datetimeFigureOut">
              <a:rPr lang="en-US" smtClean="0"/>
              <a:t>9/28/2020</a:t>
            </a:fld>
            <a:endParaRPr lang="en-US"/>
          </a:p>
        </p:txBody>
      </p:sp>
      <p:sp>
        <p:nvSpPr>
          <p:cNvPr id="5" name="Footer Placeholder 4">
            <a:extLst>
              <a:ext uri="{FF2B5EF4-FFF2-40B4-BE49-F238E27FC236}">
                <a16:creationId xmlns:a16="http://schemas.microsoft.com/office/drawing/2014/main" id="{3559E75D-2F48-4052-9079-E56DF28402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98C3D5-18B4-4625-B93E-C7AF7395A531}"/>
              </a:ext>
            </a:extLst>
          </p:cNvPr>
          <p:cNvSpPr>
            <a:spLocks noGrp="1"/>
          </p:cNvSpPr>
          <p:nvPr>
            <p:ph type="sldNum" sz="quarter" idx="12"/>
          </p:nvPr>
        </p:nvSpPr>
        <p:spPr/>
        <p:txBody>
          <a:bodyPr/>
          <a:lstStyle/>
          <a:p>
            <a:fld id="{EE3919BF-8569-482F-8569-48011CBDCE3D}" type="slidenum">
              <a:rPr lang="en-US" smtClean="0"/>
              <a:t>‹#›</a:t>
            </a:fld>
            <a:endParaRPr lang="en-US"/>
          </a:p>
        </p:txBody>
      </p:sp>
    </p:spTree>
    <p:extLst>
      <p:ext uri="{BB962C8B-B14F-4D97-AF65-F5344CB8AC3E}">
        <p14:creationId xmlns:p14="http://schemas.microsoft.com/office/powerpoint/2010/main" val="1271555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28F767-6ADE-4EC8-96AC-5B7363B5FA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F2081B-1815-4CEB-8BC6-8A6F7827E50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A20964-B42D-4181-AB77-3B03B89D2CF5}"/>
              </a:ext>
            </a:extLst>
          </p:cNvPr>
          <p:cNvSpPr>
            <a:spLocks noGrp="1"/>
          </p:cNvSpPr>
          <p:nvPr>
            <p:ph type="dt" sz="half" idx="10"/>
          </p:nvPr>
        </p:nvSpPr>
        <p:spPr/>
        <p:txBody>
          <a:bodyPr/>
          <a:lstStyle/>
          <a:p>
            <a:fld id="{4274794E-25D8-4FAB-94B9-B2E86591FBC8}" type="datetimeFigureOut">
              <a:rPr lang="en-US" smtClean="0"/>
              <a:t>9/28/2020</a:t>
            </a:fld>
            <a:endParaRPr lang="en-US"/>
          </a:p>
        </p:txBody>
      </p:sp>
      <p:sp>
        <p:nvSpPr>
          <p:cNvPr id="5" name="Footer Placeholder 4">
            <a:extLst>
              <a:ext uri="{FF2B5EF4-FFF2-40B4-BE49-F238E27FC236}">
                <a16:creationId xmlns:a16="http://schemas.microsoft.com/office/drawing/2014/main" id="{86DE911C-7900-407D-8801-E4987E871F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5B5027-6E70-4B6D-9348-BFCC48200BA9}"/>
              </a:ext>
            </a:extLst>
          </p:cNvPr>
          <p:cNvSpPr>
            <a:spLocks noGrp="1"/>
          </p:cNvSpPr>
          <p:nvPr>
            <p:ph type="sldNum" sz="quarter" idx="12"/>
          </p:nvPr>
        </p:nvSpPr>
        <p:spPr/>
        <p:txBody>
          <a:bodyPr/>
          <a:lstStyle/>
          <a:p>
            <a:fld id="{EE3919BF-8569-482F-8569-48011CBDCE3D}" type="slidenum">
              <a:rPr lang="en-US" smtClean="0"/>
              <a:t>‹#›</a:t>
            </a:fld>
            <a:endParaRPr lang="en-US"/>
          </a:p>
        </p:txBody>
      </p:sp>
    </p:spTree>
    <p:extLst>
      <p:ext uri="{BB962C8B-B14F-4D97-AF65-F5344CB8AC3E}">
        <p14:creationId xmlns:p14="http://schemas.microsoft.com/office/powerpoint/2010/main" val="220005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9D301-22FE-4FAC-8C4B-A94CDEC44E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3D1C06-E7FD-42BC-B486-8F6E4A0685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1EAE94-CB7C-4C59-BB3A-A32506640311}"/>
              </a:ext>
            </a:extLst>
          </p:cNvPr>
          <p:cNvSpPr>
            <a:spLocks noGrp="1"/>
          </p:cNvSpPr>
          <p:nvPr>
            <p:ph type="dt" sz="half" idx="10"/>
          </p:nvPr>
        </p:nvSpPr>
        <p:spPr/>
        <p:txBody>
          <a:bodyPr/>
          <a:lstStyle/>
          <a:p>
            <a:fld id="{4274794E-25D8-4FAB-94B9-B2E86591FBC8}" type="datetimeFigureOut">
              <a:rPr lang="en-US" smtClean="0"/>
              <a:t>9/28/2020</a:t>
            </a:fld>
            <a:endParaRPr lang="en-US"/>
          </a:p>
        </p:txBody>
      </p:sp>
      <p:sp>
        <p:nvSpPr>
          <p:cNvPr id="5" name="Footer Placeholder 4">
            <a:extLst>
              <a:ext uri="{FF2B5EF4-FFF2-40B4-BE49-F238E27FC236}">
                <a16:creationId xmlns:a16="http://schemas.microsoft.com/office/drawing/2014/main" id="{C99F9FF2-F505-42A9-856D-D3622BFB03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E0B87B-8076-478F-A984-DC35A2FBAB06}"/>
              </a:ext>
            </a:extLst>
          </p:cNvPr>
          <p:cNvSpPr>
            <a:spLocks noGrp="1"/>
          </p:cNvSpPr>
          <p:nvPr>
            <p:ph type="sldNum" sz="quarter" idx="12"/>
          </p:nvPr>
        </p:nvSpPr>
        <p:spPr/>
        <p:txBody>
          <a:bodyPr/>
          <a:lstStyle/>
          <a:p>
            <a:fld id="{EE3919BF-8569-482F-8569-48011CBDCE3D}" type="slidenum">
              <a:rPr lang="en-US" smtClean="0"/>
              <a:t>‹#›</a:t>
            </a:fld>
            <a:endParaRPr lang="en-US"/>
          </a:p>
        </p:txBody>
      </p:sp>
    </p:spTree>
    <p:extLst>
      <p:ext uri="{BB962C8B-B14F-4D97-AF65-F5344CB8AC3E}">
        <p14:creationId xmlns:p14="http://schemas.microsoft.com/office/powerpoint/2010/main" val="394734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BA4A0-256D-48E6-A49A-E392738CD28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0B37BB-56AA-48DB-AFFB-B78A961239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518811-2D91-484B-9B6A-CBDD07E03FBF}"/>
              </a:ext>
            </a:extLst>
          </p:cNvPr>
          <p:cNvSpPr>
            <a:spLocks noGrp="1"/>
          </p:cNvSpPr>
          <p:nvPr>
            <p:ph type="dt" sz="half" idx="10"/>
          </p:nvPr>
        </p:nvSpPr>
        <p:spPr/>
        <p:txBody>
          <a:bodyPr/>
          <a:lstStyle/>
          <a:p>
            <a:fld id="{4274794E-25D8-4FAB-94B9-B2E86591FBC8}" type="datetimeFigureOut">
              <a:rPr lang="en-US" smtClean="0"/>
              <a:t>9/28/2020</a:t>
            </a:fld>
            <a:endParaRPr lang="en-US"/>
          </a:p>
        </p:txBody>
      </p:sp>
      <p:sp>
        <p:nvSpPr>
          <p:cNvPr id="5" name="Footer Placeholder 4">
            <a:extLst>
              <a:ext uri="{FF2B5EF4-FFF2-40B4-BE49-F238E27FC236}">
                <a16:creationId xmlns:a16="http://schemas.microsoft.com/office/drawing/2014/main" id="{9E90F163-75B8-44F8-B72B-94B962DB7A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12AC12-92A7-43C8-9F71-0A0367AA2D8C}"/>
              </a:ext>
            </a:extLst>
          </p:cNvPr>
          <p:cNvSpPr>
            <a:spLocks noGrp="1"/>
          </p:cNvSpPr>
          <p:nvPr>
            <p:ph type="sldNum" sz="quarter" idx="12"/>
          </p:nvPr>
        </p:nvSpPr>
        <p:spPr/>
        <p:txBody>
          <a:bodyPr/>
          <a:lstStyle/>
          <a:p>
            <a:fld id="{EE3919BF-8569-482F-8569-48011CBDCE3D}" type="slidenum">
              <a:rPr lang="en-US" smtClean="0"/>
              <a:t>‹#›</a:t>
            </a:fld>
            <a:endParaRPr lang="en-US"/>
          </a:p>
        </p:txBody>
      </p:sp>
    </p:spTree>
    <p:extLst>
      <p:ext uri="{BB962C8B-B14F-4D97-AF65-F5344CB8AC3E}">
        <p14:creationId xmlns:p14="http://schemas.microsoft.com/office/powerpoint/2010/main" val="2270129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CD8FE-73B2-470D-A571-68C571672F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6739C4-9CC3-4D3C-AE98-67D8037FA0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F41D26A-37D9-45B3-9EC6-1E27B4CE7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E6ECD1-7FD1-47BD-88C2-AF02E2654DE8}"/>
              </a:ext>
            </a:extLst>
          </p:cNvPr>
          <p:cNvSpPr>
            <a:spLocks noGrp="1"/>
          </p:cNvSpPr>
          <p:nvPr>
            <p:ph type="dt" sz="half" idx="10"/>
          </p:nvPr>
        </p:nvSpPr>
        <p:spPr/>
        <p:txBody>
          <a:bodyPr/>
          <a:lstStyle/>
          <a:p>
            <a:fld id="{4274794E-25D8-4FAB-94B9-B2E86591FBC8}" type="datetimeFigureOut">
              <a:rPr lang="en-US" smtClean="0"/>
              <a:t>9/28/2020</a:t>
            </a:fld>
            <a:endParaRPr lang="en-US"/>
          </a:p>
        </p:txBody>
      </p:sp>
      <p:sp>
        <p:nvSpPr>
          <p:cNvPr id="6" name="Footer Placeholder 5">
            <a:extLst>
              <a:ext uri="{FF2B5EF4-FFF2-40B4-BE49-F238E27FC236}">
                <a16:creationId xmlns:a16="http://schemas.microsoft.com/office/drawing/2014/main" id="{08AADC2C-71DA-41AB-9EAC-8A6B752505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92EF24-6A9E-4005-BFB1-F1E5FD4BD4EB}"/>
              </a:ext>
            </a:extLst>
          </p:cNvPr>
          <p:cNvSpPr>
            <a:spLocks noGrp="1"/>
          </p:cNvSpPr>
          <p:nvPr>
            <p:ph type="sldNum" sz="quarter" idx="12"/>
          </p:nvPr>
        </p:nvSpPr>
        <p:spPr/>
        <p:txBody>
          <a:bodyPr/>
          <a:lstStyle/>
          <a:p>
            <a:fld id="{EE3919BF-8569-482F-8569-48011CBDCE3D}" type="slidenum">
              <a:rPr lang="en-US" smtClean="0"/>
              <a:t>‹#›</a:t>
            </a:fld>
            <a:endParaRPr lang="en-US"/>
          </a:p>
        </p:txBody>
      </p:sp>
    </p:spTree>
    <p:extLst>
      <p:ext uri="{BB962C8B-B14F-4D97-AF65-F5344CB8AC3E}">
        <p14:creationId xmlns:p14="http://schemas.microsoft.com/office/powerpoint/2010/main" val="3700971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BD848-23AD-4A83-99BD-76042FC4744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3E1EA21-D6EC-437D-BFD5-6976C02A96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49F92A-E926-423B-ABB2-EC7220935C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CF75E57-BBED-4ACF-8991-BF1694B105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72D60C-AC1E-4E54-8E53-61C59635003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D36745-0430-4FBA-A61C-55745FDC9C6D}"/>
              </a:ext>
            </a:extLst>
          </p:cNvPr>
          <p:cNvSpPr>
            <a:spLocks noGrp="1"/>
          </p:cNvSpPr>
          <p:nvPr>
            <p:ph type="dt" sz="half" idx="10"/>
          </p:nvPr>
        </p:nvSpPr>
        <p:spPr/>
        <p:txBody>
          <a:bodyPr/>
          <a:lstStyle/>
          <a:p>
            <a:fld id="{4274794E-25D8-4FAB-94B9-B2E86591FBC8}" type="datetimeFigureOut">
              <a:rPr lang="en-US" smtClean="0"/>
              <a:t>9/28/2020</a:t>
            </a:fld>
            <a:endParaRPr lang="en-US"/>
          </a:p>
        </p:txBody>
      </p:sp>
      <p:sp>
        <p:nvSpPr>
          <p:cNvPr id="8" name="Footer Placeholder 7">
            <a:extLst>
              <a:ext uri="{FF2B5EF4-FFF2-40B4-BE49-F238E27FC236}">
                <a16:creationId xmlns:a16="http://schemas.microsoft.com/office/drawing/2014/main" id="{3F97DC19-69AD-40D5-82BC-9E97E1B47A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CF51CE9-4C87-4CB8-A673-D3A8C6D09A6D}"/>
              </a:ext>
            </a:extLst>
          </p:cNvPr>
          <p:cNvSpPr>
            <a:spLocks noGrp="1"/>
          </p:cNvSpPr>
          <p:nvPr>
            <p:ph type="sldNum" sz="quarter" idx="12"/>
          </p:nvPr>
        </p:nvSpPr>
        <p:spPr/>
        <p:txBody>
          <a:bodyPr/>
          <a:lstStyle/>
          <a:p>
            <a:fld id="{EE3919BF-8569-482F-8569-48011CBDCE3D}" type="slidenum">
              <a:rPr lang="en-US" smtClean="0"/>
              <a:t>‹#›</a:t>
            </a:fld>
            <a:endParaRPr lang="en-US"/>
          </a:p>
        </p:txBody>
      </p:sp>
    </p:spTree>
    <p:extLst>
      <p:ext uri="{BB962C8B-B14F-4D97-AF65-F5344CB8AC3E}">
        <p14:creationId xmlns:p14="http://schemas.microsoft.com/office/powerpoint/2010/main" val="1123264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97117-2A53-405B-879F-A9B13647EA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A95693-8E2C-4E84-8476-25C4C7B8B7F2}"/>
              </a:ext>
            </a:extLst>
          </p:cNvPr>
          <p:cNvSpPr>
            <a:spLocks noGrp="1"/>
          </p:cNvSpPr>
          <p:nvPr>
            <p:ph type="dt" sz="half" idx="10"/>
          </p:nvPr>
        </p:nvSpPr>
        <p:spPr/>
        <p:txBody>
          <a:bodyPr/>
          <a:lstStyle/>
          <a:p>
            <a:fld id="{4274794E-25D8-4FAB-94B9-B2E86591FBC8}" type="datetimeFigureOut">
              <a:rPr lang="en-US" smtClean="0"/>
              <a:t>9/28/2020</a:t>
            </a:fld>
            <a:endParaRPr lang="en-US"/>
          </a:p>
        </p:txBody>
      </p:sp>
      <p:sp>
        <p:nvSpPr>
          <p:cNvPr id="4" name="Footer Placeholder 3">
            <a:extLst>
              <a:ext uri="{FF2B5EF4-FFF2-40B4-BE49-F238E27FC236}">
                <a16:creationId xmlns:a16="http://schemas.microsoft.com/office/drawing/2014/main" id="{B6ADA7A5-7F48-4C93-A9B2-DE96D35A3F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E790079-209A-4379-B836-9C1C1750E7A8}"/>
              </a:ext>
            </a:extLst>
          </p:cNvPr>
          <p:cNvSpPr>
            <a:spLocks noGrp="1"/>
          </p:cNvSpPr>
          <p:nvPr>
            <p:ph type="sldNum" sz="quarter" idx="12"/>
          </p:nvPr>
        </p:nvSpPr>
        <p:spPr/>
        <p:txBody>
          <a:bodyPr/>
          <a:lstStyle/>
          <a:p>
            <a:fld id="{EE3919BF-8569-482F-8569-48011CBDCE3D}" type="slidenum">
              <a:rPr lang="en-US" smtClean="0"/>
              <a:t>‹#›</a:t>
            </a:fld>
            <a:endParaRPr lang="en-US"/>
          </a:p>
        </p:txBody>
      </p:sp>
    </p:spTree>
    <p:extLst>
      <p:ext uri="{BB962C8B-B14F-4D97-AF65-F5344CB8AC3E}">
        <p14:creationId xmlns:p14="http://schemas.microsoft.com/office/powerpoint/2010/main" val="1813798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F990C0-8B0F-48E3-8264-AB96DBE51ECB}"/>
              </a:ext>
            </a:extLst>
          </p:cNvPr>
          <p:cNvSpPr>
            <a:spLocks noGrp="1"/>
          </p:cNvSpPr>
          <p:nvPr>
            <p:ph type="dt" sz="half" idx="10"/>
          </p:nvPr>
        </p:nvSpPr>
        <p:spPr/>
        <p:txBody>
          <a:bodyPr/>
          <a:lstStyle/>
          <a:p>
            <a:fld id="{4274794E-25D8-4FAB-94B9-B2E86591FBC8}" type="datetimeFigureOut">
              <a:rPr lang="en-US" smtClean="0"/>
              <a:t>9/28/2020</a:t>
            </a:fld>
            <a:endParaRPr lang="en-US"/>
          </a:p>
        </p:txBody>
      </p:sp>
      <p:sp>
        <p:nvSpPr>
          <p:cNvPr id="3" name="Footer Placeholder 2">
            <a:extLst>
              <a:ext uri="{FF2B5EF4-FFF2-40B4-BE49-F238E27FC236}">
                <a16:creationId xmlns:a16="http://schemas.microsoft.com/office/drawing/2014/main" id="{B954E274-D77D-47B7-B6EE-053EE86F77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09A3C5-A8B5-4A2E-9851-E4840B49B4CF}"/>
              </a:ext>
            </a:extLst>
          </p:cNvPr>
          <p:cNvSpPr>
            <a:spLocks noGrp="1"/>
          </p:cNvSpPr>
          <p:nvPr>
            <p:ph type="sldNum" sz="quarter" idx="12"/>
          </p:nvPr>
        </p:nvSpPr>
        <p:spPr/>
        <p:txBody>
          <a:bodyPr/>
          <a:lstStyle/>
          <a:p>
            <a:fld id="{EE3919BF-8569-482F-8569-48011CBDCE3D}" type="slidenum">
              <a:rPr lang="en-US" smtClean="0"/>
              <a:t>‹#›</a:t>
            </a:fld>
            <a:endParaRPr lang="en-US"/>
          </a:p>
        </p:txBody>
      </p:sp>
    </p:spTree>
    <p:extLst>
      <p:ext uri="{BB962C8B-B14F-4D97-AF65-F5344CB8AC3E}">
        <p14:creationId xmlns:p14="http://schemas.microsoft.com/office/powerpoint/2010/main" val="3547661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522D6-87D6-4196-B4FB-442F7D6FFC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120CB4-7112-4352-BB05-039B9084E7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3A0980-77D3-4A7B-82E9-B0BA11D708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B5CB80-7E96-4EDC-9159-13403F908922}"/>
              </a:ext>
            </a:extLst>
          </p:cNvPr>
          <p:cNvSpPr>
            <a:spLocks noGrp="1"/>
          </p:cNvSpPr>
          <p:nvPr>
            <p:ph type="dt" sz="half" idx="10"/>
          </p:nvPr>
        </p:nvSpPr>
        <p:spPr/>
        <p:txBody>
          <a:bodyPr/>
          <a:lstStyle/>
          <a:p>
            <a:fld id="{4274794E-25D8-4FAB-94B9-B2E86591FBC8}" type="datetimeFigureOut">
              <a:rPr lang="en-US" smtClean="0"/>
              <a:t>9/28/2020</a:t>
            </a:fld>
            <a:endParaRPr lang="en-US"/>
          </a:p>
        </p:txBody>
      </p:sp>
      <p:sp>
        <p:nvSpPr>
          <p:cNvPr id="6" name="Footer Placeholder 5">
            <a:extLst>
              <a:ext uri="{FF2B5EF4-FFF2-40B4-BE49-F238E27FC236}">
                <a16:creationId xmlns:a16="http://schemas.microsoft.com/office/drawing/2014/main" id="{F6A5342F-5F81-4965-8A14-30415087AB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430784-F7F0-4C25-9A6A-853ABF16E962}"/>
              </a:ext>
            </a:extLst>
          </p:cNvPr>
          <p:cNvSpPr>
            <a:spLocks noGrp="1"/>
          </p:cNvSpPr>
          <p:nvPr>
            <p:ph type="sldNum" sz="quarter" idx="12"/>
          </p:nvPr>
        </p:nvSpPr>
        <p:spPr/>
        <p:txBody>
          <a:bodyPr/>
          <a:lstStyle/>
          <a:p>
            <a:fld id="{EE3919BF-8569-482F-8569-48011CBDCE3D}" type="slidenum">
              <a:rPr lang="en-US" smtClean="0"/>
              <a:t>‹#›</a:t>
            </a:fld>
            <a:endParaRPr lang="en-US"/>
          </a:p>
        </p:txBody>
      </p:sp>
    </p:spTree>
    <p:extLst>
      <p:ext uri="{BB962C8B-B14F-4D97-AF65-F5344CB8AC3E}">
        <p14:creationId xmlns:p14="http://schemas.microsoft.com/office/powerpoint/2010/main" val="757868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8D725-3E1E-41F1-9C7B-61FF3DC0FD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7053C4-6EF0-44A7-9D06-DA0CE09A72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5E94FEB-33D9-453A-8436-578995013A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77DDCE-C9BD-42C9-84D7-190F7D978FA3}"/>
              </a:ext>
            </a:extLst>
          </p:cNvPr>
          <p:cNvSpPr>
            <a:spLocks noGrp="1"/>
          </p:cNvSpPr>
          <p:nvPr>
            <p:ph type="dt" sz="half" idx="10"/>
          </p:nvPr>
        </p:nvSpPr>
        <p:spPr/>
        <p:txBody>
          <a:bodyPr/>
          <a:lstStyle/>
          <a:p>
            <a:fld id="{4274794E-25D8-4FAB-94B9-B2E86591FBC8}" type="datetimeFigureOut">
              <a:rPr lang="en-US" smtClean="0"/>
              <a:t>9/28/2020</a:t>
            </a:fld>
            <a:endParaRPr lang="en-US"/>
          </a:p>
        </p:txBody>
      </p:sp>
      <p:sp>
        <p:nvSpPr>
          <p:cNvPr id="6" name="Footer Placeholder 5">
            <a:extLst>
              <a:ext uri="{FF2B5EF4-FFF2-40B4-BE49-F238E27FC236}">
                <a16:creationId xmlns:a16="http://schemas.microsoft.com/office/drawing/2014/main" id="{EDE647AF-49CF-43B7-8967-E883B4D473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73080-3A54-4A85-8E8A-A1EE91581DAF}"/>
              </a:ext>
            </a:extLst>
          </p:cNvPr>
          <p:cNvSpPr>
            <a:spLocks noGrp="1"/>
          </p:cNvSpPr>
          <p:nvPr>
            <p:ph type="sldNum" sz="quarter" idx="12"/>
          </p:nvPr>
        </p:nvSpPr>
        <p:spPr/>
        <p:txBody>
          <a:bodyPr/>
          <a:lstStyle/>
          <a:p>
            <a:fld id="{EE3919BF-8569-482F-8569-48011CBDCE3D}" type="slidenum">
              <a:rPr lang="en-US" smtClean="0"/>
              <a:t>‹#›</a:t>
            </a:fld>
            <a:endParaRPr lang="en-US"/>
          </a:p>
        </p:txBody>
      </p:sp>
    </p:spTree>
    <p:extLst>
      <p:ext uri="{BB962C8B-B14F-4D97-AF65-F5344CB8AC3E}">
        <p14:creationId xmlns:p14="http://schemas.microsoft.com/office/powerpoint/2010/main" val="2322482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312395-1CEF-4437-8F6C-25D38073C9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77D274F-A833-44C5-A4E1-BA9959F66A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F9C775-AC9B-48FB-AC92-39A3047342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74794E-25D8-4FAB-94B9-B2E86591FBC8}" type="datetimeFigureOut">
              <a:rPr lang="en-US" smtClean="0"/>
              <a:t>9/28/2020</a:t>
            </a:fld>
            <a:endParaRPr lang="en-US"/>
          </a:p>
        </p:txBody>
      </p:sp>
      <p:sp>
        <p:nvSpPr>
          <p:cNvPr id="5" name="Footer Placeholder 4">
            <a:extLst>
              <a:ext uri="{FF2B5EF4-FFF2-40B4-BE49-F238E27FC236}">
                <a16:creationId xmlns:a16="http://schemas.microsoft.com/office/drawing/2014/main" id="{D8768AAF-791F-481C-8F19-C4AA484516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5A0ADEE-7A83-47C2-BBBC-C21E197EE4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3919BF-8569-482F-8569-48011CBDCE3D}" type="slidenum">
              <a:rPr lang="en-US" smtClean="0"/>
              <a:t>‹#›</a:t>
            </a:fld>
            <a:endParaRPr lang="en-US"/>
          </a:p>
        </p:txBody>
      </p:sp>
    </p:spTree>
    <p:extLst>
      <p:ext uri="{BB962C8B-B14F-4D97-AF65-F5344CB8AC3E}">
        <p14:creationId xmlns:p14="http://schemas.microsoft.com/office/powerpoint/2010/main" val="3729504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403ruZpNw2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80AF2-24C5-401D-97D3-213825CF5F49}"/>
              </a:ext>
            </a:extLst>
          </p:cNvPr>
          <p:cNvSpPr>
            <a:spLocks noGrp="1"/>
          </p:cNvSpPr>
          <p:nvPr>
            <p:ph type="ctrTitle"/>
          </p:nvPr>
        </p:nvSpPr>
        <p:spPr/>
        <p:txBody>
          <a:bodyPr/>
          <a:lstStyle/>
          <a:p>
            <a:r>
              <a:rPr lang="en-US" dirty="0"/>
              <a:t>Specimen </a:t>
            </a:r>
            <a:r>
              <a:rPr lang="en-US"/>
              <a:t>preparation in EM</a:t>
            </a:r>
          </a:p>
        </p:txBody>
      </p:sp>
      <p:sp>
        <p:nvSpPr>
          <p:cNvPr id="3" name="Subtitle 2">
            <a:extLst>
              <a:ext uri="{FF2B5EF4-FFF2-40B4-BE49-F238E27FC236}">
                <a16:creationId xmlns:a16="http://schemas.microsoft.com/office/drawing/2014/main" id="{B15C5FF9-60C8-4532-8340-E4E1CBB0D60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652455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8F624-9EFB-45F4-95E8-97D49185D56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9C7472-0FC3-45A6-8D31-DE4E08757CAC}"/>
              </a:ext>
            </a:extLst>
          </p:cNvPr>
          <p:cNvSpPr>
            <a:spLocks noGrp="1"/>
          </p:cNvSpPr>
          <p:nvPr>
            <p:ph idx="1"/>
          </p:nvPr>
        </p:nvSpPr>
        <p:spPr/>
        <p:txBody>
          <a:bodyPr>
            <a:normAutofit fontScale="70000" lnSpcReduction="20000"/>
          </a:bodyPr>
          <a:lstStyle/>
          <a:p>
            <a:pPr algn="l"/>
            <a:r>
              <a:rPr lang="en-US" b="0" i="0" dirty="0">
                <a:solidFill>
                  <a:srgbClr val="333333"/>
                </a:solidFill>
                <a:effectLst/>
                <a:latin typeface="Verdana" panose="020B0604030504040204" pitchFamily="34" charset="0"/>
              </a:rPr>
              <a:t>The specimen is etched using a reagent. For example, for etching stainless steel or copper and its alloys, a saturated aqueous solution of ferric chloride, containing a few drops of hydrochloric acid is used. This is applied using a cotton bud wiped over the surface a few times (Care should be taken not to over-etch - this is difficult to determine, however, the photos below may be of some help). The specimen should then immediately be washed in alcohol and dried.</a:t>
            </a:r>
          </a:p>
          <a:p>
            <a:pPr algn="l"/>
            <a:r>
              <a:rPr lang="en-US" b="0" i="0" dirty="0">
                <a:solidFill>
                  <a:srgbClr val="333333"/>
                </a:solidFill>
                <a:effectLst/>
                <a:latin typeface="Verdana" panose="020B0604030504040204" pitchFamily="34" charset="0"/>
              </a:rPr>
              <a:t>Following the etching process there may be numerous small pits present on the surface. These are etch pits caused by </a:t>
            </a:r>
            <a:r>
              <a:rPr lang="en-US" b="0" i="0" dirty="0" err="1">
                <a:solidFill>
                  <a:srgbClr val="333333"/>
                </a:solidFill>
                <a:effectLst/>
                <a:latin typeface="Verdana" panose="020B0604030504040204" pitchFamily="34" charset="0"/>
              </a:rPr>
              <a:t>localised</a:t>
            </a:r>
            <a:r>
              <a:rPr lang="en-US" b="0" i="0" dirty="0">
                <a:solidFill>
                  <a:srgbClr val="333333"/>
                </a:solidFill>
                <a:effectLst/>
                <a:latin typeface="Verdana" panose="020B0604030504040204" pitchFamily="34" charset="0"/>
              </a:rPr>
              <a:t> chemical attack and, in most cases, they do not represent features of the microstructure. They may occur preferentially in regions of high local disorder, for example where there is a high </a:t>
            </a:r>
            <a:r>
              <a:rPr lang="en-US" b="0" i="0" dirty="0" err="1">
                <a:solidFill>
                  <a:srgbClr val="333333"/>
                </a:solidFill>
                <a:effectLst/>
                <a:latin typeface="Verdana" panose="020B0604030504040204" pitchFamily="34" charset="0"/>
              </a:rPr>
              <a:t>concentrationof</a:t>
            </a:r>
            <a:r>
              <a:rPr lang="en-US" b="0" i="0" dirty="0">
                <a:solidFill>
                  <a:srgbClr val="333333"/>
                </a:solidFill>
                <a:effectLst/>
                <a:latin typeface="Verdana" panose="020B0604030504040204" pitchFamily="34" charset="0"/>
              </a:rPr>
              <a:t> dislocations.</a:t>
            </a:r>
          </a:p>
          <a:p>
            <a:pPr algn="l"/>
            <a:r>
              <a:rPr lang="en-US" b="0" i="0" dirty="0">
                <a:solidFill>
                  <a:srgbClr val="333333"/>
                </a:solidFill>
                <a:effectLst/>
                <a:latin typeface="Verdana" panose="020B0604030504040204" pitchFamily="34" charset="0"/>
              </a:rPr>
              <a:t>If the specimen is over etched, </a:t>
            </a:r>
            <a:r>
              <a:rPr lang="en-US" b="0" i="0" dirty="0" err="1">
                <a:solidFill>
                  <a:srgbClr val="333333"/>
                </a:solidFill>
                <a:effectLst/>
                <a:latin typeface="Verdana" panose="020B0604030504040204" pitchFamily="34" charset="0"/>
              </a:rPr>
              <a:t>ie</a:t>
            </a:r>
            <a:r>
              <a:rPr lang="en-US" b="0" i="0" dirty="0">
                <a:solidFill>
                  <a:srgbClr val="333333"/>
                </a:solidFill>
                <a:effectLst/>
                <a:latin typeface="Verdana" panose="020B0604030504040204" pitchFamily="34" charset="0"/>
              </a:rPr>
              <a:t>. etched for too long, these pits tend to grow, and obscure the main features to be observed.  If this occurs it may be better to grind away the poorly etched surface and re-polish and etch, although it is important to remember what features you are trying to observe – repeatedly grinding a very thin sample may leave nothing to see.</a:t>
            </a:r>
          </a:p>
          <a:p>
            <a:endParaRPr lang="en-US" dirty="0"/>
          </a:p>
        </p:txBody>
      </p:sp>
    </p:spTree>
    <p:extLst>
      <p:ext uri="{BB962C8B-B14F-4D97-AF65-F5344CB8AC3E}">
        <p14:creationId xmlns:p14="http://schemas.microsoft.com/office/powerpoint/2010/main" val="2348005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85D75-6273-48A5-ADB3-FFE15032A2B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5DD7641-807D-4233-B335-28AE8E180727}"/>
              </a:ext>
            </a:extLst>
          </p:cNvPr>
          <p:cNvSpPr>
            <a:spLocks noGrp="1"/>
          </p:cNvSpPr>
          <p:nvPr>
            <p:ph idx="1"/>
          </p:nvPr>
        </p:nvSpPr>
        <p:spPr/>
        <p:txBody>
          <a:bodyPr/>
          <a:lstStyle/>
          <a:p>
            <a:pPr marL="0" indent="0" algn="l">
              <a:buNone/>
            </a:pPr>
            <a:r>
              <a:rPr lang="en-US" b="0" i="0" dirty="0">
                <a:solidFill>
                  <a:srgbClr val="000000"/>
                </a:solidFill>
                <a:effectLst/>
                <a:latin typeface="ProximaNovaA-Regular"/>
              </a:rPr>
              <a:t>There are two reasons why living things can’t survive in an electron microscope:</a:t>
            </a:r>
          </a:p>
          <a:p>
            <a:pPr algn="l">
              <a:buFont typeface="Arial" panose="020B0604020202020204" pitchFamily="34" charset="0"/>
              <a:buChar char="•"/>
            </a:pPr>
            <a:r>
              <a:rPr lang="en-US" b="0" i="0" dirty="0">
                <a:solidFill>
                  <a:srgbClr val="000000"/>
                </a:solidFill>
                <a:effectLst/>
                <a:latin typeface="ProximaNovaA-Regular"/>
              </a:rPr>
              <a:t>The power of the electron beam that’s directed at the sample.</a:t>
            </a:r>
          </a:p>
          <a:p>
            <a:pPr algn="l">
              <a:buFont typeface="Arial" panose="020B0604020202020204" pitchFamily="34" charset="0"/>
              <a:buChar char="•"/>
            </a:pPr>
            <a:r>
              <a:rPr lang="en-US" b="0" i="0" dirty="0">
                <a:solidFill>
                  <a:srgbClr val="000000"/>
                </a:solidFill>
                <a:effectLst/>
                <a:latin typeface="ProximaNovaA-Regular"/>
              </a:rPr>
              <a:t>The vacuum inside the microscope.</a:t>
            </a:r>
          </a:p>
          <a:p>
            <a:pPr algn="l">
              <a:buFont typeface="Arial" panose="020B0604020202020204" pitchFamily="34" charset="0"/>
              <a:buChar char="•"/>
            </a:pPr>
            <a:r>
              <a:rPr lang="en-US" b="0" i="0" dirty="0">
                <a:solidFill>
                  <a:srgbClr val="000000"/>
                </a:solidFill>
                <a:effectLst/>
                <a:latin typeface="ProximaNovaA-Regular"/>
              </a:rPr>
              <a:t>The temperature can get up to 150°C where the beam hits the sample. This temperature is far too high for living cells to survive. </a:t>
            </a:r>
          </a:p>
          <a:p>
            <a:endParaRPr lang="en-US" dirty="0"/>
          </a:p>
        </p:txBody>
      </p:sp>
    </p:spTree>
    <p:extLst>
      <p:ext uri="{BB962C8B-B14F-4D97-AF65-F5344CB8AC3E}">
        <p14:creationId xmlns:p14="http://schemas.microsoft.com/office/powerpoint/2010/main" val="2649101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BA8F4-00B6-4B3B-8545-F0A2678CA4F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F1FC5E6-7244-457A-AD52-D93121D148F9}"/>
              </a:ext>
            </a:extLst>
          </p:cNvPr>
          <p:cNvSpPr>
            <a:spLocks noGrp="1"/>
          </p:cNvSpPr>
          <p:nvPr>
            <p:ph idx="1"/>
          </p:nvPr>
        </p:nvSpPr>
        <p:spPr/>
        <p:txBody>
          <a:bodyPr/>
          <a:lstStyle/>
          <a:p>
            <a:pPr marL="0" indent="0" algn="l">
              <a:buNone/>
            </a:pPr>
            <a:r>
              <a:rPr lang="en-US" b="0" i="0" dirty="0">
                <a:solidFill>
                  <a:srgbClr val="000000"/>
                </a:solidFill>
                <a:effectLst/>
                <a:latin typeface="ProximaNovaA-Regular"/>
              </a:rPr>
              <a:t>To be </a:t>
            </a:r>
            <a:r>
              <a:rPr lang="en-US" b="0" i="0" dirty="0" err="1">
                <a:solidFill>
                  <a:srgbClr val="000000"/>
                </a:solidFill>
                <a:effectLst/>
                <a:latin typeface="ProximaNovaA-Regular"/>
              </a:rPr>
              <a:t>visualised</a:t>
            </a:r>
            <a:r>
              <a:rPr lang="en-US" b="0" i="0" dirty="0">
                <a:solidFill>
                  <a:srgbClr val="000000"/>
                </a:solidFill>
                <a:effectLst/>
                <a:latin typeface="ProximaNovaA-Regular"/>
              </a:rPr>
              <a:t> by an electron microscope, biological samples need to be:</a:t>
            </a:r>
          </a:p>
          <a:p>
            <a:pPr marL="0" indent="0" algn="l">
              <a:buNone/>
            </a:pPr>
            <a:r>
              <a:rPr lang="en-US" b="0" i="0" dirty="0">
                <a:solidFill>
                  <a:srgbClr val="000000"/>
                </a:solidFill>
                <a:effectLst/>
                <a:latin typeface="ProximaNovaA-Regular"/>
              </a:rPr>
              <a:t>Fixation: sample is fixed (</a:t>
            </a:r>
            <a:r>
              <a:rPr lang="en-US" b="0" i="0" dirty="0" err="1">
                <a:solidFill>
                  <a:srgbClr val="000000"/>
                </a:solidFill>
                <a:effectLst/>
                <a:latin typeface="ProximaNovaA-Regular"/>
              </a:rPr>
              <a:t>stabilised</a:t>
            </a:r>
            <a:r>
              <a:rPr lang="en-US" b="0" i="0" dirty="0">
                <a:solidFill>
                  <a:srgbClr val="000000"/>
                </a:solidFill>
                <a:effectLst/>
                <a:latin typeface="ProximaNovaA-Regular"/>
              </a:rPr>
              <a:t>) so the electron beam doesn’t destroy them</a:t>
            </a:r>
          </a:p>
          <a:p>
            <a:pPr marL="0" indent="0">
              <a:buNone/>
            </a:pPr>
            <a:r>
              <a:rPr lang="en-US" dirty="0">
                <a:solidFill>
                  <a:srgbClr val="000000"/>
                </a:solidFill>
                <a:latin typeface="ProximaNovaA-Regular"/>
              </a:rPr>
              <a:t>D</a:t>
            </a:r>
            <a:r>
              <a:rPr lang="en-US" b="0" i="0" dirty="0">
                <a:solidFill>
                  <a:srgbClr val="000000"/>
                </a:solidFill>
                <a:effectLst/>
                <a:latin typeface="ProximaNovaA-Regular"/>
              </a:rPr>
              <a:t>ehydration : sample is dried thoroughly so the vacuum doesn’t affect them.</a:t>
            </a:r>
          </a:p>
          <a:p>
            <a:pPr marL="0" indent="0" algn="l">
              <a:buNone/>
            </a:pPr>
            <a:endParaRPr lang="en-US" b="0" i="0" dirty="0">
              <a:solidFill>
                <a:srgbClr val="000000"/>
              </a:solidFill>
              <a:effectLst/>
              <a:latin typeface="ProximaNovaA-Regular"/>
            </a:endParaRPr>
          </a:p>
          <a:p>
            <a:pPr algn="l">
              <a:buFont typeface="Arial" panose="020B0604020202020204" pitchFamily="34" charset="0"/>
              <a:buChar char="•"/>
            </a:pPr>
            <a:endParaRPr lang="en-US" b="0" i="0" dirty="0">
              <a:solidFill>
                <a:srgbClr val="000000"/>
              </a:solidFill>
              <a:effectLst/>
              <a:latin typeface="ProximaNovaA-Regular"/>
            </a:endParaRPr>
          </a:p>
          <a:p>
            <a:pPr marL="0" indent="0">
              <a:buNone/>
            </a:pPr>
            <a:endParaRPr lang="en-US" dirty="0"/>
          </a:p>
        </p:txBody>
      </p:sp>
    </p:spTree>
    <p:extLst>
      <p:ext uri="{BB962C8B-B14F-4D97-AF65-F5344CB8AC3E}">
        <p14:creationId xmlns:p14="http://schemas.microsoft.com/office/powerpoint/2010/main" val="1846655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15A41-0C6D-46A2-92F6-3FBDC9D11457}"/>
              </a:ext>
            </a:extLst>
          </p:cNvPr>
          <p:cNvSpPr>
            <a:spLocks noGrp="1"/>
          </p:cNvSpPr>
          <p:nvPr>
            <p:ph type="title"/>
          </p:nvPr>
        </p:nvSpPr>
        <p:spPr/>
        <p:txBody>
          <a:bodyPr/>
          <a:lstStyle/>
          <a:p>
            <a:r>
              <a:rPr lang="en-US" dirty="0"/>
              <a:t>Fixation</a:t>
            </a:r>
          </a:p>
        </p:txBody>
      </p:sp>
      <p:sp>
        <p:nvSpPr>
          <p:cNvPr id="3" name="Content Placeholder 2">
            <a:extLst>
              <a:ext uri="{FF2B5EF4-FFF2-40B4-BE49-F238E27FC236}">
                <a16:creationId xmlns:a16="http://schemas.microsoft.com/office/drawing/2014/main" id="{CD1E1B1F-DA06-497F-9EB6-D51C28F2AB75}"/>
              </a:ext>
            </a:extLst>
          </p:cNvPr>
          <p:cNvSpPr>
            <a:spLocks noGrp="1"/>
          </p:cNvSpPr>
          <p:nvPr>
            <p:ph idx="1"/>
          </p:nvPr>
        </p:nvSpPr>
        <p:spPr/>
        <p:txBody>
          <a:bodyPr>
            <a:normAutofit fontScale="92500" lnSpcReduction="20000"/>
          </a:bodyPr>
          <a:lstStyle/>
          <a:p>
            <a:r>
              <a:rPr lang="en-US" b="0" i="0" dirty="0">
                <a:solidFill>
                  <a:srgbClr val="000000"/>
                </a:solidFill>
                <a:effectLst/>
                <a:latin typeface="ProximaNovaA-Regular"/>
              </a:rPr>
              <a:t>The living tissue is chemically treated to </a:t>
            </a:r>
            <a:r>
              <a:rPr lang="en-US" b="0" i="0" dirty="0" err="1">
                <a:solidFill>
                  <a:srgbClr val="000000"/>
                </a:solidFill>
                <a:effectLst/>
                <a:latin typeface="ProximaNovaA-Regular"/>
              </a:rPr>
              <a:t>stabilise</a:t>
            </a:r>
            <a:r>
              <a:rPr lang="en-US" b="0" i="0" dirty="0">
                <a:solidFill>
                  <a:srgbClr val="000000"/>
                </a:solidFill>
                <a:effectLst/>
                <a:latin typeface="ProximaNovaA-Regular"/>
              </a:rPr>
              <a:t> it. This kills the tissue sample at the same time. Osmium </a:t>
            </a:r>
            <a:r>
              <a:rPr lang="en-US" b="0" i="0" dirty="0" err="1">
                <a:solidFill>
                  <a:srgbClr val="000000"/>
                </a:solidFill>
                <a:effectLst/>
                <a:latin typeface="ProximaNovaA-Regular"/>
              </a:rPr>
              <a:t>tetraoxide</a:t>
            </a:r>
            <a:r>
              <a:rPr lang="en-US" b="0" i="0" dirty="0">
                <a:solidFill>
                  <a:srgbClr val="000000"/>
                </a:solidFill>
                <a:effectLst/>
                <a:latin typeface="ProximaNovaA-Regular"/>
              </a:rPr>
              <a:t>, formaldehyde are the popular fixatives.</a:t>
            </a:r>
          </a:p>
          <a:p>
            <a:r>
              <a:rPr lang="en-US" b="0" i="0" dirty="0">
                <a:solidFill>
                  <a:srgbClr val="000000"/>
                </a:solidFill>
                <a:effectLst/>
                <a:latin typeface="ProximaNovaA-Regular"/>
              </a:rPr>
              <a:t>Ascending concentration of alcohols used for 5-15 min.</a:t>
            </a:r>
          </a:p>
          <a:p>
            <a:r>
              <a:rPr lang="en-US" b="0" i="0" dirty="0" err="1">
                <a:solidFill>
                  <a:srgbClr val="000000"/>
                </a:solidFill>
                <a:effectLst/>
                <a:latin typeface="ProximaNovaA-Regular"/>
              </a:rPr>
              <a:t>Dimethoxypropane</a:t>
            </a:r>
            <a:r>
              <a:rPr lang="en-US" b="0" i="0" dirty="0">
                <a:solidFill>
                  <a:srgbClr val="000000"/>
                </a:solidFill>
                <a:effectLst/>
                <a:latin typeface="ProximaNovaA-Regular"/>
              </a:rPr>
              <a:t> is used for rapid dehydration.</a:t>
            </a:r>
          </a:p>
          <a:p>
            <a:r>
              <a:rPr lang="en-US" b="0" i="0" dirty="0">
                <a:solidFill>
                  <a:srgbClr val="000000"/>
                </a:solidFill>
                <a:effectLst/>
                <a:latin typeface="ProximaNovaA-Regular"/>
              </a:rPr>
              <a:t>Propylene oxide is used as clearing agent</a:t>
            </a:r>
          </a:p>
          <a:p>
            <a:r>
              <a:rPr lang="en-US" b="0" i="0" dirty="0">
                <a:solidFill>
                  <a:srgbClr val="000000"/>
                </a:solidFill>
                <a:effectLst/>
                <a:latin typeface="ProximaNovaA-Regular"/>
              </a:rPr>
              <a:t>Fixing should be quick as possible because, as soon as tissue is removed from its natural environment, it starts to change. </a:t>
            </a:r>
          </a:p>
          <a:p>
            <a:r>
              <a:rPr lang="en-US" b="0" i="0" dirty="0">
                <a:solidFill>
                  <a:srgbClr val="000000"/>
                </a:solidFill>
                <a:effectLst/>
                <a:latin typeface="ProximaNovaA-Regular"/>
              </a:rPr>
              <a:t>For example, oxygen levels start to drop as soon as tissue is removed from an organism. This causes mitochondria to start to change their appearance. </a:t>
            </a:r>
          </a:p>
          <a:p>
            <a:r>
              <a:rPr lang="en-US" b="0" i="0" dirty="0">
                <a:solidFill>
                  <a:srgbClr val="000000"/>
                </a:solidFill>
                <a:effectLst/>
                <a:latin typeface="ProximaNovaA-Regular"/>
              </a:rPr>
              <a:t>Another common change in the fixation process is that lipids tend to form micelles.</a:t>
            </a:r>
            <a:endParaRPr lang="en-US" dirty="0"/>
          </a:p>
        </p:txBody>
      </p:sp>
    </p:spTree>
    <p:extLst>
      <p:ext uri="{BB962C8B-B14F-4D97-AF65-F5344CB8AC3E}">
        <p14:creationId xmlns:p14="http://schemas.microsoft.com/office/powerpoint/2010/main" val="2952900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17762-36EE-4EE2-A536-C373F5ABE9F0}"/>
              </a:ext>
            </a:extLst>
          </p:cNvPr>
          <p:cNvSpPr>
            <a:spLocks noGrp="1"/>
          </p:cNvSpPr>
          <p:nvPr>
            <p:ph type="title"/>
          </p:nvPr>
        </p:nvSpPr>
        <p:spPr/>
        <p:txBody>
          <a:bodyPr/>
          <a:lstStyle/>
          <a:p>
            <a:r>
              <a:rPr lang="en-US" dirty="0"/>
              <a:t>How to solve the problem?</a:t>
            </a:r>
          </a:p>
        </p:txBody>
      </p:sp>
      <p:sp>
        <p:nvSpPr>
          <p:cNvPr id="3" name="Content Placeholder 2">
            <a:extLst>
              <a:ext uri="{FF2B5EF4-FFF2-40B4-BE49-F238E27FC236}">
                <a16:creationId xmlns:a16="http://schemas.microsoft.com/office/drawing/2014/main" id="{7B3BE88D-4FE3-40E0-9FA3-36E58F03CDFC}"/>
              </a:ext>
            </a:extLst>
          </p:cNvPr>
          <p:cNvSpPr>
            <a:spLocks noGrp="1"/>
          </p:cNvSpPr>
          <p:nvPr>
            <p:ph idx="1"/>
          </p:nvPr>
        </p:nvSpPr>
        <p:spPr/>
        <p:txBody>
          <a:bodyPr/>
          <a:lstStyle/>
          <a:p>
            <a:r>
              <a:rPr lang="en-US" b="0" i="0" dirty="0">
                <a:solidFill>
                  <a:srgbClr val="000000"/>
                </a:solidFill>
                <a:effectLst/>
                <a:latin typeface="ProximaNovaA-Regular"/>
              </a:rPr>
              <a:t>Freeze the sample very quickly instead of fixing it. Freezing ‘locks up’ the water and prevents it from evaporating inside the microscope. </a:t>
            </a:r>
          </a:p>
          <a:p>
            <a:r>
              <a:rPr lang="en-US" b="0" i="0" dirty="0">
                <a:solidFill>
                  <a:srgbClr val="000000"/>
                </a:solidFill>
                <a:effectLst/>
                <a:latin typeface="ProximaNovaA-Regular"/>
              </a:rPr>
              <a:t>Freezing samples is common in SEM (and is known as </a:t>
            </a:r>
            <a:r>
              <a:rPr lang="en-US" b="0" i="0" dirty="0" err="1">
                <a:solidFill>
                  <a:srgbClr val="000000"/>
                </a:solidFill>
                <a:effectLst/>
                <a:latin typeface="ProximaNovaA-Regular"/>
              </a:rPr>
              <a:t>cryoSEM</a:t>
            </a:r>
            <a:r>
              <a:rPr lang="en-US" b="0" i="0" dirty="0">
                <a:solidFill>
                  <a:srgbClr val="000000"/>
                </a:solidFill>
                <a:effectLst/>
                <a:latin typeface="ProximaNovaA-Regular"/>
              </a:rPr>
              <a:t>). </a:t>
            </a:r>
            <a:endParaRPr lang="en-US" dirty="0"/>
          </a:p>
        </p:txBody>
      </p:sp>
    </p:spTree>
    <p:extLst>
      <p:ext uri="{BB962C8B-B14F-4D97-AF65-F5344CB8AC3E}">
        <p14:creationId xmlns:p14="http://schemas.microsoft.com/office/powerpoint/2010/main" val="42175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92650-11F8-4DF9-A67F-C5804A6DE401}"/>
              </a:ext>
            </a:extLst>
          </p:cNvPr>
          <p:cNvSpPr>
            <a:spLocks noGrp="1"/>
          </p:cNvSpPr>
          <p:nvPr>
            <p:ph type="title"/>
          </p:nvPr>
        </p:nvSpPr>
        <p:spPr/>
        <p:txBody>
          <a:bodyPr/>
          <a:lstStyle/>
          <a:p>
            <a:r>
              <a:rPr lang="en-US" b="1" i="0" dirty="0">
                <a:solidFill>
                  <a:srgbClr val="333333"/>
                </a:solidFill>
                <a:effectLst/>
                <a:latin typeface="Arial" panose="020B0604020202020204" pitchFamily="34" charset="0"/>
              </a:rPr>
              <a:t>Cutting a specimen</a:t>
            </a:r>
            <a:endParaRPr lang="en-US" dirty="0"/>
          </a:p>
        </p:txBody>
      </p:sp>
      <p:sp>
        <p:nvSpPr>
          <p:cNvPr id="3" name="Content Placeholder 2">
            <a:extLst>
              <a:ext uri="{FF2B5EF4-FFF2-40B4-BE49-F238E27FC236}">
                <a16:creationId xmlns:a16="http://schemas.microsoft.com/office/drawing/2014/main" id="{CE4A40DF-41E3-4E5C-8B01-2E3F67369F74}"/>
              </a:ext>
            </a:extLst>
          </p:cNvPr>
          <p:cNvSpPr>
            <a:spLocks noGrp="1"/>
          </p:cNvSpPr>
          <p:nvPr>
            <p:ph idx="1"/>
          </p:nvPr>
        </p:nvSpPr>
        <p:spPr/>
        <p:txBody>
          <a:bodyPr>
            <a:normAutofit fontScale="92500" lnSpcReduction="20000"/>
          </a:bodyPr>
          <a:lstStyle/>
          <a:p>
            <a:pPr algn="l"/>
            <a:r>
              <a:rPr lang="en-US" b="0" i="0" dirty="0">
                <a:solidFill>
                  <a:srgbClr val="333333"/>
                </a:solidFill>
                <a:effectLst/>
                <a:latin typeface="Verdana" panose="020B0604030504040204" pitchFamily="34" charset="0"/>
              </a:rPr>
              <a:t>Cutting with abrasives may cause a large amount of damage, whilst the use of a low-speed diamond saw can cause fewer problems. </a:t>
            </a:r>
          </a:p>
          <a:p>
            <a:pPr algn="l"/>
            <a:r>
              <a:rPr lang="en-US" b="0" i="0" dirty="0">
                <a:solidFill>
                  <a:srgbClr val="000000"/>
                </a:solidFill>
                <a:effectLst/>
                <a:latin typeface="ProximaNovaA-Regular"/>
              </a:rPr>
              <a:t>The samples are embedded in hard resin to make them easier to cut.</a:t>
            </a:r>
          </a:p>
          <a:p>
            <a:pPr algn="l"/>
            <a:r>
              <a:rPr lang="en-US" b="0" i="0" dirty="0">
                <a:solidFill>
                  <a:srgbClr val="333333"/>
                </a:solidFill>
                <a:effectLst/>
                <a:latin typeface="Verdana" panose="020B0604030504040204" pitchFamily="34" charset="0"/>
              </a:rPr>
              <a:t>Specimens can be hot mounted (at around 200 °C) using a mounting press, either in a thermosetting plastic (</a:t>
            </a:r>
            <a:r>
              <a:rPr lang="en-US" b="0" i="1" dirty="0">
                <a:solidFill>
                  <a:srgbClr val="333333"/>
                </a:solidFill>
                <a:effectLst/>
                <a:latin typeface="inherit"/>
              </a:rPr>
              <a:t>e.g.</a:t>
            </a:r>
            <a:r>
              <a:rPr lang="en-US" b="0" i="0" dirty="0">
                <a:solidFill>
                  <a:srgbClr val="333333"/>
                </a:solidFill>
                <a:effectLst/>
                <a:latin typeface="Verdana" panose="020B0604030504040204" pitchFamily="34" charset="0"/>
              </a:rPr>
              <a:t> phenolic resin), or a </a:t>
            </a:r>
            <a:r>
              <a:rPr lang="en-US" b="0" i="0" dirty="0" err="1">
                <a:solidFill>
                  <a:srgbClr val="333333"/>
                </a:solidFill>
                <a:effectLst/>
                <a:latin typeface="Verdana" panose="020B0604030504040204" pitchFamily="34" charset="0"/>
              </a:rPr>
              <a:t>thermosoftening</a:t>
            </a:r>
            <a:r>
              <a:rPr lang="en-US" b="0" i="0" dirty="0">
                <a:solidFill>
                  <a:srgbClr val="333333"/>
                </a:solidFill>
                <a:effectLst/>
                <a:latin typeface="Verdana" panose="020B0604030504040204" pitchFamily="34" charset="0"/>
              </a:rPr>
              <a:t> plastic (</a:t>
            </a:r>
            <a:r>
              <a:rPr lang="en-US" b="0" i="1" dirty="0">
                <a:solidFill>
                  <a:srgbClr val="333333"/>
                </a:solidFill>
                <a:effectLst/>
                <a:latin typeface="inherit"/>
              </a:rPr>
              <a:t>e.g.</a:t>
            </a:r>
            <a:r>
              <a:rPr lang="en-US" b="0" i="0" dirty="0">
                <a:solidFill>
                  <a:srgbClr val="333333"/>
                </a:solidFill>
                <a:effectLst/>
                <a:latin typeface="Verdana" panose="020B0604030504040204" pitchFamily="34" charset="0"/>
              </a:rPr>
              <a:t> acrylic resin).</a:t>
            </a:r>
          </a:p>
          <a:p>
            <a:pPr algn="l"/>
            <a:r>
              <a:rPr lang="en-US" b="0" i="0" dirty="0">
                <a:solidFill>
                  <a:srgbClr val="000000"/>
                </a:solidFill>
                <a:effectLst/>
                <a:latin typeface="ProximaNovaA-Regular"/>
              </a:rPr>
              <a:t>Then, an instrument called an ultramicrotome cuts the samples into ultra-thin slices (100 nm or thinner) – For TEM</a:t>
            </a:r>
          </a:p>
          <a:p>
            <a:pPr algn="l"/>
            <a:r>
              <a:rPr lang="en-US" b="0" i="0" dirty="0">
                <a:solidFill>
                  <a:srgbClr val="000000"/>
                </a:solidFill>
                <a:effectLst/>
                <a:latin typeface="ProximaNovaA-Regular"/>
              </a:rPr>
              <a:t>the SEM aren’t cut into thin sections, because the SEM </a:t>
            </a:r>
            <a:r>
              <a:rPr lang="en-US" b="0" i="0" dirty="0" err="1">
                <a:solidFill>
                  <a:srgbClr val="000000"/>
                </a:solidFill>
                <a:effectLst/>
                <a:latin typeface="ProximaNovaA-Regular"/>
              </a:rPr>
              <a:t>visualises</a:t>
            </a:r>
            <a:r>
              <a:rPr lang="en-US" b="0" i="0" dirty="0">
                <a:solidFill>
                  <a:srgbClr val="000000"/>
                </a:solidFill>
                <a:effectLst/>
                <a:latin typeface="ProximaNovaA-Regular"/>
              </a:rPr>
              <a:t> the surface of three-dimensional objects. </a:t>
            </a:r>
          </a:p>
          <a:p>
            <a:pPr lvl="1"/>
            <a:endParaRPr lang="en-US" b="0" i="0" dirty="0">
              <a:solidFill>
                <a:srgbClr val="333333"/>
              </a:solidFill>
              <a:effectLst/>
              <a:latin typeface="Verdana" panose="020B0604030504040204" pitchFamily="34" charset="0"/>
            </a:endParaRPr>
          </a:p>
          <a:p>
            <a:pPr lvl="1"/>
            <a:endParaRPr lang="en-US" b="0" i="0" dirty="0">
              <a:solidFill>
                <a:srgbClr val="333333"/>
              </a:solidFill>
              <a:effectLst/>
              <a:latin typeface="Verdana" panose="020B0604030504040204" pitchFamily="34" charset="0"/>
            </a:endParaRPr>
          </a:p>
          <a:p>
            <a:pPr algn="l"/>
            <a:endParaRPr lang="en-US" b="0" i="0" dirty="0">
              <a:solidFill>
                <a:srgbClr val="333333"/>
              </a:solidFill>
              <a:effectLst/>
              <a:latin typeface="Verdana" panose="020B0604030504040204" pitchFamily="34" charset="0"/>
            </a:endParaRPr>
          </a:p>
          <a:p>
            <a:endParaRPr lang="en-US" dirty="0"/>
          </a:p>
        </p:txBody>
      </p:sp>
    </p:spTree>
    <p:extLst>
      <p:ext uri="{BB962C8B-B14F-4D97-AF65-F5344CB8AC3E}">
        <p14:creationId xmlns:p14="http://schemas.microsoft.com/office/powerpoint/2010/main" val="572190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174FE-0188-4375-955A-BF508CFE1DAA}"/>
              </a:ext>
            </a:extLst>
          </p:cNvPr>
          <p:cNvSpPr>
            <a:spLocks noGrp="1"/>
          </p:cNvSpPr>
          <p:nvPr>
            <p:ph type="title"/>
          </p:nvPr>
        </p:nvSpPr>
        <p:spPr/>
        <p:txBody>
          <a:bodyPr/>
          <a:lstStyle/>
          <a:p>
            <a:r>
              <a:rPr lang="en-US" dirty="0"/>
              <a:t>Mounting</a:t>
            </a:r>
          </a:p>
        </p:txBody>
      </p:sp>
      <p:sp>
        <p:nvSpPr>
          <p:cNvPr id="3" name="Content Placeholder 2">
            <a:extLst>
              <a:ext uri="{FF2B5EF4-FFF2-40B4-BE49-F238E27FC236}">
                <a16:creationId xmlns:a16="http://schemas.microsoft.com/office/drawing/2014/main" id="{249F20C6-7A91-467A-864C-5DB9BC8F1F2C}"/>
              </a:ext>
            </a:extLst>
          </p:cNvPr>
          <p:cNvSpPr>
            <a:spLocks noGrp="1"/>
          </p:cNvSpPr>
          <p:nvPr>
            <p:ph idx="1"/>
          </p:nvPr>
        </p:nvSpPr>
        <p:spPr/>
        <p:txBody>
          <a:bodyPr/>
          <a:lstStyle/>
          <a:p>
            <a:pPr lvl="1"/>
            <a:r>
              <a:rPr lang="en-US" b="0" i="0" dirty="0">
                <a:solidFill>
                  <a:srgbClr val="333333"/>
                </a:solidFill>
                <a:effectLst/>
                <a:latin typeface="Verdana" panose="020B0604030504040204" pitchFamily="34" charset="0"/>
              </a:rPr>
              <a:t>The biological specimen are electron transparent</a:t>
            </a:r>
          </a:p>
          <a:p>
            <a:pPr lvl="1"/>
            <a:r>
              <a:rPr lang="en-US" b="0" i="0" dirty="0">
                <a:solidFill>
                  <a:srgbClr val="333333"/>
                </a:solidFill>
                <a:effectLst/>
                <a:latin typeface="Verdana" panose="020B0604030504040204" pitchFamily="34" charset="0"/>
              </a:rPr>
              <a:t>The mounting material should also be electrically conducting.</a:t>
            </a:r>
          </a:p>
          <a:p>
            <a:pPr lvl="1"/>
            <a:r>
              <a:rPr lang="en-US" dirty="0">
                <a:solidFill>
                  <a:srgbClr val="333333"/>
                </a:solidFill>
                <a:latin typeface="Verdana" panose="020B0604030504040204" pitchFamily="34" charset="0"/>
              </a:rPr>
              <a:t>Uranium and lead salts are used for staining.</a:t>
            </a:r>
            <a:endParaRPr lang="en-US" b="0" i="0" dirty="0">
              <a:solidFill>
                <a:srgbClr val="333333"/>
              </a:solidFill>
              <a:effectLst/>
              <a:latin typeface="Verdana" panose="020B0604030504040204" pitchFamily="34" charset="0"/>
            </a:endParaRPr>
          </a:p>
          <a:p>
            <a:pPr lvl="1"/>
            <a:r>
              <a:rPr lang="en-US" b="0" i="0" dirty="0">
                <a:solidFill>
                  <a:srgbClr val="000000"/>
                </a:solidFill>
                <a:effectLst/>
                <a:latin typeface="ProximaNovaA-Regular"/>
              </a:rPr>
              <a:t>TEM samples are also treated with heavy metals to increase the level of contrast in the final image. The parts of the sample that interact strongly with the metals show up as darker areas.</a:t>
            </a:r>
          </a:p>
          <a:p>
            <a:pPr lvl="1"/>
            <a:r>
              <a:rPr lang="en-US" b="0" i="0" dirty="0">
                <a:solidFill>
                  <a:srgbClr val="000000"/>
                </a:solidFill>
                <a:effectLst/>
                <a:latin typeface="ProximaNovaA-Regular"/>
              </a:rPr>
              <a:t>Instead, SEM samples are coated with a thin layer of metal (usually gold or gold-palladium). The metal coating makes samples conductive. </a:t>
            </a:r>
          </a:p>
          <a:p>
            <a:pPr lvl="1"/>
            <a:endParaRPr lang="en-US" dirty="0">
              <a:solidFill>
                <a:srgbClr val="000000"/>
              </a:solidFill>
              <a:latin typeface="ProximaNovaA-Regular"/>
            </a:endParaRPr>
          </a:p>
          <a:p>
            <a:pPr lvl="1"/>
            <a:r>
              <a:rPr lang="en-US" b="0" i="0" dirty="0">
                <a:solidFill>
                  <a:srgbClr val="000000"/>
                </a:solidFill>
                <a:effectLst/>
                <a:latin typeface="ProximaNovaA-Regular"/>
                <a:hlinkClick r:id="rId2"/>
              </a:rPr>
              <a:t>https://www.youtube.com/watch?v=403ruZpNw2k</a:t>
            </a:r>
            <a:endParaRPr lang="en-US" b="0" i="0" dirty="0">
              <a:solidFill>
                <a:srgbClr val="000000"/>
              </a:solidFill>
              <a:effectLst/>
              <a:latin typeface="ProximaNovaA-Regular"/>
            </a:endParaRPr>
          </a:p>
          <a:p>
            <a:pPr lvl="1"/>
            <a:endParaRPr lang="en-US" b="0" i="0" dirty="0">
              <a:solidFill>
                <a:srgbClr val="000000"/>
              </a:solidFill>
              <a:effectLst/>
              <a:latin typeface="ProximaNovaA-Regular"/>
            </a:endParaRPr>
          </a:p>
          <a:p>
            <a:endParaRPr lang="en-US" b="1" dirty="0"/>
          </a:p>
        </p:txBody>
      </p:sp>
    </p:spTree>
    <p:extLst>
      <p:ext uri="{BB962C8B-B14F-4D97-AF65-F5344CB8AC3E}">
        <p14:creationId xmlns:p14="http://schemas.microsoft.com/office/powerpoint/2010/main" val="3059189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B3ACE-C901-4EBB-A5C4-12DC05652FC9}"/>
              </a:ext>
            </a:extLst>
          </p:cNvPr>
          <p:cNvSpPr>
            <a:spLocks noGrp="1"/>
          </p:cNvSpPr>
          <p:nvPr>
            <p:ph type="title"/>
          </p:nvPr>
        </p:nvSpPr>
        <p:spPr/>
        <p:txBody>
          <a:bodyPr/>
          <a:lstStyle/>
          <a:p>
            <a:r>
              <a:rPr lang="en-US" b="1" i="0" dirty="0">
                <a:solidFill>
                  <a:srgbClr val="333333"/>
                </a:solidFill>
                <a:effectLst/>
                <a:latin typeface="Arial" panose="020B0604020202020204" pitchFamily="34" charset="0"/>
              </a:rPr>
              <a:t>Etching</a:t>
            </a:r>
            <a:endParaRPr lang="en-US" dirty="0"/>
          </a:p>
        </p:txBody>
      </p:sp>
      <p:sp>
        <p:nvSpPr>
          <p:cNvPr id="3" name="Content Placeholder 2">
            <a:extLst>
              <a:ext uri="{FF2B5EF4-FFF2-40B4-BE49-F238E27FC236}">
                <a16:creationId xmlns:a16="http://schemas.microsoft.com/office/drawing/2014/main" id="{236C78C2-33E8-4335-8A77-146C60B9635B}"/>
              </a:ext>
            </a:extLst>
          </p:cNvPr>
          <p:cNvSpPr>
            <a:spLocks noGrp="1"/>
          </p:cNvSpPr>
          <p:nvPr>
            <p:ph idx="1"/>
          </p:nvPr>
        </p:nvSpPr>
        <p:spPr/>
        <p:txBody>
          <a:bodyPr>
            <a:normAutofit fontScale="92500" lnSpcReduction="20000"/>
          </a:bodyPr>
          <a:lstStyle/>
          <a:p>
            <a:pPr algn="l"/>
            <a:r>
              <a:rPr lang="en-US" b="0" i="0" dirty="0">
                <a:solidFill>
                  <a:srgbClr val="333333"/>
                </a:solidFill>
                <a:effectLst/>
                <a:latin typeface="Verdana" panose="020B0604030504040204" pitchFamily="34" charset="0"/>
              </a:rPr>
              <a:t>Etching is used to reveal the microstructure of the metal through selective chemical attack.  It also removes the thin, highly deformed layer introduced during grinding and polishing.</a:t>
            </a:r>
          </a:p>
          <a:p>
            <a:pPr algn="l"/>
            <a:r>
              <a:rPr lang="en-US" b="0" i="0" dirty="0">
                <a:solidFill>
                  <a:srgbClr val="333333"/>
                </a:solidFill>
                <a:effectLst/>
                <a:latin typeface="Verdana" panose="020B0604030504040204" pitchFamily="34" charset="0"/>
              </a:rPr>
              <a:t>In alloys with more than one phase, etching creates contrast between different regions through differences in topography or reflectivity. The rate of etching is affected by crystallographic orientation, the phase present and the stability of the region.  This means contrast may arise through different mechanisms – therefore revealing different features of the sample.</a:t>
            </a:r>
          </a:p>
          <a:p>
            <a:pPr algn="l"/>
            <a:r>
              <a:rPr lang="en-US" b="0" i="0" dirty="0">
                <a:solidFill>
                  <a:srgbClr val="333333"/>
                </a:solidFill>
                <a:effectLst/>
                <a:latin typeface="Verdana" panose="020B0604030504040204" pitchFamily="34" charset="0"/>
              </a:rPr>
              <a:t>In all samples, etchants will preferentially attack high energy sites, such as boundaries and defects.</a:t>
            </a:r>
          </a:p>
          <a:p>
            <a:endParaRPr lang="en-US" dirty="0"/>
          </a:p>
        </p:txBody>
      </p:sp>
    </p:spTree>
    <p:extLst>
      <p:ext uri="{BB962C8B-B14F-4D97-AF65-F5344CB8AC3E}">
        <p14:creationId xmlns:p14="http://schemas.microsoft.com/office/powerpoint/2010/main" val="2265973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1B481-1ACD-489E-9469-7D89F1790446}"/>
              </a:ext>
            </a:extLst>
          </p:cNvPr>
          <p:cNvSpPr>
            <a:spLocks noGrp="1"/>
          </p:cNvSpPr>
          <p:nvPr>
            <p:ph type="title"/>
          </p:nvPr>
        </p:nvSpPr>
        <p:spPr/>
        <p:txBody>
          <a:bodyPr/>
          <a:lstStyle/>
          <a:p>
            <a:endParaRPr lang="en-US"/>
          </a:p>
        </p:txBody>
      </p:sp>
      <p:pic>
        <p:nvPicPr>
          <p:cNvPr id="1026" name="Picture 2" descr="Diagrams showing how contrast can arise in microscope image">
            <a:extLst>
              <a:ext uri="{FF2B5EF4-FFF2-40B4-BE49-F238E27FC236}">
                <a16:creationId xmlns:a16="http://schemas.microsoft.com/office/drawing/2014/main" id="{B8F835A4-5468-4777-BE6E-4478FC95B66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67100" y="2086769"/>
            <a:ext cx="5257800" cy="3829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66299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770</TotalTime>
  <Words>825</Words>
  <Application>Microsoft Office PowerPoint</Application>
  <PresentationFormat>Widescreen</PresentationFormat>
  <Paragraphs>43</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inherit</vt:lpstr>
      <vt:lpstr>ProximaNovaA-Regular</vt:lpstr>
      <vt:lpstr>Verdana</vt:lpstr>
      <vt:lpstr>Office Theme</vt:lpstr>
      <vt:lpstr>Specimen preparation in EM</vt:lpstr>
      <vt:lpstr>PowerPoint Presentation</vt:lpstr>
      <vt:lpstr>PowerPoint Presentation</vt:lpstr>
      <vt:lpstr>Fixation</vt:lpstr>
      <vt:lpstr>How to solve the problem?</vt:lpstr>
      <vt:lpstr>Cutting a specimen</vt:lpstr>
      <vt:lpstr>Mounting</vt:lpstr>
      <vt:lpstr>Etching</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Ritu Singh</dc:creator>
  <cp:lastModifiedBy>Ritu Singh</cp:lastModifiedBy>
  <cp:revision>7</cp:revision>
  <dcterms:created xsi:type="dcterms:W3CDTF">2020-09-22T04:17:52Z</dcterms:created>
  <dcterms:modified xsi:type="dcterms:W3CDTF">2020-09-29T04:53:01Z</dcterms:modified>
</cp:coreProperties>
</file>