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94" r:id="rId4"/>
    <p:sldId id="295" r:id="rId5"/>
    <p:sldId id="271" r:id="rId6"/>
    <p:sldId id="296" r:id="rId7"/>
    <p:sldId id="284" r:id="rId8"/>
    <p:sldId id="289" r:id="rId9"/>
    <p:sldId id="288" r:id="rId10"/>
    <p:sldId id="290" r:id="rId11"/>
    <p:sldId id="285" r:id="rId12"/>
    <p:sldId id="286" r:id="rId13"/>
    <p:sldId id="287" r:id="rId14"/>
    <p:sldId id="291" r:id="rId15"/>
    <p:sldId id="292" r:id="rId16"/>
    <p:sldId id="270" r:id="rId17"/>
    <p:sldId id="272" r:id="rId18"/>
    <p:sldId id="293" r:id="rId19"/>
    <p:sldId id="273" r:id="rId20"/>
    <p:sldId id="297" r:id="rId21"/>
    <p:sldId id="277" r:id="rId22"/>
    <p:sldId id="274" r:id="rId23"/>
    <p:sldId id="275" r:id="rId24"/>
    <p:sldId id="276" r:id="rId25"/>
    <p:sldId id="278" r:id="rId26"/>
    <p:sldId id="279" r:id="rId27"/>
    <p:sldId id="29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6BA4-2EC4-4364-A0CF-D7C1CC9341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42A2EC2-7780-4DCA-A4C8-229CFA45FE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C04AD7-B672-45F8-A02C-EE998E078EE9}"/>
              </a:ext>
            </a:extLst>
          </p:cNvPr>
          <p:cNvSpPr>
            <a:spLocks noGrp="1"/>
          </p:cNvSpPr>
          <p:nvPr>
            <p:ph type="dt" sz="half" idx="10"/>
          </p:nvPr>
        </p:nvSpPr>
        <p:spPr/>
        <p:txBody>
          <a:bodyPr/>
          <a:lstStyle/>
          <a:p>
            <a:fld id="{F4A79465-7282-4699-A8CF-A30547AC8FD5}" type="datetimeFigureOut">
              <a:rPr lang="en-US" smtClean="0"/>
              <a:t>9/22/2020</a:t>
            </a:fld>
            <a:endParaRPr lang="en-US"/>
          </a:p>
        </p:txBody>
      </p:sp>
      <p:sp>
        <p:nvSpPr>
          <p:cNvPr id="5" name="Footer Placeholder 4">
            <a:extLst>
              <a:ext uri="{FF2B5EF4-FFF2-40B4-BE49-F238E27FC236}">
                <a16:creationId xmlns:a16="http://schemas.microsoft.com/office/drawing/2014/main" id="{6F8FD1B5-930D-4B4B-B453-EB8A043375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A7E4B0-C2DA-40C5-A3F6-C9B9702810D4}"/>
              </a:ext>
            </a:extLst>
          </p:cNvPr>
          <p:cNvSpPr>
            <a:spLocks noGrp="1"/>
          </p:cNvSpPr>
          <p:nvPr>
            <p:ph type="sldNum" sz="quarter" idx="12"/>
          </p:nvPr>
        </p:nvSpPr>
        <p:spPr/>
        <p:txBody>
          <a:bodyPr/>
          <a:lstStyle/>
          <a:p>
            <a:fld id="{2B0975F6-1872-4226-B0F2-2E7AA3C6373A}" type="slidenum">
              <a:rPr lang="en-US" smtClean="0"/>
              <a:t>‹#›</a:t>
            </a:fld>
            <a:endParaRPr lang="en-US"/>
          </a:p>
        </p:txBody>
      </p:sp>
    </p:spTree>
    <p:extLst>
      <p:ext uri="{BB962C8B-B14F-4D97-AF65-F5344CB8AC3E}">
        <p14:creationId xmlns:p14="http://schemas.microsoft.com/office/powerpoint/2010/main" val="3548972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E8854-7DE2-417E-8B57-0C54A93EB7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9D92D7-A448-46A6-B74D-BC1D7689D6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308ABF-0F1E-4D82-B2DF-DC752A14ECCD}"/>
              </a:ext>
            </a:extLst>
          </p:cNvPr>
          <p:cNvSpPr>
            <a:spLocks noGrp="1"/>
          </p:cNvSpPr>
          <p:nvPr>
            <p:ph type="dt" sz="half" idx="10"/>
          </p:nvPr>
        </p:nvSpPr>
        <p:spPr/>
        <p:txBody>
          <a:bodyPr/>
          <a:lstStyle/>
          <a:p>
            <a:fld id="{F4A79465-7282-4699-A8CF-A30547AC8FD5}" type="datetimeFigureOut">
              <a:rPr lang="en-US" smtClean="0"/>
              <a:t>9/22/2020</a:t>
            </a:fld>
            <a:endParaRPr lang="en-US"/>
          </a:p>
        </p:txBody>
      </p:sp>
      <p:sp>
        <p:nvSpPr>
          <p:cNvPr id="5" name="Footer Placeholder 4">
            <a:extLst>
              <a:ext uri="{FF2B5EF4-FFF2-40B4-BE49-F238E27FC236}">
                <a16:creationId xmlns:a16="http://schemas.microsoft.com/office/drawing/2014/main" id="{BF83F576-AD75-47F3-A9A5-46A0AF791D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553922-C1CB-478E-AD12-88D5B0CAB1E2}"/>
              </a:ext>
            </a:extLst>
          </p:cNvPr>
          <p:cNvSpPr>
            <a:spLocks noGrp="1"/>
          </p:cNvSpPr>
          <p:nvPr>
            <p:ph type="sldNum" sz="quarter" idx="12"/>
          </p:nvPr>
        </p:nvSpPr>
        <p:spPr/>
        <p:txBody>
          <a:bodyPr/>
          <a:lstStyle/>
          <a:p>
            <a:fld id="{2B0975F6-1872-4226-B0F2-2E7AA3C6373A}" type="slidenum">
              <a:rPr lang="en-US" smtClean="0"/>
              <a:t>‹#›</a:t>
            </a:fld>
            <a:endParaRPr lang="en-US"/>
          </a:p>
        </p:txBody>
      </p:sp>
    </p:spTree>
    <p:extLst>
      <p:ext uri="{BB962C8B-B14F-4D97-AF65-F5344CB8AC3E}">
        <p14:creationId xmlns:p14="http://schemas.microsoft.com/office/powerpoint/2010/main" val="1215447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369DD1-C9A9-4D06-A19D-3B0770CE7E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BAD47B-9944-4E1E-8943-67630FFD85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271BF3-2958-4C54-AA68-06B9B8F280B7}"/>
              </a:ext>
            </a:extLst>
          </p:cNvPr>
          <p:cNvSpPr>
            <a:spLocks noGrp="1"/>
          </p:cNvSpPr>
          <p:nvPr>
            <p:ph type="dt" sz="half" idx="10"/>
          </p:nvPr>
        </p:nvSpPr>
        <p:spPr/>
        <p:txBody>
          <a:bodyPr/>
          <a:lstStyle/>
          <a:p>
            <a:fld id="{F4A79465-7282-4699-A8CF-A30547AC8FD5}" type="datetimeFigureOut">
              <a:rPr lang="en-US" smtClean="0"/>
              <a:t>9/22/2020</a:t>
            </a:fld>
            <a:endParaRPr lang="en-US"/>
          </a:p>
        </p:txBody>
      </p:sp>
      <p:sp>
        <p:nvSpPr>
          <p:cNvPr id="5" name="Footer Placeholder 4">
            <a:extLst>
              <a:ext uri="{FF2B5EF4-FFF2-40B4-BE49-F238E27FC236}">
                <a16:creationId xmlns:a16="http://schemas.microsoft.com/office/drawing/2014/main" id="{D0FCCBE2-097E-4844-881E-72B3093C9E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5015E0-B46B-4A35-B4F3-8D7E263E6304}"/>
              </a:ext>
            </a:extLst>
          </p:cNvPr>
          <p:cNvSpPr>
            <a:spLocks noGrp="1"/>
          </p:cNvSpPr>
          <p:nvPr>
            <p:ph type="sldNum" sz="quarter" idx="12"/>
          </p:nvPr>
        </p:nvSpPr>
        <p:spPr/>
        <p:txBody>
          <a:bodyPr/>
          <a:lstStyle/>
          <a:p>
            <a:fld id="{2B0975F6-1872-4226-B0F2-2E7AA3C6373A}" type="slidenum">
              <a:rPr lang="en-US" smtClean="0"/>
              <a:t>‹#›</a:t>
            </a:fld>
            <a:endParaRPr lang="en-US"/>
          </a:p>
        </p:txBody>
      </p:sp>
    </p:spTree>
    <p:extLst>
      <p:ext uri="{BB962C8B-B14F-4D97-AF65-F5344CB8AC3E}">
        <p14:creationId xmlns:p14="http://schemas.microsoft.com/office/powerpoint/2010/main" val="2577916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C8A1E-4C9B-4043-A101-64763612EA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BBECED-3CF6-427C-84D7-25FCFBC467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CACF26-0A11-4CFE-925B-02DC69ED1774}"/>
              </a:ext>
            </a:extLst>
          </p:cNvPr>
          <p:cNvSpPr>
            <a:spLocks noGrp="1"/>
          </p:cNvSpPr>
          <p:nvPr>
            <p:ph type="dt" sz="half" idx="10"/>
          </p:nvPr>
        </p:nvSpPr>
        <p:spPr/>
        <p:txBody>
          <a:bodyPr/>
          <a:lstStyle/>
          <a:p>
            <a:fld id="{F4A79465-7282-4699-A8CF-A30547AC8FD5}" type="datetimeFigureOut">
              <a:rPr lang="en-US" smtClean="0"/>
              <a:t>9/22/2020</a:t>
            </a:fld>
            <a:endParaRPr lang="en-US"/>
          </a:p>
        </p:txBody>
      </p:sp>
      <p:sp>
        <p:nvSpPr>
          <p:cNvPr id="5" name="Footer Placeholder 4">
            <a:extLst>
              <a:ext uri="{FF2B5EF4-FFF2-40B4-BE49-F238E27FC236}">
                <a16:creationId xmlns:a16="http://schemas.microsoft.com/office/drawing/2014/main" id="{C83BB9B4-F14D-4048-B2DB-8FDE87300E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F6466D-543E-4DBC-98B4-A2655F6D5EFB}"/>
              </a:ext>
            </a:extLst>
          </p:cNvPr>
          <p:cNvSpPr>
            <a:spLocks noGrp="1"/>
          </p:cNvSpPr>
          <p:nvPr>
            <p:ph type="sldNum" sz="quarter" idx="12"/>
          </p:nvPr>
        </p:nvSpPr>
        <p:spPr/>
        <p:txBody>
          <a:bodyPr/>
          <a:lstStyle/>
          <a:p>
            <a:fld id="{2B0975F6-1872-4226-B0F2-2E7AA3C6373A}" type="slidenum">
              <a:rPr lang="en-US" smtClean="0"/>
              <a:t>‹#›</a:t>
            </a:fld>
            <a:endParaRPr lang="en-US"/>
          </a:p>
        </p:txBody>
      </p:sp>
    </p:spTree>
    <p:extLst>
      <p:ext uri="{BB962C8B-B14F-4D97-AF65-F5344CB8AC3E}">
        <p14:creationId xmlns:p14="http://schemas.microsoft.com/office/powerpoint/2010/main" val="956634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E198-67B3-4913-B59F-61C6193C63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7A446EE-85DA-4F62-AD75-11257CDEA1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A718DB-F610-494D-83A9-1A746364DB71}"/>
              </a:ext>
            </a:extLst>
          </p:cNvPr>
          <p:cNvSpPr>
            <a:spLocks noGrp="1"/>
          </p:cNvSpPr>
          <p:nvPr>
            <p:ph type="dt" sz="half" idx="10"/>
          </p:nvPr>
        </p:nvSpPr>
        <p:spPr/>
        <p:txBody>
          <a:bodyPr/>
          <a:lstStyle/>
          <a:p>
            <a:fld id="{F4A79465-7282-4699-A8CF-A30547AC8FD5}" type="datetimeFigureOut">
              <a:rPr lang="en-US" smtClean="0"/>
              <a:t>9/22/2020</a:t>
            </a:fld>
            <a:endParaRPr lang="en-US"/>
          </a:p>
        </p:txBody>
      </p:sp>
      <p:sp>
        <p:nvSpPr>
          <p:cNvPr id="5" name="Footer Placeholder 4">
            <a:extLst>
              <a:ext uri="{FF2B5EF4-FFF2-40B4-BE49-F238E27FC236}">
                <a16:creationId xmlns:a16="http://schemas.microsoft.com/office/drawing/2014/main" id="{0DB8BFB1-DEFB-4F59-AEA8-E0A0CA976D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06D922-5994-46D7-85CB-396B9E940E9F}"/>
              </a:ext>
            </a:extLst>
          </p:cNvPr>
          <p:cNvSpPr>
            <a:spLocks noGrp="1"/>
          </p:cNvSpPr>
          <p:nvPr>
            <p:ph type="sldNum" sz="quarter" idx="12"/>
          </p:nvPr>
        </p:nvSpPr>
        <p:spPr/>
        <p:txBody>
          <a:bodyPr/>
          <a:lstStyle/>
          <a:p>
            <a:fld id="{2B0975F6-1872-4226-B0F2-2E7AA3C6373A}" type="slidenum">
              <a:rPr lang="en-US" smtClean="0"/>
              <a:t>‹#›</a:t>
            </a:fld>
            <a:endParaRPr lang="en-US"/>
          </a:p>
        </p:txBody>
      </p:sp>
    </p:spTree>
    <p:extLst>
      <p:ext uri="{BB962C8B-B14F-4D97-AF65-F5344CB8AC3E}">
        <p14:creationId xmlns:p14="http://schemas.microsoft.com/office/powerpoint/2010/main" val="4269988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681AB-6605-46AD-B861-A7D656C7F2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903E34-94E2-42EC-9894-CE1E10498D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521EA4-1096-482B-ACB2-AB1F6E0B11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E3999F8-733A-41EE-8BF2-2717A7C6E904}"/>
              </a:ext>
            </a:extLst>
          </p:cNvPr>
          <p:cNvSpPr>
            <a:spLocks noGrp="1"/>
          </p:cNvSpPr>
          <p:nvPr>
            <p:ph type="dt" sz="half" idx="10"/>
          </p:nvPr>
        </p:nvSpPr>
        <p:spPr/>
        <p:txBody>
          <a:bodyPr/>
          <a:lstStyle/>
          <a:p>
            <a:fld id="{F4A79465-7282-4699-A8CF-A30547AC8FD5}" type="datetimeFigureOut">
              <a:rPr lang="en-US" smtClean="0"/>
              <a:t>9/22/2020</a:t>
            </a:fld>
            <a:endParaRPr lang="en-US"/>
          </a:p>
        </p:txBody>
      </p:sp>
      <p:sp>
        <p:nvSpPr>
          <p:cNvPr id="6" name="Footer Placeholder 5">
            <a:extLst>
              <a:ext uri="{FF2B5EF4-FFF2-40B4-BE49-F238E27FC236}">
                <a16:creationId xmlns:a16="http://schemas.microsoft.com/office/drawing/2014/main" id="{D12F2C38-CD17-47C2-A7B5-6E6025234D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127FDC-DD52-4E6A-9979-64D4AF0EEFE2}"/>
              </a:ext>
            </a:extLst>
          </p:cNvPr>
          <p:cNvSpPr>
            <a:spLocks noGrp="1"/>
          </p:cNvSpPr>
          <p:nvPr>
            <p:ph type="sldNum" sz="quarter" idx="12"/>
          </p:nvPr>
        </p:nvSpPr>
        <p:spPr/>
        <p:txBody>
          <a:bodyPr/>
          <a:lstStyle/>
          <a:p>
            <a:fld id="{2B0975F6-1872-4226-B0F2-2E7AA3C6373A}" type="slidenum">
              <a:rPr lang="en-US" smtClean="0"/>
              <a:t>‹#›</a:t>
            </a:fld>
            <a:endParaRPr lang="en-US"/>
          </a:p>
        </p:txBody>
      </p:sp>
    </p:spTree>
    <p:extLst>
      <p:ext uri="{BB962C8B-B14F-4D97-AF65-F5344CB8AC3E}">
        <p14:creationId xmlns:p14="http://schemas.microsoft.com/office/powerpoint/2010/main" val="2073693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63783-3203-482E-BEDC-27D01EA1330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7C38E1B-CF13-4479-98CC-D872AE13A7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2CE4A0-3747-441B-9DCD-6CEA914F23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7CF129-DDF4-408A-A228-1914BEAE2E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CD64318-80F1-4CDD-8229-4306E38F93B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847823C-BE71-4919-8431-3EF8B53AA02F}"/>
              </a:ext>
            </a:extLst>
          </p:cNvPr>
          <p:cNvSpPr>
            <a:spLocks noGrp="1"/>
          </p:cNvSpPr>
          <p:nvPr>
            <p:ph type="dt" sz="half" idx="10"/>
          </p:nvPr>
        </p:nvSpPr>
        <p:spPr/>
        <p:txBody>
          <a:bodyPr/>
          <a:lstStyle/>
          <a:p>
            <a:fld id="{F4A79465-7282-4699-A8CF-A30547AC8FD5}" type="datetimeFigureOut">
              <a:rPr lang="en-US" smtClean="0"/>
              <a:t>9/22/2020</a:t>
            </a:fld>
            <a:endParaRPr lang="en-US"/>
          </a:p>
        </p:txBody>
      </p:sp>
      <p:sp>
        <p:nvSpPr>
          <p:cNvPr id="8" name="Footer Placeholder 7">
            <a:extLst>
              <a:ext uri="{FF2B5EF4-FFF2-40B4-BE49-F238E27FC236}">
                <a16:creationId xmlns:a16="http://schemas.microsoft.com/office/drawing/2014/main" id="{EC5EF32F-F9B6-496D-97F2-A9F9D6973A2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0A81261-7C28-429B-8BFB-7B412A463D15}"/>
              </a:ext>
            </a:extLst>
          </p:cNvPr>
          <p:cNvSpPr>
            <a:spLocks noGrp="1"/>
          </p:cNvSpPr>
          <p:nvPr>
            <p:ph type="sldNum" sz="quarter" idx="12"/>
          </p:nvPr>
        </p:nvSpPr>
        <p:spPr/>
        <p:txBody>
          <a:bodyPr/>
          <a:lstStyle/>
          <a:p>
            <a:fld id="{2B0975F6-1872-4226-B0F2-2E7AA3C6373A}" type="slidenum">
              <a:rPr lang="en-US" smtClean="0"/>
              <a:t>‹#›</a:t>
            </a:fld>
            <a:endParaRPr lang="en-US"/>
          </a:p>
        </p:txBody>
      </p:sp>
    </p:spTree>
    <p:extLst>
      <p:ext uri="{BB962C8B-B14F-4D97-AF65-F5344CB8AC3E}">
        <p14:creationId xmlns:p14="http://schemas.microsoft.com/office/powerpoint/2010/main" val="3768357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E356A-6B58-452F-B7E2-6421A742715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9439B5-C985-4873-8D26-7889CC8B2290}"/>
              </a:ext>
            </a:extLst>
          </p:cNvPr>
          <p:cNvSpPr>
            <a:spLocks noGrp="1"/>
          </p:cNvSpPr>
          <p:nvPr>
            <p:ph type="dt" sz="half" idx="10"/>
          </p:nvPr>
        </p:nvSpPr>
        <p:spPr/>
        <p:txBody>
          <a:bodyPr/>
          <a:lstStyle/>
          <a:p>
            <a:fld id="{F4A79465-7282-4699-A8CF-A30547AC8FD5}" type="datetimeFigureOut">
              <a:rPr lang="en-US" smtClean="0"/>
              <a:t>9/22/2020</a:t>
            </a:fld>
            <a:endParaRPr lang="en-US"/>
          </a:p>
        </p:txBody>
      </p:sp>
      <p:sp>
        <p:nvSpPr>
          <p:cNvPr id="4" name="Footer Placeholder 3">
            <a:extLst>
              <a:ext uri="{FF2B5EF4-FFF2-40B4-BE49-F238E27FC236}">
                <a16:creationId xmlns:a16="http://schemas.microsoft.com/office/drawing/2014/main" id="{002924E9-927B-401C-B38C-627F76A404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1ED3555-0943-4258-888B-7522D4BFA866}"/>
              </a:ext>
            </a:extLst>
          </p:cNvPr>
          <p:cNvSpPr>
            <a:spLocks noGrp="1"/>
          </p:cNvSpPr>
          <p:nvPr>
            <p:ph type="sldNum" sz="quarter" idx="12"/>
          </p:nvPr>
        </p:nvSpPr>
        <p:spPr/>
        <p:txBody>
          <a:bodyPr/>
          <a:lstStyle/>
          <a:p>
            <a:fld id="{2B0975F6-1872-4226-B0F2-2E7AA3C6373A}" type="slidenum">
              <a:rPr lang="en-US" smtClean="0"/>
              <a:t>‹#›</a:t>
            </a:fld>
            <a:endParaRPr lang="en-US"/>
          </a:p>
        </p:txBody>
      </p:sp>
    </p:spTree>
    <p:extLst>
      <p:ext uri="{BB962C8B-B14F-4D97-AF65-F5344CB8AC3E}">
        <p14:creationId xmlns:p14="http://schemas.microsoft.com/office/powerpoint/2010/main" val="2029346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615D0D-392B-49CC-B56A-FC4C1640238F}"/>
              </a:ext>
            </a:extLst>
          </p:cNvPr>
          <p:cNvSpPr>
            <a:spLocks noGrp="1"/>
          </p:cNvSpPr>
          <p:nvPr>
            <p:ph type="dt" sz="half" idx="10"/>
          </p:nvPr>
        </p:nvSpPr>
        <p:spPr/>
        <p:txBody>
          <a:bodyPr/>
          <a:lstStyle/>
          <a:p>
            <a:fld id="{F4A79465-7282-4699-A8CF-A30547AC8FD5}" type="datetimeFigureOut">
              <a:rPr lang="en-US" smtClean="0"/>
              <a:t>9/22/2020</a:t>
            </a:fld>
            <a:endParaRPr lang="en-US"/>
          </a:p>
        </p:txBody>
      </p:sp>
      <p:sp>
        <p:nvSpPr>
          <p:cNvPr id="3" name="Footer Placeholder 2">
            <a:extLst>
              <a:ext uri="{FF2B5EF4-FFF2-40B4-BE49-F238E27FC236}">
                <a16:creationId xmlns:a16="http://schemas.microsoft.com/office/drawing/2014/main" id="{EDD8BA39-AD6D-4C06-98C3-46F5B41ABE1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667CE8-B81E-4321-8A1C-9C7653D8E648}"/>
              </a:ext>
            </a:extLst>
          </p:cNvPr>
          <p:cNvSpPr>
            <a:spLocks noGrp="1"/>
          </p:cNvSpPr>
          <p:nvPr>
            <p:ph type="sldNum" sz="quarter" idx="12"/>
          </p:nvPr>
        </p:nvSpPr>
        <p:spPr/>
        <p:txBody>
          <a:bodyPr/>
          <a:lstStyle/>
          <a:p>
            <a:fld id="{2B0975F6-1872-4226-B0F2-2E7AA3C6373A}" type="slidenum">
              <a:rPr lang="en-US" smtClean="0"/>
              <a:t>‹#›</a:t>
            </a:fld>
            <a:endParaRPr lang="en-US"/>
          </a:p>
        </p:txBody>
      </p:sp>
    </p:spTree>
    <p:extLst>
      <p:ext uri="{BB962C8B-B14F-4D97-AF65-F5344CB8AC3E}">
        <p14:creationId xmlns:p14="http://schemas.microsoft.com/office/powerpoint/2010/main" val="3965737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81DE4-69F7-42D8-9447-D1ACB12BF6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134FDA3-5A9A-4595-A604-F6388927C1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4233262-2343-4880-BD35-5A7C8297D2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644CFF-0230-44D7-A4D9-3F604F230D8F}"/>
              </a:ext>
            </a:extLst>
          </p:cNvPr>
          <p:cNvSpPr>
            <a:spLocks noGrp="1"/>
          </p:cNvSpPr>
          <p:nvPr>
            <p:ph type="dt" sz="half" idx="10"/>
          </p:nvPr>
        </p:nvSpPr>
        <p:spPr/>
        <p:txBody>
          <a:bodyPr/>
          <a:lstStyle/>
          <a:p>
            <a:fld id="{F4A79465-7282-4699-A8CF-A30547AC8FD5}" type="datetimeFigureOut">
              <a:rPr lang="en-US" smtClean="0"/>
              <a:t>9/22/2020</a:t>
            </a:fld>
            <a:endParaRPr lang="en-US"/>
          </a:p>
        </p:txBody>
      </p:sp>
      <p:sp>
        <p:nvSpPr>
          <p:cNvPr id="6" name="Footer Placeholder 5">
            <a:extLst>
              <a:ext uri="{FF2B5EF4-FFF2-40B4-BE49-F238E27FC236}">
                <a16:creationId xmlns:a16="http://schemas.microsoft.com/office/drawing/2014/main" id="{296F78DB-5FB2-4D4E-BDA8-D95CDAB795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9BB234-48B4-4128-8026-DF4174CE38DC}"/>
              </a:ext>
            </a:extLst>
          </p:cNvPr>
          <p:cNvSpPr>
            <a:spLocks noGrp="1"/>
          </p:cNvSpPr>
          <p:nvPr>
            <p:ph type="sldNum" sz="quarter" idx="12"/>
          </p:nvPr>
        </p:nvSpPr>
        <p:spPr/>
        <p:txBody>
          <a:bodyPr/>
          <a:lstStyle/>
          <a:p>
            <a:fld id="{2B0975F6-1872-4226-B0F2-2E7AA3C6373A}" type="slidenum">
              <a:rPr lang="en-US" smtClean="0"/>
              <a:t>‹#›</a:t>
            </a:fld>
            <a:endParaRPr lang="en-US"/>
          </a:p>
        </p:txBody>
      </p:sp>
    </p:spTree>
    <p:extLst>
      <p:ext uri="{BB962C8B-B14F-4D97-AF65-F5344CB8AC3E}">
        <p14:creationId xmlns:p14="http://schemas.microsoft.com/office/powerpoint/2010/main" val="3216659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45B00-2E1A-4566-A966-47CCF852BD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3A1C81D-CACA-4FAC-B0AC-DC269E3240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2625A9B-8475-4C81-A38C-FB6175E618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D634B7-4438-474B-A5EB-589F1DB5769C}"/>
              </a:ext>
            </a:extLst>
          </p:cNvPr>
          <p:cNvSpPr>
            <a:spLocks noGrp="1"/>
          </p:cNvSpPr>
          <p:nvPr>
            <p:ph type="dt" sz="half" idx="10"/>
          </p:nvPr>
        </p:nvSpPr>
        <p:spPr/>
        <p:txBody>
          <a:bodyPr/>
          <a:lstStyle/>
          <a:p>
            <a:fld id="{F4A79465-7282-4699-A8CF-A30547AC8FD5}" type="datetimeFigureOut">
              <a:rPr lang="en-US" smtClean="0"/>
              <a:t>9/22/2020</a:t>
            </a:fld>
            <a:endParaRPr lang="en-US"/>
          </a:p>
        </p:txBody>
      </p:sp>
      <p:sp>
        <p:nvSpPr>
          <p:cNvPr id="6" name="Footer Placeholder 5">
            <a:extLst>
              <a:ext uri="{FF2B5EF4-FFF2-40B4-BE49-F238E27FC236}">
                <a16:creationId xmlns:a16="http://schemas.microsoft.com/office/drawing/2014/main" id="{C2711B8C-5008-41F6-AA60-EE705404D5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9C1AAC-886D-40C2-B85D-4C75E5ACD5DB}"/>
              </a:ext>
            </a:extLst>
          </p:cNvPr>
          <p:cNvSpPr>
            <a:spLocks noGrp="1"/>
          </p:cNvSpPr>
          <p:nvPr>
            <p:ph type="sldNum" sz="quarter" idx="12"/>
          </p:nvPr>
        </p:nvSpPr>
        <p:spPr/>
        <p:txBody>
          <a:bodyPr/>
          <a:lstStyle/>
          <a:p>
            <a:fld id="{2B0975F6-1872-4226-B0F2-2E7AA3C6373A}" type="slidenum">
              <a:rPr lang="en-US" smtClean="0"/>
              <a:t>‹#›</a:t>
            </a:fld>
            <a:endParaRPr lang="en-US"/>
          </a:p>
        </p:txBody>
      </p:sp>
    </p:spTree>
    <p:extLst>
      <p:ext uri="{BB962C8B-B14F-4D97-AF65-F5344CB8AC3E}">
        <p14:creationId xmlns:p14="http://schemas.microsoft.com/office/powerpoint/2010/main" val="1607029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DB4C40-01BD-4B4A-ABA1-7C8B82B516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3E22CA-A73B-4E77-9064-36E1AA4DBB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A4482E-18AE-49AA-BCFB-3F44401CD3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A79465-7282-4699-A8CF-A30547AC8FD5}" type="datetimeFigureOut">
              <a:rPr lang="en-US" smtClean="0"/>
              <a:t>9/22/2020</a:t>
            </a:fld>
            <a:endParaRPr lang="en-US"/>
          </a:p>
        </p:txBody>
      </p:sp>
      <p:sp>
        <p:nvSpPr>
          <p:cNvPr id="5" name="Footer Placeholder 4">
            <a:extLst>
              <a:ext uri="{FF2B5EF4-FFF2-40B4-BE49-F238E27FC236}">
                <a16:creationId xmlns:a16="http://schemas.microsoft.com/office/drawing/2014/main" id="{E610F664-EF5C-4EC9-B202-31C4879898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AA528A1-DBEA-4D2F-9091-C017F17904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0975F6-1872-4226-B0F2-2E7AA3C6373A}" type="slidenum">
              <a:rPr lang="en-US" smtClean="0"/>
              <a:t>‹#›</a:t>
            </a:fld>
            <a:endParaRPr lang="en-US"/>
          </a:p>
        </p:txBody>
      </p:sp>
    </p:spTree>
    <p:extLst>
      <p:ext uri="{BB962C8B-B14F-4D97-AF65-F5344CB8AC3E}">
        <p14:creationId xmlns:p14="http://schemas.microsoft.com/office/powerpoint/2010/main" val="33460733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youtube.com/watch?v=7-LIbAWPc-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_s0KgMcB8xg" TargetMode="External"/><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00E25-C1EE-418A-AC55-52294199C39B}"/>
              </a:ext>
            </a:extLst>
          </p:cNvPr>
          <p:cNvSpPr>
            <a:spLocks noGrp="1"/>
          </p:cNvSpPr>
          <p:nvPr>
            <p:ph type="ctrTitle"/>
          </p:nvPr>
        </p:nvSpPr>
        <p:spPr/>
        <p:txBody>
          <a:bodyPr/>
          <a:lstStyle/>
          <a:p>
            <a:r>
              <a:rPr lang="en-US" dirty="0"/>
              <a:t>Sample preparation in microscopy</a:t>
            </a:r>
          </a:p>
        </p:txBody>
      </p:sp>
      <p:sp>
        <p:nvSpPr>
          <p:cNvPr id="3" name="Subtitle 2">
            <a:extLst>
              <a:ext uri="{FF2B5EF4-FFF2-40B4-BE49-F238E27FC236}">
                <a16:creationId xmlns:a16="http://schemas.microsoft.com/office/drawing/2014/main" id="{E4844C0B-31BE-43A0-8C66-1EEDD7F3FF34}"/>
              </a:ext>
            </a:extLst>
          </p:cNvPr>
          <p:cNvSpPr>
            <a:spLocks noGrp="1"/>
          </p:cNvSpPr>
          <p:nvPr>
            <p:ph type="subTitle" idx="1"/>
          </p:nvPr>
        </p:nvSpPr>
        <p:spPr/>
        <p:txBody>
          <a:bodyPr/>
          <a:lstStyle/>
          <a:p>
            <a:r>
              <a:rPr lang="en-US" dirty="0"/>
              <a:t>Optical Microscopy</a:t>
            </a:r>
          </a:p>
        </p:txBody>
      </p:sp>
    </p:spTree>
    <p:extLst>
      <p:ext uri="{BB962C8B-B14F-4D97-AF65-F5344CB8AC3E}">
        <p14:creationId xmlns:p14="http://schemas.microsoft.com/office/powerpoint/2010/main" val="4232680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3E23E-8DA5-498B-8E7B-8C2E9F78C289}"/>
              </a:ext>
            </a:extLst>
          </p:cNvPr>
          <p:cNvSpPr>
            <a:spLocks noGrp="1"/>
          </p:cNvSpPr>
          <p:nvPr>
            <p:ph type="title"/>
          </p:nvPr>
        </p:nvSpPr>
        <p:spPr/>
        <p:txBody>
          <a:bodyPr/>
          <a:lstStyle/>
          <a:p>
            <a:r>
              <a:rPr lang="en-US" dirty="0"/>
              <a:t>Embedding</a:t>
            </a:r>
          </a:p>
        </p:txBody>
      </p:sp>
      <p:sp>
        <p:nvSpPr>
          <p:cNvPr id="3" name="Content Placeholder 2">
            <a:extLst>
              <a:ext uri="{FF2B5EF4-FFF2-40B4-BE49-F238E27FC236}">
                <a16:creationId xmlns:a16="http://schemas.microsoft.com/office/drawing/2014/main" id="{B812113E-F077-4F17-9F31-C370D2BD3A9A}"/>
              </a:ext>
            </a:extLst>
          </p:cNvPr>
          <p:cNvSpPr>
            <a:spLocks noGrp="1"/>
          </p:cNvSpPr>
          <p:nvPr>
            <p:ph idx="1"/>
          </p:nvPr>
        </p:nvSpPr>
        <p:spPr>
          <a:xfrm>
            <a:off x="838200" y="1825625"/>
            <a:ext cx="5480407" cy="4351338"/>
          </a:xfrm>
        </p:spPr>
        <p:txBody>
          <a:bodyPr>
            <a:normAutofit/>
          </a:bodyPr>
          <a:lstStyle/>
          <a:p>
            <a:r>
              <a:rPr lang="en-US" b="0" i="0" dirty="0">
                <a:solidFill>
                  <a:srgbClr val="0C2E40"/>
                </a:solidFill>
                <a:effectLst/>
                <a:latin typeface="robotoregular"/>
              </a:rPr>
              <a:t>The tissue is placed in wax-filled molds. </a:t>
            </a:r>
          </a:p>
          <a:p>
            <a:r>
              <a:rPr lang="en-US" b="0" i="0" dirty="0">
                <a:solidFill>
                  <a:srgbClr val="0C2E40"/>
                </a:solidFill>
                <a:effectLst/>
                <a:latin typeface="robotoregular"/>
              </a:rPr>
              <a:t>The cassette, now filled with wax and forming part of the block, provides a stable base for clamping in the microtome. </a:t>
            </a:r>
          </a:p>
          <a:p>
            <a:r>
              <a:rPr lang="en-US" b="0" i="0" dirty="0">
                <a:solidFill>
                  <a:srgbClr val="0C2E40"/>
                </a:solidFill>
                <a:effectLst/>
                <a:latin typeface="robotoregular"/>
              </a:rPr>
              <a:t>The block containing the specimen is now ready for section cutting.</a:t>
            </a:r>
            <a:endParaRPr lang="en-US" dirty="0"/>
          </a:p>
        </p:txBody>
      </p:sp>
      <p:pic>
        <p:nvPicPr>
          <p:cNvPr id="14338" name="Picture 2" descr="FFPE Blocks – Can Be Used Over Decades -">
            <a:extLst>
              <a:ext uri="{FF2B5EF4-FFF2-40B4-BE49-F238E27FC236}">
                <a16:creationId xmlns:a16="http://schemas.microsoft.com/office/drawing/2014/main" id="{35FD3AC1-72B8-430D-A838-436A8595A1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4378" y="3568526"/>
            <a:ext cx="4394514" cy="2924349"/>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Paraffin Embedded Tissues Bakersfield | Human Tissues">
            <a:extLst>
              <a:ext uri="{FF2B5EF4-FFF2-40B4-BE49-F238E27FC236}">
                <a16:creationId xmlns:a16="http://schemas.microsoft.com/office/drawing/2014/main" id="{2AE9C295-758A-403D-98D9-40505EE115C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907" t="9931" r="18015" b="14158"/>
          <a:stretch/>
        </p:blipFill>
        <p:spPr bwMode="auto">
          <a:xfrm>
            <a:off x="6235391" y="289257"/>
            <a:ext cx="4093561" cy="3474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876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9E850-623B-4903-87C0-460D8E8C255D}"/>
              </a:ext>
            </a:extLst>
          </p:cNvPr>
          <p:cNvSpPr>
            <a:spLocks noGrp="1"/>
          </p:cNvSpPr>
          <p:nvPr>
            <p:ph type="title"/>
          </p:nvPr>
        </p:nvSpPr>
        <p:spPr/>
        <p:txBody>
          <a:bodyPr/>
          <a:lstStyle/>
          <a:p>
            <a:r>
              <a:rPr lang="en-US" dirty="0"/>
              <a:t>Section preparation</a:t>
            </a:r>
          </a:p>
        </p:txBody>
      </p:sp>
      <p:sp>
        <p:nvSpPr>
          <p:cNvPr id="3" name="Content Placeholder 2">
            <a:extLst>
              <a:ext uri="{FF2B5EF4-FFF2-40B4-BE49-F238E27FC236}">
                <a16:creationId xmlns:a16="http://schemas.microsoft.com/office/drawing/2014/main" id="{BA9551D0-1FEE-4986-8F7D-E1534661817C}"/>
              </a:ext>
            </a:extLst>
          </p:cNvPr>
          <p:cNvSpPr>
            <a:spLocks noGrp="1"/>
          </p:cNvSpPr>
          <p:nvPr>
            <p:ph idx="1"/>
          </p:nvPr>
        </p:nvSpPr>
        <p:spPr/>
        <p:txBody>
          <a:bodyPr/>
          <a:lstStyle/>
          <a:p>
            <a:r>
              <a:rPr lang="en-US" b="0" i="0" dirty="0">
                <a:solidFill>
                  <a:srgbClr val="0C2E40"/>
                </a:solidFill>
                <a:effectLst/>
                <a:latin typeface="robotoregular"/>
              </a:rPr>
              <a:t>Most fresh tissue is very delicate, easily distorted and damaged and it is thus impossible to prepare thin sections (slices) from it unless it is supported in some way whilst it is being cut. </a:t>
            </a:r>
          </a:p>
          <a:p>
            <a:r>
              <a:rPr lang="en-US" dirty="0">
                <a:solidFill>
                  <a:srgbClr val="0C2E40"/>
                </a:solidFill>
                <a:latin typeface="robotoregular"/>
              </a:rPr>
              <a:t>T</a:t>
            </a:r>
            <a:r>
              <a:rPr lang="en-US" b="0" i="0" dirty="0">
                <a:solidFill>
                  <a:srgbClr val="0C2E40"/>
                </a:solidFill>
                <a:effectLst/>
                <a:latin typeface="robotoregular"/>
              </a:rPr>
              <a:t>he specimen also needs to be preserved or “fixed” before sections are prepared. </a:t>
            </a:r>
          </a:p>
          <a:p>
            <a:r>
              <a:rPr lang="en-US" b="0" i="0" dirty="0">
                <a:solidFill>
                  <a:srgbClr val="0C2E40"/>
                </a:solidFill>
                <a:effectLst/>
                <a:latin typeface="robotoregular"/>
              </a:rPr>
              <a:t>Broadly there are two strategies that can be employed to provide this support:</a:t>
            </a:r>
          </a:p>
          <a:p>
            <a:pPr lvl="1"/>
            <a:r>
              <a:rPr lang="en-US" dirty="0">
                <a:solidFill>
                  <a:srgbClr val="0C2E40"/>
                </a:solidFill>
                <a:latin typeface="robotoregular"/>
              </a:rPr>
              <a:t>Microtome</a:t>
            </a:r>
          </a:p>
          <a:p>
            <a:pPr lvl="1"/>
            <a:r>
              <a:rPr lang="en-US" dirty="0">
                <a:solidFill>
                  <a:srgbClr val="0C2E40"/>
                </a:solidFill>
                <a:latin typeface="robotoregular"/>
              </a:rPr>
              <a:t>Cryostat</a:t>
            </a:r>
            <a:endParaRPr lang="en-US" dirty="0"/>
          </a:p>
        </p:txBody>
      </p:sp>
    </p:spTree>
    <p:extLst>
      <p:ext uri="{BB962C8B-B14F-4D97-AF65-F5344CB8AC3E}">
        <p14:creationId xmlns:p14="http://schemas.microsoft.com/office/powerpoint/2010/main" val="1786280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Shape 70">
            <a:extLst>
              <a:ext uri="{FF2B5EF4-FFF2-40B4-BE49-F238E27FC236}">
                <a16:creationId xmlns:a16="http://schemas.microsoft.com/office/drawing/2014/main" id="{05C7EBC3-4672-4DAB-81C2-58661FAFAE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8805" y="-2"/>
            <a:ext cx="6013194"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chemeClr val="accent1">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40BF962F-4C6F-461E-86F2-C43F56CC9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0797" y="1690688"/>
            <a:ext cx="8711202" cy="5167312"/>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2E94A4F7-38E4-45EA-8E2E-CE1B5766B4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5931454"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651A93C1-F216-42CC-A7CD-6D0A1CC0668B}"/>
              </a:ext>
            </a:extLst>
          </p:cNvPr>
          <p:cNvSpPr>
            <a:spLocks noGrp="1"/>
          </p:cNvSpPr>
          <p:nvPr>
            <p:ph idx="1"/>
          </p:nvPr>
        </p:nvSpPr>
        <p:spPr>
          <a:xfrm>
            <a:off x="838200" y="2173288"/>
            <a:ext cx="3603171" cy="3639684"/>
          </a:xfrm>
        </p:spPr>
        <p:txBody>
          <a:bodyPr anchor="ctr">
            <a:noAutofit/>
          </a:bodyPr>
          <a:lstStyle/>
          <a:p>
            <a:r>
              <a:rPr lang="en-US" sz="1400" b="0" i="0" dirty="0">
                <a:solidFill>
                  <a:srgbClr val="FFFFFF"/>
                </a:solidFill>
                <a:effectLst/>
                <a:latin typeface="robotoregular"/>
              </a:rPr>
              <a:t>The specimens can be infiltrated with a liquid agent that can subsequently be converted into a solid that has appropriate physical properties that will allow thin sections to be cut from it. </a:t>
            </a:r>
          </a:p>
          <a:p>
            <a:r>
              <a:rPr lang="en-US" sz="1400" b="0" i="0" dirty="0">
                <a:solidFill>
                  <a:srgbClr val="FFFFFF"/>
                </a:solidFill>
                <a:effectLst/>
                <a:latin typeface="robotoregular"/>
              </a:rPr>
              <a:t>Various agents can be used for infiltrating and supporting specimens including </a:t>
            </a:r>
          </a:p>
          <a:p>
            <a:pPr lvl="1"/>
            <a:r>
              <a:rPr lang="en-US" sz="1400" b="0" i="0" dirty="0">
                <a:solidFill>
                  <a:srgbClr val="FFFFFF"/>
                </a:solidFill>
                <a:effectLst/>
                <a:latin typeface="robotoregular"/>
              </a:rPr>
              <a:t>Epoxy and methacrylate resins</a:t>
            </a:r>
          </a:p>
          <a:p>
            <a:pPr lvl="1"/>
            <a:r>
              <a:rPr lang="en-US" sz="1400" dirty="0">
                <a:solidFill>
                  <a:srgbClr val="FFFFFF"/>
                </a:solidFill>
                <a:latin typeface="robotoregular"/>
              </a:rPr>
              <a:t>P</a:t>
            </a:r>
            <a:r>
              <a:rPr lang="en-US" sz="1400" b="0" i="0" dirty="0">
                <a:solidFill>
                  <a:srgbClr val="FFFFFF"/>
                </a:solidFill>
                <a:effectLst/>
                <a:latin typeface="robotoregular"/>
              </a:rPr>
              <a:t>araffin waxes  for routine light microscopy. This produces so-called “paraffin sections”.</a:t>
            </a:r>
          </a:p>
          <a:p>
            <a:r>
              <a:rPr lang="en-US" sz="1400" b="0" i="0" dirty="0">
                <a:solidFill>
                  <a:srgbClr val="FFFFFF"/>
                </a:solidFill>
                <a:effectLst/>
                <a:latin typeface="robotoregular"/>
              </a:rPr>
              <a:t>These sections are usually prepared with a “rotary” microtome. </a:t>
            </a:r>
          </a:p>
          <a:p>
            <a:endParaRPr lang="en-US" sz="1400" dirty="0">
              <a:solidFill>
                <a:srgbClr val="FFFFFF"/>
              </a:solidFill>
            </a:endParaRPr>
          </a:p>
        </p:txBody>
      </p:sp>
      <p:pic>
        <p:nvPicPr>
          <p:cNvPr id="3074" name="Picture 2" descr="A rotary microtome being used to cut paraffin sections. In the foreground a ribbon of sections is being “floated out” ready for mounting on a microscope slide.">
            <a:extLst>
              <a:ext uri="{FF2B5EF4-FFF2-40B4-BE49-F238E27FC236}">
                <a16:creationId xmlns:a16="http://schemas.microsoft.com/office/drawing/2014/main" id="{2CE1042D-B6D7-4060-8F4F-87CD65217CA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447231" y="2173287"/>
            <a:ext cx="2642425" cy="4003675"/>
          </a:xfrm>
          <a:custGeom>
            <a:avLst/>
            <a:gdLst/>
            <a:ahLst/>
            <a:cxnLst/>
            <a:rect l="l" t="t" r="r" b="b"/>
            <a:pathLst>
              <a:path w="4636009" h="5032375">
                <a:moveTo>
                  <a:pt x="0" y="0"/>
                </a:moveTo>
                <a:lnTo>
                  <a:pt x="4636009" y="0"/>
                </a:lnTo>
                <a:lnTo>
                  <a:pt x="4636009" y="5032375"/>
                </a:lnTo>
                <a:lnTo>
                  <a:pt x="0" y="5032375"/>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614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F57A0-0F8F-4AD7-844E-1FA1AA4A97B9}"/>
              </a:ext>
            </a:extLst>
          </p:cNvPr>
          <p:cNvSpPr>
            <a:spLocks noGrp="1"/>
          </p:cNvSpPr>
          <p:nvPr>
            <p:ph type="title"/>
          </p:nvPr>
        </p:nvSpPr>
        <p:spPr>
          <a:xfrm>
            <a:off x="838200" y="365126"/>
            <a:ext cx="5340605" cy="1146176"/>
          </a:xfrm>
        </p:spPr>
        <p:txBody>
          <a:bodyPr vert="horz" lIns="91440" tIns="45720" rIns="91440" bIns="45720" rtlCol="0" anchor="ctr">
            <a:normAutofit/>
          </a:bodyPr>
          <a:lstStyle/>
          <a:p>
            <a:endParaRPr lang="en-US" sz="4400" kern="1200">
              <a:solidFill>
                <a:schemeClr val="tx1"/>
              </a:solidFill>
              <a:latin typeface="+mj-lt"/>
              <a:ea typeface="+mj-ea"/>
              <a:cs typeface="+mj-cs"/>
            </a:endParaRPr>
          </a:p>
        </p:txBody>
      </p:sp>
      <p:sp>
        <p:nvSpPr>
          <p:cNvPr id="71" name="Freeform: Shape 70">
            <a:extLst>
              <a:ext uri="{FF2B5EF4-FFF2-40B4-BE49-F238E27FC236}">
                <a16:creationId xmlns:a16="http://schemas.microsoft.com/office/drawing/2014/main" id="{05C7EBC3-4672-4DAB-81C2-58661FAFAE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8805" y="-2"/>
            <a:ext cx="6013194"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40BF962F-4C6F-461E-86F2-C43F56CC9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0797" y="1690688"/>
            <a:ext cx="8711202" cy="5167312"/>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2E94A4F7-38E4-45EA-8E2E-CE1B5766B4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5931454"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Box 5">
            <a:extLst>
              <a:ext uri="{FF2B5EF4-FFF2-40B4-BE49-F238E27FC236}">
                <a16:creationId xmlns:a16="http://schemas.microsoft.com/office/drawing/2014/main" id="{F7C8FABD-5180-4920-9C82-081C774005CC}"/>
              </a:ext>
            </a:extLst>
          </p:cNvPr>
          <p:cNvSpPr txBox="1"/>
          <p:nvPr/>
        </p:nvSpPr>
        <p:spPr>
          <a:xfrm>
            <a:off x="838200" y="2173288"/>
            <a:ext cx="3603171" cy="3639684"/>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700" b="0" i="0" dirty="0">
                <a:solidFill>
                  <a:srgbClr val="FFFFFF"/>
                </a:solidFill>
                <a:effectLst/>
              </a:rPr>
              <a:t>1. The tissue can be rapidly frozen and kept frozen while sections are cut using a </a:t>
            </a:r>
            <a:r>
              <a:rPr lang="en-US" sz="1700" b="0" i="0" u="sng" dirty="0">
                <a:solidFill>
                  <a:srgbClr val="FFFFFF"/>
                </a:solidFill>
                <a:effectLst/>
              </a:rPr>
              <a:t>cryostat microtome</a:t>
            </a:r>
            <a:r>
              <a:rPr lang="en-US" sz="1700" b="0" i="0" dirty="0">
                <a:solidFill>
                  <a:srgbClr val="FFFFFF"/>
                </a:solidFill>
                <a:effectLst/>
              </a:rPr>
              <a:t> (a microtome in a freezing chamber). These are called </a:t>
            </a:r>
            <a:r>
              <a:rPr lang="en-US" sz="1700" b="0" i="0" u="sng" dirty="0">
                <a:solidFill>
                  <a:srgbClr val="FFFFFF"/>
                </a:solidFill>
                <a:effectLst/>
              </a:rPr>
              <a:t>“frozen sections”</a:t>
            </a:r>
            <a:r>
              <a:rPr lang="en-US" sz="1700" b="0" i="0" dirty="0">
                <a:solidFill>
                  <a:srgbClr val="FFFFFF"/>
                </a:solidFill>
                <a:effectLst/>
              </a:rPr>
              <a:t>. Frozen sections can be prepared very quickly and are therefore used when an intra-operative diagnosis is required to guide a surgical procedure or where any type of interference with the chemical makeup of the cells is to be avoided (as in some histochemical investigations).</a:t>
            </a:r>
          </a:p>
        </p:txBody>
      </p:sp>
      <p:pic>
        <p:nvPicPr>
          <p:cNvPr id="2050" name="Picture 2" descr="A diagnostic section being prepared with a cryostat microtome. The section, which has been cut from snap-frozen tissue, is being picked up onto a warm slide where it will be immediately fixed and stained.">
            <a:extLst>
              <a:ext uri="{FF2B5EF4-FFF2-40B4-BE49-F238E27FC236}">
                <a16:creationId xmlns:a16="http://schemas.microsoft.com/office/drawing/2014/main" id="{78CB5AEA-4466-4E2B-AA3B-757F9AF52B5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183088" y="2462326"/>
            <a:ext cx="5170711" cy="3425596"/>
          </a:xfrm>
          <a:custGeom>
            <a:avLst/>
            <a:gdLst/>
            <a:ahLst/>
            <a:cxnLst/>
            <a:rect l="l" t="t" r="r" b="b"/>
            <a:pathLst>
              <a:path w="4636009" h="5032375">
                <a:moveTo>
                  <a:pt x="0" y="0"/>
                </a:moveTo>
                <a:lnTo>
                  <a:pt x="4636009" y="0"/>
                </a:lnTo>
                <a:lnTo>
                  <a:pt x="4636009" y="5032375"/>
                </a:lnTo>
                <a:lnTo>
                  <a:pt x="0" y="5032375"/>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7685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369EF-CA8D-458A-B3E5-B202A36846AD}"/>
              </a:ext>
            </a:extLst>
          </p:cNvPr>
          <p:cNvSpPr>
            <a:spLocks noGrp="1"/>
          </p:cNvSpPr>
          <p:nvPr>
            <p:ph type="title"/>
          </p:nvPr>
        </p:nvSpPr>
        <p:spPr/>
        <p:txBody>
          <a:bodyPr/>
          <a:lstStyle/>
          <a:p>
            <a:r>
              <a:rPr lang="en-US" dirty="0"/>
              <a:t>Sectioning</a:t>
            </a:r>
          </a:p>
        </p:txBody>
      </p:sp>
      <p:sp>
        <p:nvSpPr>
          <p:cNvPr id="3" name="Content Placeholder 2">
            <a:extLst>
              <a:ext uri="{FF2B5EF4-FFF2-40B4-BE49-F238E27FC236}">
                <a16:creationId xmlns:a16="http://schemas.microsoft.com/office/drawing/2014/main" id="{7812ECFC-B59E-4A91-8F08-58FCF763C8EC}"/>
              </a:ext>
            </a:extLst>
          </p:cNvPr>
          <p:cNvSpPr>
            <a:spLocks noGrp="1"/>
          </p:cNvSpPr>
          <p:nvPr>
            <p:ph idx="1"/>
          </p:nvPr>
        </p:nvSpPr>
        <p:spPr>
          <a:xfrm>
            <a:off x="324492" y="1835899"/>
            <a:ext cx="6189324" cy="4351338"/>
          </a:xfrm>
        </p:spPr>
        <p:txBody>
          <a:bodyPr>
            <a:normAutofit fontScale="70000" lnSpcReduction="20000"/>
          </a:bodyPr>
          <a:lstStyle/>
          <a:p>
            <a:pPr algn="l"/>
            <a:r>
              <a:rPr lang="en-US" b="0" i="0" dirty="0">
                <a:solidFill>
                  <a:srgbClr val="0C2E40"/>
                </a:solidFill>
                <a:effectLst/>
                <a:latin typeface="robotoregular"/>
              </a:rPr>
              <a:t>Sections are cut on a precision instrument called a “microtome” using extremely fine steel blades. </a:t>
            </a:r>
          </a:p>
          <a:p>
            <a:pPr algn="l"/>
            <a:r>
              <a:rPr lang="en-US" b="0" i="0" dirty="0">
                <a:solidFill>
                  <a:srgbClr val="0C2E40"/>
                </a:solidFill>
                <a:effectLst/>
                <a:latin typeface="robotoregular"/>
              </a:rPr>
              <a:t>Paraffin sections are usually cut at a thickness of 3 - 5µm ensuring that only a single layer of cells makes up the section (a red blood cell has a diameter of about 7µm). </a:t>
            </a:r>
          </a:p>
          <a:p>
            <a:pPr algn="l"/>
            <a:r>
              <a:rPr lang="en-US" b="0" i="0" dirty="0">
                <a:solidFill>
                  <a:srgbClr val="0C2E40"/>
                </a:solidFill>
                <a:effectLst/>
                <a:latin typeface="robotoregular"/>
              </a:rPr>
              <a:t>One of the advantages of paraffin wax as an embedding agent is that as sections are cut they will stick together edge-to-edge, forming a “ribbon” of sections. This makes handling easier.</a:t>
            </a:r>
          </a:p>
          <a:p>
            <a:pPr algn="l"/>
            <a:r>
              <a:rPr lang="en-US" b="0" i="0" dirty="0">
                <a:solidFill>
                  <a:srgbClr val="0C2E40"/>
                </a:solidFill>
                <a:effectLst/>
                <a:latin typeface="robotoregular"/>
              </a:rPr>
              <a:t>Sections are now “floated out” on the surface of warm water in a flotation bath to flatten them and then picked up onto microscope slides. After thorough drying they are ready for staining.</a:t>
            </a:r>
          </a:p>
          <a:p>
            <a:endParaRPr lang="en-US" dirty="0"/>
          </a:p>
        </p:txBody>
      </p:sp>
      <p:pic>
        <p:nvPicPr>
          <p:cNvPr id="4098" name="Picture 2" descr="A ribbon of sections being cut from a paraffin block using a rotary microtome. Note that the sections which are 4µm thick (4/1000 of a millimetre), show little distortion or disruption.">
            <a:extLst>
              <a:ext uri="{FF2B5EF4-FFF2-40B4-BE49-F238E27FC236}">
                <a16:creationId xmlns:a16="http://schemas.microsoft.com/office/drawing/2014/main" id="{89DBAC73-0DBE-4413-9C7F-C1778590E9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4073" y="1978365"/>
            <a:ext cx="5272372" cy="3508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899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ED431-1228-41EF-9466-4C4EC5DE825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F33A06F-E53C-45C1-9B64-21129615B490}"/>
              </a:ext>
            </a:extLst>
          </p:cNvPr>
          <p:cNvSpPr>
            <a:spLocks noGrp="1"/>
          </p:cNvSpPr>
          <p:nvPr>
            <p:ph idx="1"/>
          </p:nvPr>
        </p:nvSpPr>
        <p:spPr>
          <a:xfrm>
            <a:off x="5548044" y="1825625"/>
            <a:ext cx="5805755" cy="4351338"/>
          </a:xfrm>
        </p:spPr>
        <p:txBody>
          <a:bodyPr/>
          <a:lstStyle/>
          <a:p>
            <a:r>
              <a:rPr lang="en-US" b="0" i="0" dirty="0">
                <a:solidFill>
                  <a:srgbClr val="0C2E40"/>
                </a:solidFill>
                <a:effectLst/>
                <a:latin typeface="robotoregular"/>
                <a:hlinkClick r:id="rId2"/>
              </a:rPr>
              <a:t>https://www.youtube.com/watch?v=7-LIbAWPc-g</a:t>
            </a:r>
            <a:endParaRPr lang="en-US" b="0" i="0" dirty="0">
              <a:solidFill>
                <a:srgbClr val="0C2E40"/>
              </a:solidFill>
              <a:effectLst/>
              <a:latin typeface="robotoregular"/>
            </a:endParaRPr>
          </a:p>
          <a:p>
            <a:endParaRPr lang="en-US" dirty="0"/>
          </a:p>
        </p:txBody>
      </p:sp>
      <p:pic>
        <p:nvPicPr>
          <p:cNvPr id="5122" name="Picture 2" descr="A paraffin section being mounted on a microscope slide after being floated out on warm water to flatten it.">
            <a:extLst>
              <a:ext uri="{FF2B5EF4-FFF2-40B4-BE49-F238E27FC236}">
                <a16:creationId xmlns:a16="http://schemas.microsoft.com/office/drawing/2014/main" id="{809CD1BC-D9B1-42DB-92FA-660ED37298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76555"/>
            <a:ext cx="4181582" cy="5826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5517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6AE6D-7C1C-4A8E-9F90-BF913FC99005}"/>
              </a:ext>
            </a:extLst>
          </p:cNvPr>
          <p:cNvSpPr>
            <a:spLocks noGrp="1"/>
          </p:cNvSpPr>
          <p:nvPr>
            <p:ph type="title"/>
          </p:nvPr>
        </p:nvSpPr>
        <p:spPr/>
        <p:txBody>
          <a:bodyPr/>
          <a:lstStyle/>
          <a:p>
            <a:r>
              <a:rPr lang="en-US" b="1" i="0" dirty="0">
                <a:solidFill>
                  <a:srgbClr val="000000"/>
                </a:solidFill>
                <a:effectLst/>
                <a:latin typeface="Roboto" panose="02000000000000000000" pitchFamily="2" charset="0"/>
              </a:rPr>
              <a:t>Staining</a:t>
            </a:r>
            <a:endParaRPr lang="en-US" dirty="0"/>
          </a:p>
        </p:txBody>
      </p:sp>
      <p:sp>
        <p:nvSpPr>
          <p:cNvPr id="3" name="Content Placeholder 2">
            <a:extLst>
              <a:ext uri="{FF2B5EF4-FFF2-40B4-BE49-F238E27FC236}">
                <a16:creationId xmlns:a16="http://schemas.microsoft.com/office/drawing/2014/main" id="{5AD38BF5-9AC3-48FC-8CCF-6DC536271099}"/>
              </a:ext>
            </a:extLst>
          </p:cNvPr>
          <p:cNvSpPr>
            <a:spLocks noGrp="1"/>
          </p:cNvSpPr>
          <p:nvPr>
            <p:ph idx="1"/>
          </p:nvPr>
        </p:nvSpPr>
        <p:spPr/>
        <p:txBody>
          <a:bodyPr>
            <a:normAutofit fontScale="85000" lnSpcReduction="20000"/>
          </a:bodyPr>
          <a:lstStyle/>
          <a:p>
            <a:pPr algn="l" fontAlgn="base"/>
            <a:r>
              <a:rPr lang="en-US" b="0" i="0" dirty="0">
                <a:solidFill>
                  <a:srgbClr val="000000"/>
                </a:solidFill>
                <a:effectLst/>
                <a:latin typeface="Roboto" panose="02000000000000000000" pitchFamily="2" charset="0"/>
              </a:rPr>
              <a:t>Staining can be very helpful in visualizing transparent organisms like microorganisms and their internal structures. </a:t>
            </a:r>
          </a:p>
          <a:p>
            <a:pPr fontAlgn="base"/>
            <a:r>
              <a:rPr lang="en-US" b="0" i="0" dirty="0">
                <a:solidFill>
                  <a:srgbClr val="000000"/>
                </a:solidFill>
                <a:effectLst/>
                <a:latin typeface="Roboto" panose="02000000000000000000" pitchFamily="2" charset="0"/>
              </a:rPr>
              <a:t>Staining involves adding a single dye, or sequence of dyes, which selectively attach to parts of the cell either chemically (like an acid-base reaction), or through physical processes (by being trapped inside the cell, for example). </a:t>
            </a:r>
          </a:p>
          <a:p>
            <a:pPr algn="l" fontAlgn="base"/>
            <a:r>
              <a:rPr lang="en-US" b="0" i="0" dirty="0">
                <a:solidFill>
                  <a:srgbClr val="0C2E40"/>
                </a:solidFill>
                <a:effectLst/>
                <a:latin typeface="robotoregular"/>
              </a:rPr>
              <a:t>The routine stain used universally as a starting point in providing essential structural information, is the </a:t>
            </a:r>
            <a:r>
              <a:rPr lang="en-US" b="0" i="0" u="sng" dirty="0">
                <a:solidFill>
                  <a:srgbClr val="255BA4"/>
                </a:solidFill>
                <a:effectLst/>
                <a:latin typeface="robotoregular"/>
              </a:rPr>
              <a:t>hematoxylin and eosin (H&amp;E) stain</a:t>
            </a:r>
            <a:r>
              <a:rPr lang="en-US" b="0" i="0" dirty="0">
                <a:solidFill>
                  <a:srgbClr val="0C2E40"/>
                </a:solidFill>
                <a:effectLst/>
                <a:latin typeface="robotoregular"/>
              </a:rPr>
              <a:t>. With this method cell nuclei are stained blue and cytoplasm and many extra-cellular components in shades of pink.</a:t>
            </a:r>
            <a:endParaRPr lang="en-US" b="0" i="0" dirty="0">
              <a:solidFill>
                <a:srgbClr val="000000"/>
              </a:solidFill>
              <a:effectLst/>
              <a:latin typeface="Roboto" panose="02000000000000000000" pitchFamily="2" charset="0"/>
            </a:endParaRPr>
          </a:p>
          <a:p>
            <a:pPr algn="l" fontAlgn="base"/>
            <a:r>
              <a:rPr lang="en-US" b="0" i="0" dirty="0">
                <a:solidFill>
                  <a:srgbClr val="000000"/>
                </a:solidFill>
                <a:effectLst/>
                <a:latin typeface="Roboto" panose="02000000000000000000" pitchFamily="2" charset="0"/>
              </a:rPr>
              <a:t>Staining can also be used as a tool to identify unknown organisms based on their reactions to staining procedures. The Gram stain, probably the most important type of staining known in microbiology, is an example of this and will be described in detail below.</a:t>
            </a:r>
          </a:p>
          <a:p>
            <a:endParaRPr lang="en-US" dirty="0"/>
          </a:p>
        </p:txBody>
      </p:sp>
    </p:spTree>
    <p:extLst>
      <p:ext uri="{BB962C8B-B14F-4D97-AF65-F5344CB8AC3E}">
        <p14:creationId xmlns:p14="http://schemas.microsoft.com/office/powerpoint/2010/main" val="3026637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7F4F1-094C-48DA-BEFC-D1CD5DFC3314}"/>
              </a:ext>
            </a:extLst>
          </p:cNvPr>
          <p:cNvSpPr>
            <a:spLocks noGrp="1"/>
          </p:cNvSpPr>
          <p:nvPr>
            <p:ph type="title"/>
          </p:nvPr>
        </p:nvSpPr>
        <p:spPr/>
        <p:txBody>
          <a:bodyPr/>
          <a:lstStyle/>
          <a:p>
            <a:r>
              <a:rPr lang="en-US" dirty="0"/>
              <a:t>Simple Staining</a:t>
            </a:r>
          </a:p>
        </p:txBody>
      </p:sp>
      <p:sp>
        <p:nvSpPr>
          <p:cNvPr id="3" name="Content Placeholder 2">
            <a:extLst>
              <a:ext uri="{FF2B5EF4-FFF2-40B4-BE49-F238E27FC236}">
                <a16:creationId xmlns:a16="http://schemas.microsoft.com/office/drawing/2014/main" id="{9BC9D3FF-04D3-4843-B1D4-72D51DCC379E}"/>
              </a:ext>
            </a:extLst>
          </p:cNvPr>
          <p:cNvSpPr>
            <a:spLocks noGrp="1"/>
          </p:cNvSpPr>
          <p:nvPr>
            <p:ph idx="1"/>
          </p:nvPr>
        </p:nvSpPr>
        <p:spPr/>
        <p:txBody>
          <a:bodyPr/>
          <a:lstStyle/>
          <a:p>
            <a:pPr algn="l" fontAlgn="base"/>
            <a:r>
              <a:rPr lang="en-US" b="0" i="0" dirty="0">
                <a:solidFill>
                  <a:srgbClr val="000000"/>
                </a:solidFill>
                <a:effectLst/>
                <a:latin typeface="Roboto" panose="02000000000000000000" pitchFamily="2" charset="0"/>
              </a:rPr>
              <a:t>This is useful for simply visualizing cells, to determine characteristics like size, shape, and count. </a:t>
            </a:r>
          </a:p>
          <a:p>
            <a:pPr algn="l" fontAlgn="base"/>
            <a:r>
              <a:rPr lang="en-US" b="0" i="0" dirty="0">
                <a:solidFill>
                  <a:srgbClr val="000000"/>
                </a:solidFill>
                <a:effectLst/>
                <a:latin typeface="Roboto" panose="02000000000000000000" pitchFamily="2" charset="0"/>
              </a:rPr>
              <a:t>Most cells acquire a negative charge so take up a basic stains which are positive at neutral </a:t>
            </a:r>
            <a:r>
              <a:rPr lang="en-US" b="0" i="0" dirty="0" err="1">
                <a:solidFill>
                  <a:srgbClr val="000000"/>
                </a:solidFill>
                <a:effectLst/>
                <a:latin typeface="Roboto" panose="02000000000000000000" pitchFamily="2" charset="0"/>
              </a:rPr>
              <a:t>pH.</a:t>
            </a:r>
            <a:r>
              <a:rPr lang="en-US" b="0" i="0" dirty="0">
                <a:solidFill>
                  <a:srgbClr val="000000"/>
                </a:solidFill>
                <a:effectLst/>
                <a:latin typeface="Roboto" panose="02000000000000000000" pitchFamily="2" charset="0"/>
              </a:rPr>
              <a:t> Positive stain that selectively attaches to the cell surface.</a:t>
            </a:r>
          </a:p>
          <a:p>
            <a:pPr algn="l" fontAlgn="base"/>
            <a:r>
              <a:rPr lang="en-US" b="0" i="0" dirty="0">
                <a:solidFill>
                  <a:srgbClr val="000000"/>
                </a:solidFill>
                <a:effectLst/>
                <a:latin typeface="Roboto" panose="02000000000000000000" pitchFamily="2" charset="0"/>
              </a:rPr>
              <a:t>Examples of stains that can be used for this technique include crystal violet, safranin, and methylene blue.</a:t>
            </a:r>
          </a:p>
          <a:p>
            <a:endParaRPr lang="en-US" dirty="0"/>
          </a:p>
        </p:txBody>
      </p:sp>
    </p:spTree>
    <p:extLst>
      <p:ext uri="{BB962C8B-B14F-4D97-AF65-F5344CB8AC3E}">
        <p14:creationId xmlns:p14="http://schemas.microsoft.com/office/powerpoint/2010/main" val="5566916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AA3B8-6DAB-4104-AF67-76C4E68BA7D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62156E3-4976-4078-AF62-DF2372643A1D}"/>
              </a:ext>
            </a:extLst>
          </p:cNvPr>
          <p:cNvSpPr>
            <a:spLocks noGrp="1"/>
          </p:cNvSpPr>
          <p:nvPr>
            <p:ph idx="1"/>
          </p:nvPr>
        </p:nvSpPr>
        <p:spPr/>
        <p:txBody>
          <a:bodyPr/>
          <a:lstStyle/>
          <a:p>
            <a:endParaRPr lang="en-US"/>
          </a:p>
        </p:txBody>
      </p:sp>
      <p:pic>
        <p:nvPicPr>
          <p:cNvPr id="6146" name="Picture 2" descr="This is a microscopic image (micrograph) of a paraffin section of the wall of a human appendix taken using brightfield microscopy. Cell nuclei are stained blue while smooth muscle, collagen, and other components are stained in shades of pink. The large cl">
            <a:extLst>
              <a:ext uri="{FF2B5EF4-FFF2-40B4-BE49-F238E27FC236}">
                <a16:creationId xmlns:a16="http://schemas.microsoft.com/office/drawing/2014/main" id="{2C1D3527-EDE6-412E-9D17-79BD47DE5A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8306" y="303935"/>
            <a:ext cx="9377509" cy="5873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2446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D2CA5-8765-436E-B080-4E9F80A3A689}"/>
              </a:ext>
            </a:extLst>
          </p:cNvPr>
          <p:cNvSpPr>
            <a:spLocks noGrp="1"/>
          </p:cNvSpPr>
          <p:nvPr>
            <p:ph type="title"/>
          </p:nvPr>
        </p:nvSpPr>
        <p:spPr/>
        <p:txBody>
          <a:bodyPr/>
          <a:lstStyle/>
          <a:p>
            <a:r>
              <a:rPr lang="en-US" dirty="0"/>
              <a:t>Negative Staining</a:t>
            </a:r>
          </a:p>
        </p:txBody>
      </p:sp>
      <p:sp>
        <p:nvSpPr>
          <p:cNvPr id="3" name="Content Placeholder 2">
            <a:extLst>
              <a:ext uri="{FF2B5EF4-FFF2-40B4-BE49-F238E27FC236}">
                <a16:creationId xmlns:a16="http://schemas.microsoft.com/office/drawing/2014/main" id="{1D34F159-9071-4BCA-A51E-D193975CB107}"/>
              </a:ext>
            </a:extLst>
          </p:cNvPr>
          <p:cNvSpPr>
            <a:spLocks noGrp="1"/>
          </p:cNvSpPr>
          <p:nvPr>
            <p:ph idx="1"/>
          </p:nvPr>
        </p:nvSpPr>
        <p:spPr>
          <a:xfrm>
            <a:off x="838200" y="1825625"/>
            <a:ext cx="5257800" cy="4351338"/>
          </a:xfrm>
        </p:spPr>
        <p:txBody>
          <a:bodyPr>
            <a:normAutofit fontScale="92500"/>
          </a:bodyPr>
          <a:lstStyle/>
          <a:p>
            <a:pPr algn="l" fontAlgn="base"/>
            <a:r>
              <a:rPr lang="en-US" b="0" i="0" dirty="0">
                <a:solidFill>
                  <a:srgbClr val="000000"/>
                </a:solidFill>
                <a:effectLst/>
                <a:latin typeface="Roboto" panose="02000000000000000000" pitchFamily="2" charset="0"/>
              </a:rPr>
              <a:t>These stains are acidic, and therefore become negatively charged at a neutral </a:t>
            </a:r>
            <a:r>
              <a:rPr lang="en-US" b="0" i="0" dirty="0" err="1">
                <a:solidFill>
                  <a:srgbClr val="000000"/>
                </a:solidFill>
                <a:effectLst/>
                <a:latin typeface="Roboto" panose="02000000000000000000" pitchFamily="2" charset="0"/>
              </a:rPr>
              <a:t>pH.</a:t>
            </a:r>
            <a:r>
              <a:rPr lang="en-US" b="0" i="0" dirty="0">
                <a:solidFill>
                  <a:srgbClr val="000000"/>
                </a:solidFill>
                <a:effectLst/>
                <a:latin typeface="Roboto" panose="02000000000000000000" pitchFamily="2" charset="0"/>
              </a:rPr>
              <a:t> </a:t>
            </a:r>
          </a:p>
          <a:p>
            <a:pPr algn="l" fontAlgn="base"/>
            <a:r>
              <a:rPr lang="en-US" b="0" i="0" dirty="0">
                <a:solidFill>
                  <a:srgbClr val="000000"/>
                </a:solidFill>
                <a:effectLst/>
                <a:latin typeface="Roboto" panose="02000000000000000000" pitchFamily="2" charset="0"/>
              </a:rPr>
              <a:t>Instead of staining the cells, they are repelled from the cells and attach and stain the rest of the specimen. When using a negative stain, cells appear bright on a dark background.</a:t>
            </a:r>
          </a:p>
          <a:p>
            <a:pPr algn="l" fontAlgn="base"/>
            <a:r>
              <a:rPr lang="en-US" b="0" i="0" dirty="0" err="1">
                <a:solidFill>
                  <a:srgbClr val="000000"/>
                </a:solidFill>
                <a:effectLst/>
                <a:latin typeface="Roboto" panose="02000000000000000000" pitchFamily="2" charset="0"/>
              </a:rPr>
              <a:t>Nigrosin</a:t>
            </a:r>
            <a:r>
              <a:rPr lang="en-US" b="0" i="0" dirty="0">
                <a:solidFill>
                  <a:srgbClr val="000000"/>
                </a:solidFill>
                <a:effectLst/>
                <a:latin typeface="Roboto" panose="02000000000000000000" pitchFamily="2" charset="0"/>
              </a:rPr>
              <a:t> is a stain that can be used in this way.</a:t>
            </a:r>
          </a:p>
          <a:p>
            <a:endParaRPr lang="en-US" dirty="0"/>
          </a:p>
        </p:txBody>
      </p:sp>
      <p:pic>
        <p:nvPicPr>
          <p:cNvPr id="15362" name="Picture 2" descr="What is Negative Staining? Definition, Purpose, Principle &amp; Procedure -  Biology Reader">
            <a:extLst>
              <a:ext uri="{FF2B5EF4-FFF2-40B4-BE49-F238E27FC236}">
                <a16:creationId xmlns:a16="http://schemas.microsoft.com/office/drawing/2014/main" id="{360B7916-8415-4290-B9F9-AA59D6F896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389"/>
          <a:stretch/>
        </p:blipFill>
        <p:spPr bwMode="auto">
          <a:xfrm>
            <a:off x="6340117" y="821933"/>
            <a:ext cx="5580047" cy="4695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371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CDBC0-235D-452F-A526-616EBAAE0A7B}"/>
              </a:ext>
            </a:extLst>
          </p:cNvPr>
          <p:cNvSpPr>
            <a:spLocks noGrp="1"/>
          </p:cNvSpPr>
          <p:nvPr>
            <p:ph type="title"/>
          </p:nvPr>
        </p:nvSpPr>
        <p:spPr/>
        <p:txBody>
          <a:bodyPr/>
          <a:lstStyle/>
          <a:p>
            <a:r>
              <a:rPr lang="en-US" b="1" dirty="0"/>
              <a:t>Why sample preparation is needed?</a:t>
            </a:r>
          </a:p>
        </p:txBody>
      </p:sp>
      <p:sp>
        <p:nvSpPr>
          <p:cNvPr id="3" name="Content Placeholder 2">
            <a:extLst>
              <a:ext uri="{FF2B5EF4-FFF2-40B4-BE49-F238E27FC236}">
                <a16:creationId xmlns:a16="http://schemas.microsoft.com/office/drawing/2014/main" id="{9594D65E-5FED-452E-9B18-58335A8317D6}"/>
              </a:ext>
            </a:extLst>
          </p:cNvPr>
          <p:cNvSpPr>
            <a:spLocks noGrp="1"/>
          </p:cNvSpPr>
          <p:nvPr>
            <p:ph idx="1"/>
          </p:nvPr>
        </p:nvSpPr>
        <p:spPr>
          <a:xfrm>
            <a:off x="838200" y="1825625"/>
            <a:ext cx="4084486" cy="4351338"/>
          </a:xfrm>
        </p:spPr>
        <p:txBody>
          <a:bodyPr>
            <a:normAutofit/>
          </a:bodyPr>
          <a:lstStyle/>
          <a:p>
            <a:r>
              <a:rPr lang="en-US" sz="2000" b="0" i="0" dirty="0">
                <a:solidFill>
                  <a:srgbClr val="000000"/>
                </a:solidFill>
                <a:effectLst/>
                <a:latin typeface="Roboto" panose="02000000000000000000" pitchFamily="2" charset="0"/>
              </a:rPr>
              <a:t>Microorganisms/biological samples are generally transparent, fragile, and highly sensitive to their environments, and for that reason, careful preparation is required to visualize them without significantly perturbing their structure.</a:t>
            </a:r>
          </a:p>
          <a:p>
            <a:r>
              <a:rPr lang="en-US" sz="2000" b="1" i="0" dirty="0">
                <a:solidFill>
                  <a:srgbClr val="000000"/>
                </a:solidFill>
                <a:effectLst/>
                <a:latin typeface="Roboto" panose="02000000000000000000" pitchFamily="2" charset="0"/>
              </a:rPr>
              <a:t>First: </a:t>
            </a:r>
            <a:r>
              <a:rPr lang="en-US" sz="2000" b="0" i="0" dirty="0">
                <a:solidFill>
                  <a:srgbClr val="000000"/>
                </a:solidFill>
                <a:effectLst/>
                <a:latin typeface="Roboto" panose="02000000000000000000" pitchFamily="2" charset="0"/>
              </a:rPr>
              <a:t>Immobilize and selectively staining cells or parts of cells. </a:t>
            </a:r>
          </a:p>
          <a:p>
            <a:r>
              <a:rPr lang="en-US" sz="2000" b="1" i="0" dirty="0">
                <a:solidFill>
                  <a:srgbClr val="000000"/>
                </a:solidFill>
                <a:effectLst/>
                <a:latin typeface="Roboto" panose="02000000000000000000" pitchFamily="2" charset="0"/>
              </a:rPr>
              <a:t>Second: </a:t>
            </a:r>
            <a:r>
              <a:rPr lang="en-US" sz="2000" b="0" i="0" dirty="0">
                <a:solidFill>
                  <a:srgbClr val="000000"/>
                </a:solidFill>
                <a:effectLst/>
                <a:latin typeface="Roboto" panose="02000000000000000000" pitchFamily="2" charset="0"/>
              </a:rPr>
              <a:t>Visualize the cells by staining.</a:t>
            </a:r>
            <a:endParaRPr lang="en-US" sz="2000" dirty="0"/>
          </a:p>
        </p:txBody>
      </p:sp>
      <p:pic>
        <p:nvPicPr>
          <p:cNvPr id="7170" name="Picture 2" descr="A detailed look at the microorganisms that colonize, and degrade, a  400-year-old painting | EurekAlert! Science News">
            <a:extLst>
              <a:ext uri="{FF2B5EF4-FFF2-40B4-BE49-F238E27FC236}">
                <a16:creationId xmlns:a16="http://schemas.microsoft.com/office/drawing/2014/main" id="{B4551533-4F0A-4661-8032-F72CEB85C1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2686" y="1941325"/>
            <a:ext cx="6996263" cy="4119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7393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Bacterial Negative staining - YouTube">
            <a:extLst>
              <a:ext uri="{FF2B5EF4-FFF2-40B4-BE49-F238E27FC236}">
                <a16:creationId xmlns:a16="http://schemas.microsoft.com/office/drawing/2014/main" id="{E4B7FA57-4296-46B3-95B6-E97A3D0F86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1056" y="739739"/>
            <a:ext cx="8989887" cy="5034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4271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5D70F-789A-4D4A-B344-AAB993C96CF1}"/>
              </a:ext>
            </a:extLst>
          </p:cNvPr>
          <p:cNvSpPr>
            <a:spLocks noGrp="1"/>
          </p:cNvSpPr>
          <p:nvPr>
            <p:ph type="title"/>
          </p:nvPr>
        </p:nvSpPr>
        <p:spPr/>
        <p:txBody>
          <a:bodyPr/>
          <a:lstStyle/>
          <a:p>
            <a:r>
              <a:rPr lang="en-US" b="0" i="0" dirty="0">
                <a:solidFill>
                  <a:srgbClr val="000000"/>
                </a:solidFill>
                <a:effectLst/>
                <a:latin typeface="Roboto" panose="02000000000000000000" pitchFamily="2" charset="0"/>
              </a:rPr>
              <a:t>Acid-fast staining</a:t>
            </a:r>
            <a:endParaRPr lang="en-US" dirty="0"/>
          </a:p>
        </p:txBody>
      </p:sp>
      <p:sp>
        <p:nvSpPr>
          <p:cNvPr id="3" name="Content Placeholder 2">
            <a:extLst>
              <a:ext uri="{FF2B5EF4-FFF2-40B4-BE49-F238E27FC236}">
                <a16:creationId xmlns:a16="http://schemas.microsoft.com/office/drawing/2014/main" id="{0A0FE424-0BF4-401D-B4D0-82D111B585C4}"/>
              </a:ext>
            </a:extLst>
          </p:cNvPr>
          <p:cNvSpPr>
            <a:spLocks noGrp="1"/>
          </p:cNvSpPr>
          <p:nvPr>
            <p:ph idx="1"/>
          </p:nvPr>
        </p:nvSpPr>
        <p:spPr/>
        <p:txBody>
          <a:bodyPr>
            <a:normAutofit fontScale="85000" lnSpcReduction="20000"/>
          </a:bodyPr>
          <a:lstStyle/>
          <a:p>
            <a:pPr algn="l" fontAlgn="base"/>
            <a:r>
              <a:rPr lang="en-US" b="0" i="0" dirty="0">
                <a:solidFill>
                  <a:srgbClr val="000000"/>
                </a:solidFill>
                <a:effectLst/>
                <a:latin typeface="Roboto" panose="02000000000000000000" pitchFamily="2" charset="0"/>
              </a:rPr>
              <a:t>Acid-fast staining is adapted for organisms with nonpolar and impenetrable cell walls.</a:t>
            </a:r>
          </a:p>
          <a:p>
            <a:pPr algn="l" fontAlgn="base"/>
            <a:r>
              <a:rPr lang="en-US" b="0" i="0" dirty="0">
                <a:solidFill>
                  <a:srgbClr val="000000"/>
                </a:solidFill>
                <a:effectLst/>
                <a:latin typeface="Roboto" panose="02000000000000000000" pitchFamily="2" charset="0"/>
              </a:rPr>
              <a:t>Examples of such organisms are members of the genus Mycobacterium. </a:t>
            </a:r>
          </a:p>
          <a:p>
            <a:pPr algn="l" fontAlgn="base"/>
            <a:r>
              <a:rPr lang="en-US" b="0" i="0" dirty="0">
                <a:solidFill>
                  <a:srgbClr val="000000"/>
                </a:solidFill>
                <a:effectLst/>
                <a:latin typeface="Roboto" panose="02000000000000000000" pitchFamily="2" charset="0"/>
              </a:rPr>
              <a:t>The thickness and waxy nature of the cell walls of these organisms make it difficult to stain using the standard Gram technique.</a:t>
            </a:r>
          </a:p>
          <a:p>
            <a:pPr algn="l" fontAlgn="base"/>
            <a:r>
              <a:rPr lang="en-US" b="0" i="0" dirty="0">
                <a:solidFill>
                  <a:srgbClr val="000000"/>
                </a:solidFill>
                <a:effectLst/>
                <a:latin typeface="Roboto" panose="02000000000000000000" pitchFamily="2" charset="0"/>
              </a:rPr>
              <a:t>In this procedure, the specimen is first exposed to </a:t>
            </a:r>
            <a:r>
              <a:rPr lang="en-US" b="0" i="0" dirty="0" err="1">
                <a:solidFill>
                  <a:srgbClr val="000000"/>
                </a:solidFill>
                <a:effectLst/>
                <a:latin typeface="Roboto" panose="02000000000000000000" pitchFamily="2" charset="0"/>
              </a:rPr>
              <a:t>carbol</a:t>
            </a:r>
            <a:r>
              <a:rPr lang="en-US" b="0" i="0" dirty="0">
                <a:solidFill>
                  <a:srgbClr val="000000"/>
                </a:solidFill>
                <a:effectLst/>
                <a:latin typeface="Roboto" panose="02000000000000000000" pitchFamily="2" charset="0"/>
              </a:rPr>
              <a:t> fuchsin and heated (or alternatively, exposed to a lipid solubilizer). This stains the cell. </a:t>
            </a:r>
          </a:p>
          <a:p>
            <a:pPr algn="l" fontAlgn="base"/>
            <a:r>
              <a:rPr lang="en-US" b="0" i="0" dirty="0">
                <a:solidFill>
                  <a:srgbClr val="000000"/>
                </a:solidFill>
                <a:effectLst/>
                <a:latin typeface="Roboto" panose="02000000000000000000" pitchFamily="2" charset="0"/>
              </a:rPr>
              <a:t>In the second step, the specimen is exposed to an acid-alcohol solution. </a:t>
            </a:r>
          </a:p>
          <a:p>
            <a:pPr algn="l" fontAlgn="base"/>
            <a:r>
              <a:rPr lang="en-US" b="0" i="0" dirty="0">
                <a:solidFill>
                  <a:srgbClr val="000000"/>
                </a:solidFill>
                <a:effectLst/>
                <a:latin typeface="Roboto" panose="02000000000000000000" pitchFamily="2" charset="0"/>
              </a:rPr>
              <a:t>Only cells with a sufficiently impenetrable cell wall will retain the dye in this step, and these cells are said to be </a:t>
            </a:r>
            <a:r>
              <a:rPr lang="en-US" b="0" i="1" dirty="0">
                <a:solidFill>
                  <a:srgbClr val="000000"/>
                </a:solidFill>
                <a:effectLst/>
                <a:latin typeface="Roboto" panose="02000000000000000000" pitchFamily="2" charset="0"/>
              </a:rPr>
              <a:t>acid fast</a:t>
            </a:r>
            <a:r>
              <a:rPr lang="en-US" b="0" i="0" dirty="0">
                <a:solidFill>
                  <a:srgbClr val="000000"/>
                </a:solidFill>
                <a:effectLst/>
                <a:latin typeface="Roboto" panose="02000000000000000000" pitchFamily="2" charset="0"/>
              </a:rPr>
              <a:t>. </a:t>
            </a:r>
          </a:p>
          <a:p>
            <a:pPr algn="l" fontAlgn="base"/>
            <a:r>
              <a:rPr lang="en-US" b="0" i="0" dirty="0">
                <a:solidFill>
                  <a:srgbClr val="000000"/>
                </a:solidFill>
                <a:effectLst/>
                <a:latin typeface="Roboto" panose="02000000000000000000" pitchFamily="2" charset="0"/>
              </a:rPr>
              <a:t>A second counter-stain can then be used to re-stain the decolorized organisms, similar to the Gram staining procedure.</a:t>
            </a:r>
          </a:p>
          <a:p>
            <a:endParaRPr lang="en-US" dirty="0"/>
          </a:p>
        </p:txBody>
      </p:sp>
    </p:spTree>
    <p:extLst>
      <p:ext uri="{BB962C8B-B14F-4D97-AF65-F5344CB8AC3E}">
        <p14:creationId xmlns:p14="http://schemas.microsoft.com/office/powerpoint/2010/main" val="41561113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ACCEF-A1B9-46B3-8952-4A623BE9D370}"/>
              </a:ext>
            </a:extLst>
          </p:cNvPr>
          <p:cNvSpPr>
            <a:spLocks noGrp="1"/>
          </p:cNvSpPr>
          <p:nvPr>
            <p:ph type="title"/>
          </p:nvPr>
        </p:nvSpPr>
        <p:spPr/>
        <p:txBody>
          <a:bodyPr/>
          <a:lstStyle/>
          <a:p>
            <a:r>
              <a:rPr lang="en-US" dirty="0"/>
              <a:t>Gram Staining</a:t>
            </a:r>
          </a:p>
        </p:txBody>
      </p:sp>
      <p:sp>
        <p:nvSpPr>
          <p:cNvPr id="3" name="Content Placeholder 2">
            <a:extLst>
              <a:ext uri="{FF2B5EF4-FFF2-40B4-BE49-F238E27FC236}">
                <a16:creationId xmlns:a16="http://schemas.microsoft.com/office/drawing/2014/main" id="{EA35D334-760E-4C32-AFD4-528ECF39C8A6}"/>
              </a:ext>
            </a:extLst>
          </p:cNvPr>
          <p:cNvSpPr>
            <a:spLocks noGrp="1"/>
          </p:cNvSpPr>
          <p:nvPr>
            <p:ph idx="1"/>
          </p:nvPr>
        </p:nvSpPr>
        <p:spPr>
          <a:xfrm>
            <a:off x="215757" y="1825625"/>
            <a:ext cx="11733088" cy="4351338"/>
          </a:xfrm>
        </p:spPr>
        <p:txBody>
          <a:bodyPr>
            <a:noAutofit/>
          </a:bodyPr>
          <a:lstStyle/>
          <a:p>
            <a:pPr algn="l" fontAlgn="base"/>
            <a:r>
              <a:rPr lang="en-US" sz="1800" b="0" i="0" dirty="0">
                <a:solidFill>
                  <a:srgbClr val="000000"/>
                </a:solidFill>
                <a:effectLst/>
                <a:latin typeface="Roboto" panose="02000000000000000000" pitchFamily="2" charset="0"/>
              </a:rPr>
              <a:t>Gram staining is multi-step technique, but is a powerful method for classifying bacteria.</a:t>
            </a:r>
          </a:p>
          <a:p>
            <a:pPr algn="l" fontAlgn="base"/>
            <a:r>
              <a:rPr lang="en-US" sz="1800" b="0" i="0" dirty="0">
                <a:solidFill>
                  <a:srgbClr val="000000"/>
                </a:solidFill>
                <a:effectLst/>
                <a:latin typeface="Roboto" panose="02000000000000000000" pitchFamily="2" charset="0"/>
              </a:rPr>
              <a:t>The technique involves exposing the cells to a primary stain, crystal violet, then exposing them to an iodine solution, which forms a complex with the stain. All cells will take up crystal violet and form this complex. </a:t>
            </a:r>
          </a:p>
          <a:p>
            <a:pPr algn="l" fontAlgn="base"/>
            <a:r>
              <a:rPr lang="en-US" sz="1800" b="0" i="0" dirty="0">
                <a:solidFill>
                  <a:srgbClr val="000000"/>
                </a:solidFill>
                <a:effectLst/>
                <a:latin typeface="Roboto" panose="02000000000000000000" pitchFamily="2" charset="0"/>
              </a:rPr>
              <a:t>Next, the specimen is exposed to a </a:t>
            </a:r>
            <a:r>
              <a:rPr lang="en-US" sz="1800" b="0" i="1" dirty="0">
                <a:solidFill>
                  <a:srgbClr val="000000"/>
                </a:solidFill>
                <a:effectLst/>
                <a:latin typeface="Roboto" panose="02000000000000000000" pitchFamily="2" charset="0"/>
              </a:rPr>
              <a:t>decolorizer</a:t>
            </a:r>
            <a:r>
              <a:rPr lang="en-US" sz="1800" b="0" i="0" dirty="0">
                <a:solidFill>
                  <a:srgbClr val="000000"/>
                </a:solidFill>
                <a:effectLst/>
                <a:latin typeface="Roboto" panose="02000000000000000000" pitchFamily="2" charset="0"/>
              </a:rPr>
              <a:t>, which is either ethanol, or a mixture of acetone and ethanol. </a:t>
            </a:r>
          </a:p>
          <a:p>
            <a:pPr algn="l" fontAlgn="base"/>
            <a:r>
              <a:rPr lang="en-US" sz="1800" b="0" i="0" dirty="0">
                <a:solidFill>
                  <a:srgbClr val="000000"/>
                </a:solidFill>
                <a:effectLst/>
                <a:latin typeface="Roboto" panose="02000000000000000000" pitchFamily="2" charset="0"/>
              </a:rPr>
              <a:t>In some cells, called ‘gram negative’ cells, the decolorizer will dissolve the stain-iodine complex and carry it out of the cell.</a:t>
            </a:r>
          </a:p>
          <a:p>
            <a:pPr algn="l" fontAlgn="base"/>
            <a:r>
              <a:rPr lang="en-US" sz="1800" b="0" i="0" dirty="0">
                <a:solidFill>
                  <a:srgbClr val="000000"/>
                </a:solidFill>
                <a:effectLst/>
                <a:latin typeface="Roboto" panose="02000000000000000000" pitchFamily="2" charset="0"/>
              </a:rPr>
              <a:t>In ‘gram positive’ cells, the complex cannot pass back through the cell wall, and is trapped inside the cell. </a:t>
            </a:r>
          </a:p>
          <a:p>
            <a:pPr algn="l" fontAlgn="base"/>
            <a:r>
              <a:rPr lang="en-US" sz="1800" b="0" i="0" dirty="0">
                <a:solidFill>
                  <a:srgbClr val="000000"/>
                </a:solidFill>
                <a:effectLst/>
                <a:latin typeface="Roboto" panose="02000000000000000000" pitchFamily="2" charset="0"/>
              </a:rPr>
              <a:t>Finally, a second stain is added to re-stain the gram negative cells, typically safranin or </a:t>
            </a:r>
            <a:r>
              <a:rPr lang="en-US" sz="1800" b="0" i="0" dirty="0" err="1">
                <a:solidFill>
                  <a:srgbClr val="000000"/>
                </a:solidFill>
                <a:effectLst/>
                <a:latin typeface="Roboto" panose="02000000000000000000" pitchFamily="2" charset="0"/>
              </a:rPr>
              <a:t>carbol</a:t>
            </a:r>
            <a:r>
              <a:rPr lang="en-US" sz="1800" b="0" i="0" dirty="0">
                <a:solidFill>
                  <a:srgbClr val="000000"/>
                </a:solidFill>
                <a:effectLst/>
                <a:latin typeface="Roboto" panose="02000000000000000000" pitchFamily="2" charset="0"/>
              </a:rPr>
              <a:t> fuchsin.</a:t>
            </a:r>
          </a:p>
          <a:p>
            <a:pPr algn="l" fontAlgn="base"/>
            <a:r>
              <a:rPr lang="en-US" sz="1800" b="0" i="0" dirty="0">
                <a:solidFill>
                  <a:srgbClr val="000000"/>
                </a:solidFill>
                <a:effectLst/>
                <a:latin typeface="Roboto" panose="02000000000000000000" pitchFamily="2" charset="0"/>
              </a:rPr>
              <a:t>The second stain will also enter gram-positive cells, but it is lighter in color so the staining in those cells is dominated by the darker purple crystal violet-iodine complex. </a:t>
            </a:r>
          </a:p>
          <a:p>
            <a:pPr algn="l" fontAlgn="base"/>
            <a:r>
              <a:rPr lang="en-US" sz="1800" b="0" i="0" dirty="0">
                <a:solidFill>
                  <a:srgbClr val="000000"/>
                </a:solidFill>
                <a:effectLst/>
                <a:latin typeface="Roboto" panose="02000000000000000000" pitchFamily="2" charset="0"/>
              </a:rPr>
              <a:t>Gram staining classifies cells based on the reaction of the cell walls to the decolorizing solvent. Gram positive cells, which show up purple, have a high concentration of sugar-protein complexes in their cell walls, while gram negative cells, which show up pink or red, have a low concentration of these complexes.</a:t>
            </a:r>
          </a:p>
          <a:p>
            <a:pPr algn="l" fontAlgn="base">
              <a:buFont typeface="Arial" panose="020B0604020202020204" pitchFamily="34" charset="0"/>
              <a:buChar char="•"/>
            </a:pPr>
            <a:r>
              <a:rPr lang="en-US" sz="1800" b="0" i="0" dirty="0">
                <a:solidFill>
                  <a:srgbClr val="000000"/>
                </a:solidFill>
                <a:effectLst/>
                <a:latin typeface="Roboto" panose="02000000000000000000" pitchFamily="2" charset="0"/>
              </a:rPr>
              <a:t>Prepare light, thin films</a:t>
            </a:r>
          </a:p>
          <a:p>
            <a:endParaRPr lang="en-US" sz="1800" dirty="0"/>
          </a:p>
        </p:txBody>
      </p:sp>
    </p:spTree>
    <p:extLst>
      <p:ext uri="{BB962C8B-B14F-4D97-AF65-F5344CB8AC3E}">
        <p14:creationId xmlns:p14="http://schemas.microsoft.com/office/powerpoint/2010/main" val="32006926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Gram staining procedure can often lead to equivocal results">
            <a:extLst>
              <a:ext uri="{FF2B5EF4-FFF2-40B4-BE49-F238E27FC236}">
                <a16:creationId xmlns:a16="http://schemas.microsoft.com/office/drawing/2014/main" id="{820C04A7-F8B8-4AE6-A1C0-E330EF6050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339" y="452062"/>
            <a:ext cx="11985251" cy="5928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32917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577CD753-8138-496D-BB37-7605369210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500" y="384678"/>
            <a:ext cx="7179067" cy="48181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8CC05EC-28A6-42E8-BE26-76531CE9315D}"/>
              </a:ext>
            </a:extLst>
          </p:cNvPr>
          <p:cNvSpPr txBox="1"/>
          <p:nvPr/>
        </p:nvSpPr>
        <p:spPr>
          <a:xfrm>
            <a:off x="4908479" y="5938732"/>
            <a:ext cx="6097712" cy="369332"/>
          </a:xfrm>
          <a:prstGeom prst="rect">
            <a:avLst/>
          </a:prstGeom>
          <a:noFill/>
        </p:spPr>
        <p:txBody>
          <a:bodyPr wrap="square">
            <a:spAutoFit/>
          </a:bodyPr>
          <a:lstStyle/>
          <a:p>
            <a:r>
              <a:rPr lang="en-US" dirty="0">
                <a:hlinkClick r:id="rId3"/>
              </a:rPr>
              <a:t>https://www.youtube.com/watch?v=_s0KgMcB8xg</a:t>
            </a:r>
            <a:endParaRPr lang="en-US" dirty="0"/>
          </a:p>
        </p:txBody>
      </p:sp>
    </p:spTree>
    <p:extLst>
      <p:ext uri="{BB962C8B-B14F-4D97-AF65-F5344CB8AC3E}">
        <p14:creationId xmlns:p14="http://schemas.microsoft.com/office/powerpoint/2010/main" val="7187751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FB30A-D5EA-4A19-912D-65E1F3409BE9}"/>
              </a:ext>
            </a:extLst>
          </p:cNvPr>
          <p:cNvSpPr>
            <a:spLocks noGrp="1"/>
          </p:cNvSpPr>
          <p:nvPr>
            <p:ph type="title"/>
          </p:nvPr>
        </p:nvSpPr>
        <p:spPr>
          <a:xfrm>
            <a:off x="4965430" y="629268"/>
            <a:ext cx="6586491" cy="1286160"/>
          </a:xfrm>
        </p:spPr>
        <p:txBody>
          <a:bodyPr anchor="b">
            <a:normAutofit/>
          </a:bodyPr>
          <a:lstStyle/>
          <a:p>
            <a:r>
              <a:rPr lang="en-US" sz="4100" b="1" i="0">
                <a:effectLst/>
                <a:latin typeface="Roboto" panose="02000000000000000000" pitchFamily="2" charset="0"/>
              </a:rPr>
              <a:t>The hanging drop technique</a:t>
            </a:r>
            <a:endParaRPr lang="en-US" sz="4100"/>
          </a:p>
        </p:txBody>
      </p:sp>
      <p:sp>
        <p:nvSpPr>
          <p:cNvPr id="3" name="Content Placeholder 2">
            <a:extLst>
              <a:ext uri="{FF2B5EF4-FFF2-40B4-BE49-F238E27FC236}">
                <a16:creationId xmlns:a16="http://schemas.microsoft.com/office/drawing/2014/main" id="{CFF172FB-DF93-4BAB-92DD-EB78A8291823}"/>
              </a:ext>
            </a:extLst>
          </p:cNvPr>
          <p:cNvSpPr>
            <a:spLocks noGrp="1"/>
          </p:cNvSpPr>
          <p:nvPr>
            <p:ph idx="1"/>
          </p:nvPr>
        </p:nvSpPr>
        <p:spPr>
          <a:xfrm>
            <a:off x="4965431" y="2438400"/>
            <a:ext cx="6586489" cy="3785419"/>
          </a:xfrm>
        </p:spPr>
        <p:txBody>
          <a:bodyPr>
            <a:normAutofit/>
          </a:bodyPr>
          <a:lstStyle/>
          <a:p>
            <a:pPr fontAlgn="base"/>
            <a:r>
              <a:rPr lang="en-US" sz="1700" b="0" i="0">
                <a:effectLst/>
                <a:latin typeface="Roboto" panose="02000000000000000000" pitchFamily="2" charset="0"/>
              </a:rPr>
              <a:t>The smear / stain technique kills and immobilizes the microorganisms, which prevents analysis of motility and other related properties. </a:t>
            </a:r>
          </a:p>
          <a:p>
            <a:pPr fontAlgn="base"/>
            <a:r>
              <a:rPr lang="en-US" sz="1700" b="0" i="0">
                <a:effectLst/>
                <a:latin typeface="Roboto" panose="02000000000000000000" pitchFamily="2" charset="0"/>
              </a:rPr>
              <a:t>By using so called “wet mount” techniques, the microorganisms can be kept in a liquid environment in which they are alive during analysis.</a:t>
            </a:r>
          </a:p>
          <a:p>
            <a:pPr fontAlgn="base"/>
            <a:r>
              <a:rPr lang="en-US" sz="1700" b="0" i="0">
                <a:effectLst/>
                <a:latin typeface="Roboto" panose="02000000000000000000" pitchFamily="2" charset="0"/>
              </a:rPr>
              <a:t>The simplest type of wet mount method is to place a drop of liquid containing the microorganism onto a slide, then gently placing a coverslip over the drop. </a:t>
            </a:r>
          </a:p>
          <a:p>
            <a:pPr fontAlgn="base"/>
            <a:r>
              <a:rPr lang="en-US" sz="1700" b="0" i="0">
                <a:effectLst/>
                <a:latin typeface="Roboto" panose="02000000000000000000" pitchFamily="2" charset="0"/>
              </a:rPr>
              <a:t>In this method, a liquid droplet with the microorganism is hanging down below the coverslip, with the sample sealed from atmosphere using a ring of wax or petroleum jelly. </a:t>
            </a:r>
          </a:p>
          <a:p>
            <a:endParaRPr lang="en-US" sz="1700"/>
          </a:p>
        </p:txBody>
      </p:sp>
      <p:pic>
        <p:nvPicPr>
          <p:cNvPr id="17410" name="Picture 2" descr="A Simple Method for Producing Microcultures in Hanging Drops with special  reference to Organisms Utilizing Oils">
            <a:extLst>
              <a:ext uri="{FF2B5EF4-FFF2-40B4-BE49-F238E27FC236}">
                <a16:creationId xmlns:a16="http://schemas.microsoft.com/office/drawing/2014/main" id="{1DD56F85-4F7A-402D-948E-3A77B5C69D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4065" b="1"/>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97999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1F4536B-A603-4317-BB3A-C5A12F351260}"/>
              </a:ext>
            </a:extLst>
          </p:cNvPr>
          <p:cNvPicPr>
            <a:picLocks noChangeAspect="1"/>
          </p:cNvPicPr>
          <p:nvPr/>
        </p:nvPicPr>
        <p:blipFill>
          <a:blip r:embed="rId2"/>
          <a:stretch>
            <a:fillRect/>
          </a:stretch>
        </p:blipFill>
        <p:spPr>
          <a:xfrm>
            <a:off x="1177514" y="2535255"/>
            <a:ext cx="10119804" cy="4322745"/>
          </a:xfrm>
          <a:prstGeom prst="rect">
            <a:avLst/>
          </a:prstGeom>
        </p:spPr>
      </p:pic>
      <p:pic>
        <p:nvPicPr>
          <p:cNvPr id="18434" name="Picture 2" descr="Fisherbrand™ Hanging Drop Slides | Fisher Scientific">
            <a:extLst>
              <a:ext uri="{FF2B5EF4-FFF2-40B4-BE49-F238E27FC236}">
                <a16:creationId xmlns:a16="http://schemas.microsoft.com/office/drawing/2014/main" id="{80C8C58A-2DC9-4C89-918C-EC00A01CE5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4230" y="183640"/>
            <a:ext cx="4910031" cy="2590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18672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7536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Whole-mount immunostaining of mouse embryos. (A,B) Lateral and frontal... |  Download Scientific Diagram">
            <a:extLst>
              <a:ext uri="{FF2B5EF4-FFF2-40B4-BE49-F238E27FC236}">
                <a16:creationId xmlns:a16="http://schemas.microsoft.com/office/drawing/2014/main" id="{B0CDAC3B-FD27-4D62-9923-B5C00D7C0D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5653" y="2614768"/>
            <a:ext cx="7257087" cy="381637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84B4D93-8772-44B5-B845-536E170C6CED}"/>
              </a:ext>
            </a:extLst>
          </p:cNvPr>
          <p:cNvSpPr txBox="1"/>
          <p:nvPr/>
        </p:nvSpPr>
        <p:spPr>
          <a:xfrm>
            <a:off x="922106" y="1316160"/>
            <a:ext cx="9917130" cy="923330"/>
          </a:xfrm>
          <a:prstGeom prst="rect">
            <a:avLst/>
          </a:prstGeom>
          <a:noFill/>
        </p:spPr>
        <p:txBody>
          <a:bodyPr wrap="square">
            <a:spAutoFit/>
          </a:bodyPr>
          <a:lstStyle/>
          <a:p>
            <a:pPr algn="l"/>
            <a:r>
              <a:rPr lang="en-US" b="1" i="0" dirty="0">
                <a:solidFill>
                  <a:srgbClr val="333333"/>
                </a:solidFill>
                <a:effectLst/>
                <a:latin typeface="robotoregular"/>
              </a:rPr>
              <a:t>Whole-mounts: A</a:t>
            </a:r>
            <a:r>
              <a:rPr lang="en-US" b="0" i="0" dirty="0">
                <a:solidFill>
                  <a:srgbClr val="333333"/>
                </a:solidFill>
                <a:effectLst/>
                <a:latin typeface="robotoregular"/>
              </a:rPr>
              <a:t>n entire organism or structure is small enough or thin enough to be placed directly onto a </a:t>
            </a:r>
            <a:r>
              <a:rPr lang="en-US" b="0" i="0" dirty="0">
                <a:solidFill>
                  <a:srgbClr val="255BA4"/>
                </a:solidFill>
                <a:effectLst/>
                <a:latin typeface="robotoregular"/>
              </a:rPr>
              <a:t>microscope slide</a:t>
            </a:r>
            <a:r>
              <a:rPr lang="en-US" b="0" i="0" dirty="0">
                <a:solidFill>
                  <a:srgbClr val="333333"/>
                </a:solidFill>
                <a:effectLst/>
                <a:latin typeface="robotoregular"/>
              </a:rPr>
              <a:t> (e.g. a small unicellular or multicellular organism or a membrane that can be stretched thinly on to a slide)</a:t>
            </a:r>
          </a:p>
        </p:txBody>
      </p:sp>
      <p:sp>
        <p:nvSpPr>
          <p:cNvPr id="7" name="Title 1">
            <a:extLst>
              <a:ext uri="{FF2B5EF4-FFF2-40B4-BE49-F238E27FC236}">
                <a16:creationId xmlns:a16="http://schemas.microsoft.com/office/drawing/2014/main" id="{B33BFCC2-614E-4294-A1E7-3455F6337388}"/>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Types of Specimen</a:t>
            </a:r>
            <a:endParaRPr lang="en-US" dirty="0"/>
          </a:p>
        </p:txBody>
      </p:sp>
    </p:spTree>
    <p:extLst>
      <p:ext uri="{BB962C8B-B14F-4D97-AF65-F5344CB8AC3E}">
        <p14:creationId xmlns:p14="http://schemas.microsoft.com/office/powerpoint/2010/main" val="3041676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ntroduction | Veterian Key">
            <a:extLst>
              <a:ext uri="{FF2B5EF4-FFF2-40B4-BE49-F238E27FC236}">
                <a16:creationId xmlns:a16="http://schemas.microsoft.com/office/drawing/2014/main" id="{A05C1338-AFCC-467C-8CFA-2F6CDEAB8C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0356" y="2062751"/>
            <a:ext cx="7972098" cy="288939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1D6D082-A876-4F53-831F-F0624F535914}"/>
              </a:ext>
            </a:extLst>
          </p:cNvPr>
          <p:cNvSpPr txBox="1"/>
          <p:nvPr/>
        </p:nvSpPr>
        <p:spPr>
          <a:xfrm>
            <a:off x="1230330" y="982056"/>
            <a:ext cx="9598631" cy="646331"/>
          </a:xfrm>
          <a:prstGeom prst="rect">
            <a:avLst/>
          </a:prstGeom>
          <a:noFill/>
        </p:spPr>
        <p:txBody>
          <a:bodyPr wrap="square">
            <a:spAutoFit/>
          </a:bodyPr>
          <a:lstStyle/>
          <a:p>
            <a:pPr algn="l">
              <a:buFont typeface="Arial" panose="020B0604020202020204" pitchFamily="34" charset="0"/>
              <a:buChar char="•"/>
            </a:pPr>
            <a:r>
              <a:rPr lang="en-US" b="0" i="0" dirty="0">
                <a:solidFill>
                  <a:srgbClr val="333333"/>
                </a:solidFill>
                <a:effectLst/>
                <a:latin typeface="robotoregular"/>
              </a:rPr>
              <a:t>“</a:t>
            </a:r>
            <a:r>
              <a:rPr lang="en-US" b="1" i="0" dirty="0">
                <a:solidFill>
                  <a:srgbClr val="333333"/>
                </a:solidFill>
                <a:effectLst/>
                <a:latin typeface="robotoregular"/>
              </a:rPr>
              <a:t>Squash</a:t>
            </a:r>
            <a:r>
              <a:rPr lang="en-US" b="0" i="0" dirty="0">
                <a:solidFill>
                  <a:srgbClr val="333333"/>
                </a:solidFill>
                <a:effectLst/>
                <a:latin typeface="robotoregular"/>
              </a:rPr>
              <a:t>” preparations: Cells are intentionally squashed or crushed onto a slide to reveal their contents (e.g. botanical specimens where cells are disrupted to reveal chromosomes)</a:t>
            </a:r>
          </a:p>
        </p:txBody>
      </p:sp>
    </p:spTree>
    <p:extLst>
      <p:ext uri="{BB962C8B-B14F-4D97-AF65-F5344CB8AC3E}">
        <p14:creationId xmlns:p14="http://schemas.microsoft.com/office/powerpoint/2010/main" val="1362106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60648-FB56-48A4-9B15-213CB77AA544}"/>
              </a:ext>
            </a:extLst>
          </p:cNvPr>
          <p:cNvSpPr>
            <a:spLocks noGrp="1"/>
          </p:cNvSpPr>
          <p:nvPr>
            <p:ph type="title"/>
          </p:nvPr>
        </p:nvSpPr>
        <p:spPr/>
        <p:txBody>
          <a:bodyPr/>
          <a:lstStyle/>
          <a:p>
            <a:r>
              <a:rPr lang="en-US" dirty="0"/>
              <a:t>Preparation of Smear</a:t>
            </a:r>
          </a:p>
        </p:txBody>
      </p:sp>
      <p:sp>
        <p:nvSpPr>
          <p:cNvPr id="3" name="Content Placeholder 2">
            <a:extLst>
              <a:ext uri="{FF2B5EF4-FFF2-40B4-BE49-F238E27FC236}">
                <a16:creationId xmlns:a16="http://schemas.microsoft.com/office/drawing/2014/main" id="{62C2B619-61D8-461A-A649-DC22F138561E}"/>
              </a:ext>
            </a:extLst>
          </p:cNvPr>
          <p:cNvSpPr>
            <a:spLocks noGrp="1"/>
          </p:cNvSpPr>
          <p:nvPr>
            <p:ph idx="1"/>
          </p:nvPr>
        </p:nvSpPr>
        <p:spPr/>
        <p:txBody>
          <a:bodyPr>
            <a:normAutofit/>
          </a:bodyPr>
          <a:lstStyle/>
          <a:p>
            <a:pPr algn="l" fontAlgn="base"/>
            <a:r>
              <a:rPr lang="en-US" b="0" i="0" dirty="0">
                <a:solidFill>
                  <a:srgbClr val="000000"/>
                </a:solidFill>
                <a:effectLst/>
                <a:latin typeface="Roboto" panose="02000000000000000000" pitchFamily="2" charset="0"/>
              </a:rPr>
              <a:t>Smearing involves the placement of a small sample of the microorganism on a slide, dispersing it, and then drying and heating it to fix or immobilize the cells onto the slide surface.</a:t>
            </a:r>
          </a:p>
          <a:p>
            <a:pPr algn="l" fontAlgn="base"/>
            <a:r>
              <a:rPr lang="en-US" b="0" i="0" dirty="0">
                <a:solidFill>
                  <a:srgbClr val="000000"/>
                </a:solidFill>
                <a:effectLst/>
                <a:latin typeface="Roboto" panose="02000000000000000000" pitchFamily="2" charset="0"/>
              </a:rPr>
              <a:t>The procedure also kills the cells. </a:t>
            </a:r>
          </a:p>
          <a:p>
            <a:pPr algn="l" fontAlgn="base"/>
            <a:r>
              <a:rPr lang="en-US" b="0" i="0" dirty="0">
                <a:solidFill>
                  <a:srgbClr val="000000"/>
                </a:solidFill>
                <a:effectLst/>
                <a:latin typeface="Roboto" panose="02000000000000000000" pitchFamily="2" charset="0"/>
              </a:rPr>
              <a:t>Dispersing and drying the cells enhances the uptake of the dye used in staining, while heat fixing is required to prevent cells from being washed off the slide during staining and subsequent rinsing.</a:t>
            </a:r>
          </a:p>
          <a:p>
            <a:pPr algn="l" fontAlgn="base"/>
            <a:r>
              <a:rPr lang="en-US" b="0" i="0" dirty="0">
                <a:solidFill>
                  <a:srgbClr val="000000"/>
                </a:solidFill>
                <a:effectLst/>
                <a:latin typeface="Roboto" panose="02000000000000000000" pitchFamily="2" charset="0"/>
              </a:rPr>
              <a:t>A specimen should be of optimal thickness.</a:t>
            </a:r>
          </a:p>
          <a:p>
            <a:endParaRPr lang="en-US" dirty="0"/>
          </a:p>
        </p:txBody>
      </p:sp>
    </p:spTree>
    <p:extLst>
      <p:ext uri="{BB962C8B-B14F-4D97-AF65-F5344CB8AC3E}">
        <p14:creationId xmlns:p14="http://schemas.microsoft.com/office/powerpoint/2010/main" val="937849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Laboratory diagnosis">
            <a:extLst>
              <a:ext uri="{FF2B5EF4-FFF2-40B4-BE49-F238E27FC236}">
                <a16:creationId xmlns:a16="http://schemas.microsoft.com/office/drawing/2014/main" id="{3B934D30-581B-4B71-830C-6823EAF9DA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1867" y="2665714"/>
            <a:ext cx="5275219" cy="35296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F4A460F-F165-4951-8EF4-D312AB1F065D}"/>
              </a:ext>
            </a:extLst>
          </p:cNvPr>
          <p:cNvSpPr txBox="1"/>
          <p:nvPr/>
        </p:nvSpPr>
        <p:spPr>
          <a:xfrm>
            <a:off x="1045395" y="662685"/>
            <a:ext cx="9978775" cy="1754326"/>
          </a:xfrm>
          <a:prstGeom prst="rect">
            <a:avLst/>
          </a:prstGeom>
          <a:noFill/>
        </p:spPr>
        <p:txBody>
          <a:bodyPr wrap="square">
            <a:spAutoFit/>
          </a:bodyPr>
          <a:lstStyle/>
          <a:p>
            <a:pPr algn="l">
              <a:buFont typeface="Arial" panose="020B0604020202020204" pitchFamily="34" charset="0"/>
              <a:buChar char="•"/>
            </a:pPr>
            <a:r>
              <a:rPr lang="en-US" b="1" i="0" dirty="0">
                <a:solidFill>
                  <a:srgbClr val="333333"/>
                </a:solidFill>
                <a:effectLst/>
                <a:latin typeface="robotoregular"/>
              </a:rPr>
              <a:t>Smears: </a:t>
            </a:r>
            <a:r>
              <a:rPr lang="en-US" i="0" dirty="0">
                <a:solidFill>
                  <a:srgbClr val="333333"/>
                </a:solidFill>
                <a:effectLst/>
                <a:latin typeface="robotoregular"/>
              </a:rPr>
              <a:t>T</a:t>
            </a:r>
            <a:r>
              <a:rPr lang="en-US" b="0" i="0" dirty="0">
                <a:solidFill>
                  <a:srgbClr val="333333"/>
                </a:solidFill>
                <a:effectLst/>
                <a:latin typeface="robotoregular"/>
              </a:rPr>
              <a:t>he specimen consists of cells suspended in a fluid (e.g. blood, semen, </a:t>
            </a:r>
            <a:r>
              <a:rPr lang="en-US" b="0" i="0" dirty="0" err="1">
                <a:solidFill>
                  <a:srgbClr val="333333"/>
                </a:solidFill>
                <a:effectLst/>
                <a:latin typeface="robotoregular"/>
              </a:rPr>
              <a:t>cerebro</a:t>
            </a:r>
            <a:r>
              <a:rPr lang="en-US" b="0" i="0" dirty="0">
                <a:solidFill>
                  <a:srgbClr val="333333"/>
                </a:solidFill>
                <a:effectLst/>
                <a:latin typeface="robotoregular"/>
              </a:rPr>
              <a:t>-spinal fluid, or a culture of microorganisms), or where individual cells have been scraped brushed or aspirated (sucked) from a surface or from within an organ (exfoliative cytology). </a:t>
            </a:r>
          </a:p>
          <a:p>
            <a:pPr algn="l">
              <a:buFont typeface="Arial" panose="020B0604020202020204" pitchFamily="34" charset="0"/>
              <a:buChar char="•"/>
            </a:pPr>
            <a:endParaRPr lang="en-US" dirty="0">
              <a:solidFill>
                <a:srgbClr val="333333"/>
              </a:solidFill>
              <a:latin typeface="robotoregular"/>
            </a:endParaRPr>
          </a:p>
          <a:p>
            <a:pPr algn="l">
              <a:buFont typeface="Arial" panose="020B0604020202020204" pitchFamily="34" charset="0"/>
              <a:buChar char="•"/>
            </a:pPr>
            <a:r>
              <a:rPr lang="en-US" b="0" i="0" dirty="0">
                <a:solidFill>
                  <a:srgbClr val="333333"/>
                </a:solidFill>
                <a:effectLst/>
                <a:latin typeface="robotoregular"/>
              </a:rPr>
              <a:t>Smears are the basis of the well-known “Pap test” that is used to screen for cervical cancer in women.</a:t>
            </a:r>
          </a:p>
        </p:txBody>
      </p:sp>
    </p:spTree>
    <p:extLst>
      <p:ext uri="{BB962C8B-B14F-4D97-AF65-F5344CB8AC3E}">
        <p14:creationId xmlns:p14="http://schemas.microsoft.com/office/powerpoint/2010/main" val="3608830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3F05A4-C00A-4D02-90B5-1DCE7FBD1F64}"/>
              </a:ext>
            </a:extLst>
          </p:cNvPr>
          <p:cNvSpPr>
            <a:spLocks noGrp="1"/>
          </p:cNvSpPr>
          <p:nvPr>
            <p:ph idx="1"/>
          </p:nvPr>
        </p:nvSpPr>
        <p:spPr>
          <a:xfrm>
            <a:off x="694362" y="767386"/>
            <a:ext cx="10515600" cy="1749783"/>
          </a:xfrm>
        </p:spPr>
        <p:txBody>
          <a:bodyPr>
            <a:normAutofit/>
          </a:bodyPr>
          <a:lstStyle/>
          <a:p>
            <a:pPr algn="l">
              <a:buFont typeface="Arial" panose="020B0604020202020204" pitchFamily="34" charset="0"/>
              <a:buChar char="•"/>
            </a:pPr>
            <a:r>
              <a:rPr lang="en-US" b="1" i="0" dirty="0">
                <a:solidFill>
                  <a:srgbClr val="333333"/>
                </a:solidFill>
                <a:effectLst/>
                <a:latin typeface="robotoregular"/>
              </a:rPr>
              <a:t>Sections</a:t>
            </a:r>
            <a:r>
              <a:rPr lang="en-US" b="0" i="0" dirty="0">
                <a:solidFill>
                  <a:srgbClr val="333333"/>
                </a:solidFill>
                <a:effectLst/>
                <a:latin typeface="robotoregular"/>
              </a:rPr>
              <a:t>: The specimens are supported in some way so that very thin slices can be cut from them, mounted on slides, and stained. Sections are prepared using an instrument called a </a:t>
            </a:r>
            <a:r>
              <a:rPr lang="en-US" b="0" i="0" dirty="0">
                <a:solidFill>
                  <a:srgbClr val="255BA4"/>
                </a:solidFill>
                <a:effectLst/>
                <a:latin typeface="robotoregular"/>
              </a:rPr>
              <a:t>“microtome”</a:t>
            </a:r>
            <a:r>
              <a:rPr lang="en-US" b="0" i="0" dirty="0">
                <a:solidFill>
                  <a:srgbClr val="333333"/>
                </a:solidFill>
                <a:effectLst/>
                <a:latin typeface="robotoregular"/>
              </a:rPr>
              <a:t>.</a:t>
            </a:r>
          </a:p>
          <a:p>
            <a:endParaRPr lang="en-US" dirty="0"/>
          </a:p>
        </p:txBody>
      </p:sp>
      <p:pic>
        <p:nvPicPr>
          <p:cNvPr id="11266" name="Picture 2" descr="Practicable methods for histological section thickness measurement in  quantitative stereological analyses">
            <a:extLst>
              <a:ext uri="{FF2B5EF4-FFF2-40B4-BE49-F238E27FC236}">
                <a16:creationId xmlns:a16="http://schemas.microsoft.com/office/drawing/2014/main" id="{F54EB3ED-7A4C-45BE-9A24-093F319E12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7061"/>
          <a:stretch/>
        </p:blipFill>
        <p:spPr bwMode="auto">
          <a:xfrm>
            <a:off x="2137024" y="3429000"/>
            <a:ext cx="7485420" cy="1823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7467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D747D-4028-4042-8FF9-79042907FABF}"/>
              </a:ext>
            </a:extLst>
          </p:cNvPr>
          <p:cNvSpPr>
            <a:spLocks noGrp="1"/>
          </p:cNvSpPr>
          <p:nvPr>
            <p:ph type="title"/>
          </p:nvPr>
        </p:nvSpPr>
        <p:spPr/>
        <p:txBody>
          <a:bodyPr/>
          <a:lstStyle/>
          <a:p>
            <a:r>
              <a:rPr lang="en-US" dirty="0"/>
              <a:t>Processing</a:t>
            </a:r>
          </a:p>
        </p:txBody>
      </p:sp>
      <p:sp>
        <p:nvSpPr>
          <p:cNvPr id="3" name="Content Placeholder 2">
            <a:extLst>
              <a:ext uri="{FF2B5EF4-FFF2-40B4-BE49-F238E27FC236}">
                <a16:creationId xmlns:a16="http://schemas.microsoft.com/office/drawing/2014/main" id="{68B01A9E-C6DA-4532-81C6-768EFEB7C047}"/>
              </a:ext>
            </a:extLst>
          </p:cNvPr>
          <p:cNvSpPr>
            <a:spLocks noGrp="1"/>
          </p:cNvSpPr>
          <p:nvPr>
            <p:ph idx="1"/>
          </p:nvPr>
        </p:nvSpPr>
        <p:spPr>
          <a:xfrm>
            <a:off x="468336" y="1825625"/>
            <a:ext cx="4339975" cy="4351338"/>
          </a:xfrm>
        </p:spPr>
        <p:txBody>
          <a:bodyPr>
            <a:normAutofit fontScale="77500" lnSpcReduction="20000"/>
          </a:bodyPr>
          <a:lstStyle/>
          <a:p>
            <a:r>
              <a:rPr lang="en-US" b="0" i="0" dirty="0">
                <a:solidFill>
                  <a:srgbClr val="0C2E40"/>
                </a:solidFill>
                <a:effectLst/>
                <a:latin typeface="robotoregular"/>
              </a:rPr>
              <a:t>The specimens are in an aqueous environment to start with (water-based) and must be passed through multiple changes of dehydrating and clearing solvents (typically ethanol and xylene) before they can be placed in molten wax (which is hydrophobic and immiscible with water). </a:t>
            </a:r>
          </a:p>
          <a:p>
            <a:r>
              <a:rPr lang="en-US" b="0" i="0" dirty="0">
                <a:solidFill>
                  <a:srgbClr val="0C2E40"/>
                </a:solidFill>
                <a:effectLst/>
                <a:latin typeface="robotoregular"/>
              </a:rPr>
              <a:t>The duration and step details of the “processing schedule” chosen for a particular batch of specimens will depend on the nature and size of the specimens. </a:t>
            </a:r>
            <a:endParaRPr lang="en-US" dirty="0"/>
          </a:p>
        </p:txBody>
      </p:sp>
      <p:pic>
        <p:nvPicPr>
          <p:cNvPr id="13314" name="Picture 2" descr="Formalin-fixed paraffin-embedded sample conditions for deep next generation  sequencing - ScienceDirect">
            <a:extLst>
              <a:ext uri="{FF2B5EF4-FFF2-40B4-BE49-F238E27FC236}">
                <a16:creationId xmlns:a16="http://schemas.microsoft.com/office/drawing/2014/main" id="{3E89190C-36FE-49EA-9490-2C8F80132E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9998" y="1562904"/>
            <a:ext cx="6853666"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1073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0F0D0-40F8-458B-8ECD-B04E4EFDA29C}"/>
              </a:ext>
            </a:extLst>
          </p:cNvPr>
          <p:cNvSpPr>
            <a:spLocks noGrp="1"/>
          </p:cNvSpPr>
          <p:nvPr>
            <p:ph type="title"/>
          </p:nvPr>
        </p:nvSpPr>
        <p:spPr>
          <a:xfrm>
            <a:off x="838200" y="365126"/>
            <a:ext cx="5340605" cy="1146176"/>
          </a:xfrm>
        </p:spPr>
        <p:txBody>
          <a:bodyPr>
            <a:normAutofit/>
          </a:bodyPr>
          <a:lstStyle/>
          <a:p>
            <a:r>
              <a:rPr lang="en-US" dirty="0"/>
              <a:t>Fixation</a:t>
            </a:r>
          </a:p>
        </p:txBody>
      </p:sp>
      <p:sp>
        <p:nvSpPr>
          <p:cNvPr id="71" name="Freeform: Shape 70">
            <a:extLst>
              <a:ext uri="{FF2B5EF4-FFF2-40B4-BE49-F238E27FC236}">
                <a16:creationId xmlns:a16="http://schemas.microsoft.com/office/drawing/2014/main" id="{05C7EBC3-4672-4DAB-81C2-58661FAFAE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8805" y="-2"/>
            <a:ext cx="6013194"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40BF962F-4C6F-461E-86F2-C43F56CC9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0797" y="1690688"/>
            <a:ext cx="8711202" cy="5167312"/>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2E94A4F7-38E4-45EA-8E2E-CE1B5766B4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5931454"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7E215C89-75ED-405A-A616-FC4B9A818CCC}"/>
              </a:ext>
            </a:extLst>
          </p:cNvPr>
          <p:cNvSpPr>
            <a:spLocks noGrp="1"/>
          </p:cNvSpPr>
          <p:nvPr>
            <p:ph idx="1"/>
          </p:nvPr>
        </p:nvSpPr>
        <p:spPr>
          <a:xfrm>
            <a:off x="41100" y="2224658"/>
            <a:ext cx="4530904" cy="3639684"/>
          </a:xfrm>
        </p:spPr>
        <p:txBody>
          <a:bodyPr anchor="ctr">
            <a:noAutofit/>
          </a:bodyPr>
          <a:lstStyle/>
          <a:p>
            <a:r>
              <a:rPr lang="en-US" sz="1800" b="0" i="0" u="sng" dirty="0">
                <a:solidFill>
                  <a:srgbClr val="FFFFFF"/>
                </a:solidFill>
                <a:effectLst/>
                <a:latin typeface="robotoregular"/>
              </a:rPr>
              <a:t>Fixation</a:t>
            </a:r>
            <a:r>
              <a:rPr lang="en-US" sz="1800" b="0" i="0" dirty="0">
                <a:solidFill>
                  <a:srgbClr val="FFFFFF"/>
                </a:solidFill>
                <a:effectLst/>
                <a:latin typeface="robotoregular"/>
              </a:rPr>
              <a:t> prevent decay and preserve cells and tissues in a “life-like” state. </a:t>
            </a:r>
          </a:p>
          <a:p>
            <a:r>
              <a:rPr lang="en-US" sz="1800" b="0" i="0" dirty="0">
                <a:solidFill>
                  <a:srgbClr val="FFFFFF"/>
                </a:solidFill>
                <a:effectLst/>
                <a:latin typeface="robotoregular"/>
              </a:rPr>
              <a:t>It does this by stopping enzyme activity, killing microorganisms and hardening the specimen while maintaining sufficient of the molecular structure to enable appropriate staining methods to be applied. </a:t>
            </a:r>
          </a:p>
          <a:p>
            <a:r>
              <a:rPr lang="en-US" sz="1800" b="0" i="0" dirty="0">
                <a:solidFill>
                  <a:srgbClr val="FFFFFF"/>
                </a:solidFill>
                <a:effectLst/>
                <a:latin typeface="robotoregular"/>
              </a:rPr>
              <a:t>The most popular fixing agent is </a:t>
            </a:r>
            <a:r>
              <a:rPr lang="en-US" sz="1800" b="0" i="0" u="sng" dirty="0">
                <a:solidFill>
                  <a:srgbClr val="FFFFFF"/>
                </a:solidFill>
                <a:effectLst/>
                <a:latin typeface="robotoregular"/>
              </a:rPr>
              <a:t>formaldehyde</a:t>
            </a:r>
            <a:r>
              <a:rPr lang="en-US" sz="1800" b="0" i="0" dirty="0">
                <a:solidFill>
                  <a:srgbClr val="FFFFFF"/>
                </a:solidFill>
                <a:effectLst/>
                <a:latin typeface="robotoregular"/>
              </a:rPr>
              <a:t>, usually in the form of a phosphate-buffered solution (often referred to as “formalin”). </a:t>
            </a:r>
          </a:p>
          <a:p>
            <a:r>
              <a:rPr lang="en-US" sz="1800" b="0" i="0" dirty="0">
                <a:solidFill>
                  <a:srgbClr val="FFFFFF"/>
                </a:solidFill>
                <a:effectLst/>
                <a:latin typeface="robotoregular"/>
              </a:rPr>
              <a:t>Ideally specimens should be fixed by immersion in formalin for six to twelve hours before they are processed. </a:t>
            </a:r>
          </a:p>
        </p:txBody>
      </p:sp>
      <p:pic>
        <p:nvPicPr>
          <p:cNvPr id="12290" name="Picture 2" descr="Optimizing Fixation Procedure, Microwave Fixation &amp; Effects of Heat : Leica  Biosystems">
            <a:extLst>
              <a:ext uri="{FF2B5EF4-FFF2-40B4-BE49-F238E27FC236}">
                <a16:creationId xmlns:a16="http://schemas.microsoft.com/office/drawing/2014/main" id="{16C67EE8-F38F-414B-ADA7-611AFD262B1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183088" y="2453840"/>
            <a:ext cx="5170711" cy="3442568"/>
          </a:xfrm>
          <a:custGeom>
            <a:avLst/>
            <a:gdLst/>
            <a:ahLst/>
            <a:cxnLst/>
            <a:rect l="l" t="t" r="r" b="b"/>
            <a:pathLst>
              <a:path w="4636009" h="5032375">
                <a:moveTo>
                  <a:pt x="0" y="0"/>
                </a:moveTo>
                <a:lnTo>
                  <a:pt x="4636009" y="0"/>
                </a:lnTo>
                <a:lnTo>
                  <a:pt x="4636009" y="5032375"/>
                </a:lnTo>
                <a:lnTo>
                  <a:pt x="0" y="5032375"/>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63820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TotalTime>
  <Words>1729</Words>
  <Application>Microsoft Office PowerPoint</Application>
  <PresentationFormat>Widescreen</PresentationFormat>
  <Paragraphs>85</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Roboto</vt:lpstr>
      <vt:lpstr>robotoregular</vt:lpstr>
      <vt:lpstr>Office Theme</vt:lpstr>
      <vt:lpstr>Sample preparation in microscopy</vt:lpstr>
      <vt:lpstr>Why sample preparation is needed?</vt:lpstr>
      <vt:lpstr>PowerPoint Presentation</vt:lpstr>
      <vt:lpstr>PowerPoint Presentation</vt:lpstr>
      <vt:lpstr>Preparation of Smear</vt:lpstr>
      <vt:lpstr>PowerPoint Presentation</vt:lpstr>
      <vt:lpstr>PowerPoint Presentation</vt:lpstr>
      <vt:lpstr>Processing</vt:lpstr>
      <vt:lpstr>Fixation</vt:lpstr>
      <vt:lpstr>Embedding</vt:lpstr>
      <vt:lpstr>Section preparation</vt:lpstr>
      <vt:lpstr>PowerPoint Presentation</vt:lpstr>
      <vt:lpstr>PowerPoint Presentation</vt:lpstr>
      <vt:lpstr>Sectioning</vt:lpstr>
      <vt:lpstr>PowerPoint Presentation</vt:lpstr>
      <vt:lpstr>Staining</vt:lpstr>
      <vt:lpstr>Simple Staining</vt:lpstr>
      <vt:lpstr>PowerPoint Presentation</vt:lpstr>
      <vt:lpstr>Negative Staining</vt:lpstr>
      <vt:lpstr>PowerPoint Presentation</vt:lpstr>
      <vt:lpstr>Acid-fast staining</vt:lpstr>
      <vt:lpstr>Gram Staining</vt:lpstr>
      <vt:lpstr>PowerPoint Presentation</vt:lpstr>
      <vt:lpstr>PowerPoint Presentation</vt:lpstr>
      <vt:lpstr>The hanging drop technique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preparation in microscopy</dc:title>
  <dc:creator>Ritu Singh</dc:creator>
  <cp:lastModifiedBy>Ritu Singh</cp:lastModifiedBy>
  <cp:revision>5</cp:revision>
  <dcterms:created xsi:type="dcterms:W3CDTF">2020-09-20T14:02:37Z</dcterms:created>
  <dcterms:modified xsi:type="dcterms:W3CDTF">2020-09-22T04:18:25Z</dcterms:modified>
</cp:coreProperties>
</file>