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2" d="100"/>
          <a:sy n="62" d="100"/>
        </p:scale>
        <p:origin x="8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687F73-3212-433F-B14E-2FE63BA8CFF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A0D7166-552D-4A2B-A4BC-F2C8F8A35DB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15150C-F766-4CFC-AF7B-4748D2B383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5E49F-C697-4ADB-9007-456E49EADBAF}" type="datetimeFigureOut">
              <a:rPr lang="en-US" smtClean="0"/>
              <a:t>10/5/2020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0AE102-C0E8-4394-82D4-4E905F51D6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3DB5AE-315E-400E-BD63-D8565144A4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0B6B5-97B1-4EB6-9E76-AA2A200A7C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15833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1EAFB9-26E2-4313-A041-1CC0028EC0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206FB43-8B4E-48F5-BD22-2E2D4D83FF6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533A1DB-31E7-48E3-98C1-1745A69234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5E49F-C697-4ADB-9007-456E49EADBAF}" type="datetimeFigureOut">
              <a:rPr lang="en-US" smtClean="0"/>
              <a:t>10/5/2020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FAD59E-C360-4E90-BDBD-12425228B8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C148FD8-1346-454B-A378-8C2F1C6AF9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0B6B5-97B1-4EB6-9E76-AA2A200A7C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97821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635AEFC-8A42-478C-8888-43DFF3144A0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3757B49-4AF8-4178-81BD-532058B95C9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409718-B347-49FA-ADAB-23253C9C5B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5E49F-C697-4ADB-9007-456E49EADBAF}" type="datetimeFigureOut">
              <a:rPr lang="en-US" smtClean="0"/>
              <a:t>10/5/2020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606EA3-C6BF-4A4A-9056-AFA2AA406E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8758BE-3DB2-430B-B6FD-3A3C6C00DB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0B6B5-97B1-4EB6-9E76-AA2A200A7C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98473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00EA25-7DF2-4058-B522-11BE7E3939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A3DE8B-D05A-4F22-90F3-AD93FAEE29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23E048D-2594-410D-B22F-EF500B175F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5E49F-C697-4ADB-9007-456E49EADBAF}" type="datetimeFigureOut">
              <a:rPr lang="en-US" smtClean="0"/>
              <a:t>10/5/2020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F26AA5-56EA-48C6-A435-E98A6A2BA6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090B3A-814A-4C11-9D0A-B182F6F565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0B6B5-97B1-4EB6-9E76-AA2A200A7C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87710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2F4C54-497B-47DD-AEC3-ED4334A0EA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6EEAD5C-122D-4307-9747-093E5ED6A7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0C56FE-EA27-4E13-BC08-B06D2B28A0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5E49F-C697-4ADB-9007-456E49EADBAF}" type="datetimeFigureOut">
              <a:rPr lang="en-US" smtClean="0"/>
              <a:t>10/5/2020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38A717-A260-4C02-A871-B183550C5B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1CB401-7F03-41AD-B1F4-C4BF99A223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0B6B5-97B1-4EB6-9E76-AA2A200A7C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43457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989BEE-2BB5-40C9-B325-37D4ACF768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8C8753-F2A8-4CE1-8345-279B152F544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83C41D9-8504-49E1-A0E1-478981789FD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FB565CD-5814-49BF-A635-9202E60C9B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5E49F-C697-4ADB-9007-456E49EADBAF}" type="datetimeFigureOut">
              <a:rPr lang="en-US" smtClean="0"/>
              <a:t>10/5/2020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9CF59FF-FCBB-4E2F-A775-4C86C79EB6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77E3B2D-8600-45D2-A896-91362E358C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0B6B5-97B1-4EB6-9E76-AA2A200A7C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6408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A24608-4263-4416-A8DE-F7D14E1723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8AC62D1-C407-4C1E-AD50-E7469C6641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B8AB76C-2811-459C-9D41-59B75EFCF0F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9608CDE-495F-4C1B-B9D1-D5BADECF1F7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C200A6E-8F08-459A-A106-43F6751DAC5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3EF3BB8-95AE-4CC0-B5E3-6B47CF44E5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5E49F-C697-4ADB-9007-456E49EADBAF}" type="datetimeFigureOut">
              <a:rPr lang="en-US" smtClean="0"/>
              <a:t>10/5/2020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02DC765-1977-44A8-83C9-56DB4AA501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68923F0-B5E6-42FA-A19B-2022D112FD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0B6B5-97B1-4EB6-9E76-AA2A200A7C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08120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17E0F6-7E0B-49D2-B2CA-8AD88F81EE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DA7C05B-5B1B-47F1-B917-FD645C3717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5E49F-C697-4ADB-9007-456E49EADBAF}" type="datetimeFigureOut">
              <a:rPr lang="en-US" smtClean="0"/>
              <a:t>10/5/2020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A9D0C50-2716-4A05-A2DC-B12D02EDC3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141AC38-898E-414A-8F13-66EA1FDF4A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0B6B5-97B1-4EB6-9E76-AA2A200A7C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67088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77E8394-4789-4300-92AE-18B7070F44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5E49F-C697-4ADB-9007-456E49EADBAF}" type="datetimeFigureOut">
              <a:rPr lang="en-US" smtClean="0"/>
              <a:t>10/5/2020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76C1EBB-C08E-4DBD-9FD9-950D5EF851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F5C5C2F-41B1-4E38-BF28-D7FA47EEB1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0B6B5-97B1-4EB6-9E76-AA2A200A7C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40493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F65A3B-D16A-49B3-AE23-F4EFADAA27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F90509-15F0-4D5E-9493-67D84361DF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65C7D30-C129-4215-B8CA-3E7AE3B0316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FFC68D1-89C7-4B8E-A941-4EB0DD58B8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5E49F-C697-4ADB-9007-456E49EADBAF}" type="datetimeFigureOut">
              <a:rPr lang="en-US" smtClean="0"/>
              <a:t>10/5/2020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C529987-5A36-4B1A-81F0-C50C9EB364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572753-833D-4B8B-A71C-57DB66B6C9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0B6B5-97B1-4EB6-9E76-AA2A200A7C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03322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2CB386-0EAB-4538-9311-9E3D1646C3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7CACEE2-83BD-45CE-A791-62079E8ED1E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B57B8BC-2CD8-4B06-8CB9-CADF60729B2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64A76E8-3502-463D-AE16-D3067BBD25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5E49F-C697-4ADB-9007-456E49EADBAF}" type="datetimeFigureOut">
              <a:rPr lang="en-US" smtClean="0"/>
              <a:t>10/5/2020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0FA979A-7819-4574-830D-88BF07AF61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004E395-B7D4-4A58-9F76-55212D2FBD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0B6B5-97B1-4EB6-9E76-AA2A200A7C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65913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F80553F-FB02-4675-ADC2-A9737109C7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F267452-E819-4856-BCA5-1337707E94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B3BA78-CE50-42B3-9C86-1E12E7EEDD6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95E49F-C697-4ADB-9007-456E49EADBAF}" type="datetimeFigureOut">
              <a:rPr lang="en-US" smtClean="0"/>
              <a:t>10/5/2020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077C0D-AE54-402B-B1A7-4C684243231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2F9DE4-B31B-40FD-99B7-2FE8E1F7871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00B6B5-97B1-4EB6-9E76-AA2A200A7C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44481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QHMzFUo0NL8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89BFD6-7449-4079-B733-FFFEBFD4B05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X Ray Diffraction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16477B4-2706-4C1E-ABFD-6CDBD67C669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62493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272FE2-6C22-4F0B-895F-1A3ADB2590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X Ray diffraction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262498-015F-4432-B0DF-EA5293FB18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i="0" dirty="0">
                <a:solidFill>
                  <a:srgbClr val="002D5E"/>
                </a:solidFill>
                <a:effectLst/>
                <a:latin typeface="Open Sans" panose="020B0606030504020204" pitchFamily="34" charset="0"/>
              </a:rPr>
              <a:t>X-ray diffraction analysis (XRD) is a technique used in materials science to determine the crystallographic structure of a material. </a:t>
            </a:r>
          </a:p>
          <a:p>
            <a:r>
              <a:rPr lang="en-US" b="1" i="0" dirty="0">
                <a:solidFill>
                  <a:srgbClr val="002D5E"/>
                </a:solidFill>
                <a:effectLst/>
                <a:latin typeface="Open Sans" panose="020B0606030504020204" pitchFamily="34" charset="0"/>
              </a:rPr>
              <a:t>XRD works by irradiating a material with incident X-rays and then measuring the intensities and scattering angles of the X-rays that leave the material.</a:t>
            </a:r>
          </a:p>
          <a:p>
            <a:r>
              <a:rPr lang="en-US" b="0" i="0" dirty="0">
                <a:solidFill>
                  <a:srgbClr val="363636"/>
                </a:solidFill>
                <a:effectLst/>
                <a:latin typeface="Open Sans" panose="020B0606030504020204" pitchFamily="34" charset="0"/>
              </a:rPr>
              <a:t>A primary use of XRD analysis is the identification of materials based on their diffraction pattern.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79116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2E0478-08B7-4F16-AE4D-E10A6F90C5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does it Work?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E11F48-040E-4AB9-B335-EC2E89AF6D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b="0" i="0" dirty="0">
                <a:solidFill>
                  <a:srgbClr val="363636"/>
                </a:solidFill>
                <a:effectLst/>
                <a:latin typeface="Open Sans" panose="020B0606030504020204" pitchFamily="34" charset="0"/>
              </a:rPr>
              <a:t>Crystal atoms scatter incident X-rays, primarily through interaction with the atoms’ electrons. This phenomenon is known as elastic scattering; the electron is known as the scatterer. </a:t>
            </a:r>
          </a:p>
          <a:p>
            <a:pPr algn="l"/>
            <a:r>
              <a:rPr lang="en-US" b="0" i="0" dirty="0">
                <a:solidFill>
                  <a:srgbClr val="363636"/>
                </a:solidFill>
                <a:effectLst/>
                <a:latin typeface="Open Sans" panose="020B0606030504020204" pitchFamily="34" charset="0"/>
              </a:rPr>
              <a:t>A regular array of scatterers produces a regular array of spherical waves. </a:t>
            </a:r>
          </a:p>
          <a:p>
            <a:pPr algn="l"/>
            <a:r>
              <a:rPr lang="en-US" b="0" i="0" dirty="0">
                <a:solidFill>
                  <a:srgbClr val="363636"/>
                </a:solidFill>
                <a:effectLst/>
                <a:latin typeface="Open Sans" panose="020B0606030504020204" pitchFamily="34" charset="0"/>
              </a:rPr>
              <a:t>In the majority of directions, these waves cancel each other out through destructive interference, however, they add constructively in a few specific directions, as determined by Bragg’s law:</a:t>
            </a:r>
          </a:p>
          <a:p>
            <a:pPr algn="ctr"/>
            <a:r>
              <a:rPr lang="en-US" b="0" i="1" dirty="0">
                <a:solidFill>
                  <a:srgbClr val="363636"/>
                </a:solidFill>
                <a:effectLst/>
                <a:latin typeface="Open Sans" panose="020B0606030504020204" pitchFamily="34" charset="0"/>
              </a:rPr>
              <a:t>2dsinθ = </a:t>
            </a:r>
            <a:r>
              <a:rPr lang="en-US" b="0" i="1" dirty="0" err="1">
                <a:solidFill>
                  <a:srgbClr val="363636"/>
                </a:solidFill>
                <a:effectLst/>
                <a:latin typeface="Open Sans" panose="020B0606030504020204" pitchFamily="34" charset="0"/>
              </a:rPr>
              <a:t>nλ</a:t>
            </a:r>
            <a:endParaRPr lang="en-US" b="0" i="0" dirty="0">
              <a:solidFill>
                <a:srgbClr val="363636"/>
              </a:solidFill>
              <a:effectLst/>
              <a:latin typeface="Open Sans" panose="020B0606030504020204" pitchFamily="34" charset="0"/>
            </a:endParaRPr>
          </a:p>
          <a:p>
            <a:pPr lvl="1"/>
            <a:r>
              <a:rPr lang="en-US" b="0" i="0" dirty="0">
                <a:solidFill>
                  <a:srgbClr val="363636"/>
                </a:solidFill>
                <a:effectLst/>
                <a:latin typeface="Open Sans" panose="020B0606030504020204" pitchFamily="34" charset="0"/>
              </a:rPr>
              <a:t>Where </a:t>
            </a:r>
            <a:r>
              <a:rPr lang="en-US" b="0" i="1" dirty="0">
                <a:solidFill>
                  <a:srgbClr val="363636"/>
                </a:solidFill>
                <a:effectLst/>
                <a:latin typeface="Open Sans" panose="020B0606030504020204" pitchFamily="34" charset="0"/>
              </a:rPr>
              <a:t>d</a:t>
            </a:r>
            <a:r>
              <a:rPr lang="en-US" b="0" i="0" dirty="0">
                <a:solidFill>
                  <a:srgbClr val="363636"/>
                </a:solidFill>
                <a:effectLst/>
                <a:latin typeface="Open Sans" panose="020B0606030504020204" pitchFamily="34" charset="0"/>
              </a:rPr>
              <a:t> is the spacing between diffracting planes, </a:t>
            </a:r>
          </a:p>
          <a:p>
            <a:pPr lvl="1"/>
            <a:r>
              <a:rPr lang="el-GR" b="0" i="0" dirty="0">
                <a:solidFill>
                  <a:srgbClr val="363636"/>
                </a:solidFill>
                <a:effectLst/>
                <a:latin typeface="Open Sans" panose="020B0606030504020204" pitchFamily="34" charset="0"/>
              </a:rPr>
              <a:t>Θ</a:t>
            </a:r>
            <a:r>
              <a:rPr lang="en-US" b="0" i="0" dirty="0">
                <a:solidFill>
                  <a:srgbClr val="363636"/>
                </a:solidFill>
                <a:effectLst/>
                <a:latin typeface="Open Sans" panose="020B0606030504020204" pitchFamily="34" charset="0"/>
              </a:rPr>
              <a:t> is the incident angle, </a:t>
            </a:r>
          </a:p>
          <a:p>
            <a:pPr lvl="1"/>
            <a:r>
              <a:rPr lang="en-US" b="0" i="1" dirty="0">
                <a:solidFill>
                  <a:srgbClr val="363636"/>
                </a:solidFill>
                <a:effectLst/>
                <a:latin typeface="Open Sans" panose="020B0606030504020204" pitchFamily="34" charset="0"/>
              </a:rPr>
              <a:t>n</a:t>
            </a:r>
            <a:r>
              <a:rPr lang="en-US" b="0" i="0" dirty="0">
                <a:solidFill>
                  <a:srgbClr val="363636"/>
                </a:solidFill>
                <a:effectLst/>
                <a:latin typeface="Open Sans" panose="020B0606030504020204" pitchFamily="34" charset="0"/>
              </a:rPr>
              <a:t> is an integer, </a:t>
            </a:r>
            <a:endParaRPr lang="en-US" dirty="0">
              <a:solidFill>
                <a:srgbClr val="363636"/>
              </a:solidFill>
              <a:latin typeface="Open Sans" panose="020B0606030504020204" pitchFamily="34" charset="0"/>
            </a:endParaRPr>
          </a:p>
          <a:p>
            <a:pPr lvl="1"/>
            <a:r>
              <a:rPr lang="en-US" b="0" i="0" dirty="0">
                <a:solidFill>
                  <a:srgbClr val="363636"/>
                </a:solidFill>
                <a:effectLst/>
                <a:latin typeface="Open Sans" panose="020B0606030504020204" pitchFamily="34" charset="0"/>
              </a:rPr>
              <a:t>λ is the beam wavelength. </a:t>
            </a:r>
          </a:p>
          <a:p>
            <a:r>
              <a:rPr lang="en-US" b="0" i="0" dirty="0">
                <a:solidFill>
                  <a:srgbClr val="363636"/>
                </a:solidFill>
                <a:effectLst/>
                <a:latin typeface="Open Sans" panose="020B0606030504020204" pitchFamily="34" charset="0"/>
              </a:rPr>
              <a:t>The specific directions appear as spots on the diffraction pattern called reflections. 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51060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1710CC-F551-457E-9245-5992EFA24B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Principle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F6B1E0-C599-40BA-B2B5-5581F57955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0" i="0" dirty="0">
                <a:solidFill>
                  <a:srgbClr val="333333"/>
                </a:solidFill>
                <a:effectLst/>
                <a:latin typeface="Lucida Sans Unicode" panose="020B0602030504020204" pitchFamily="34" charset="0"/>
              </a:rPr>
              <a:t>X-ray diffraction is based on constructive interference of monochromatic X-rays and a crystalline sample. </a:t>
            </a:r>
          </a:p>
          <a:p>
            <a:r>
              <a:rPr lang="en-US" b="0" i="0" dirty="0">
                <a:solidFill>
                  <a:srgbClr val="333333"/>
                </a:solidFill>
                <a:effectLst/>
                <a:latin typeface="Lucida Sans Unicode" panose="020B0602030504020204" pitchFamily="34" charset="0"/>
              </a:rPr>
              <a:t>These X-rays are generated by a cathode ray tube, filtered to produce monochromatic radiation, collimated to concentrate, and directed toward the sample. </a:t>
            </a:r>
          </a:p>
          <a:p>
            <a:r>
              <a:rPr lang="en-US" b="0" i="0" dirty="0">
                <a:solidFill>
                  <a:srgbClr val="333333"/>
                </a:solidFill>
                <a:effectLst/>
                <a:latin typeface="Lucida Sans Unicode" panose="020B0602030504020204" pitchFamily="34" charset="0"/>
              </a:rPr>
              <a:t>These diffracted X-rays are then detected, processed and counted. </a:t>
            </a:r>
          </a:p>
          <a:p>
            <a:r>
              <a:rPr lang="en-US" dirty="0">
                <a:hlinkClick r:id="rId2"/>
              </a:rPr>
              <a:t>https://www.youtube.com/watch?v=QHMzFUo0NL8</a:t>
            </a:r>
            <a:endParaRPr lang="en-US" dirty="0">
              <a:solidFill>
                <a:srgbClr val="333333"/>
              </a:solidFill>
              <a:latin typeface="Lucida Sans Unicode" panose="020B060203050402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83109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28DB93-B317-4393-A696-32B9055D1E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0" i="0" dirty="0">
                <a:solidFill>
                  <a:srgbClr val="7693A2"/>
                </a:solidFill>
                <a:effectLst/>
                <a:latin typeface="Lucida Sans Unicode" panose="020B0602030504020204" pitchFamily="34" charset="0"/>
              </a:rPr>
              <a:t>Strengths and Limitations 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B577A6-1E7B-4BD2-82C9-D531CF6579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 algn="l">
              <a:buNone/>
            </a:pPr>
            <a:r>
              <a:rPr lang="en-US" b="1" i="0" dirty="0">
                <a:solidFill>
                  <a:srgbClr val="3E0E76"/>
                </a:solidFill>
                <a:effectLst/>
                <a:latin typeface="Lucida Sans Unicode" panose="020B0602030504020204" pitchFamily="34" charset="0"/>
              </a:rPr>
              <a:t>Strengths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333333"/>
                </a:solidFill>
                <a:effectLst/>
                <a:latin typeface="Lucida Sans Unicode" panose="020B0602030504020204" pitchFamily="34" charset="0"/>
              </a:rPr>
              <a:t>Powerful and rapid (&lt; 20 min) technique for identification of an unknown mineral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333333"/>
                </a:solidFill>
                <a:effectLst/>
                <a:latin typeface="Lucida Sans Unicode" panose="020B0602030504020204" pitchFamily="34" charset="0"/>
              </a:rPr>
              <a:t>In most cases, it provides an unambiguous mineral determination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333333"/>
                </a:solidFill>
                <a:effectLst/>
                <a:latin typeface="Lucida Sans Unicode" panose="020B0602030504020204" pitchFamily="34" charset="0"/>
              </a:rPr>
              <a:t>Minimal sample preparation is required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333333"/>
                </a:solidFill>
                <a:effectLst/>
                <a:latin typeface="Lucida Sans Unicode" panose="020B0602030504020204" pitchFamily="34" charset="0"/>
              </a:rPr>
              <a:t>XRD units are widely available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333333"/>
                </a:solidFill>
                <a:effectLst/>
                <a:latin typeface="Lucida Sans Unicode" panose="020B0602030504020204" pitchFamily="34" charset="0"/>
              </a:rPr>
              <a:t>Data interpretation is relatively straight forward</a:t>
            </a:r>
          </a:p>
          <a:p>
            <a:pPr marL="0" indent="0" algn="l">
              <a:buNone/>
            </a:pPr>
            <a:r>
              <a:rPr lang="en-US" b="1" i="0" dirty="0">
                <a:solidFill>
                  <a:srgbClr val="3E0E76"/>
                </a:solidFill>
                <a:effectLst/>
                <a:latin typeface="Lucida Sans Unicode" panose="020B0602030504020204" pitchFamily="34" charset="0"/>
              </a:rPr>
              <a:t>Limitations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333333"/>
                </a:solidFill>
                <a:effectLst/>
                <a:latin typeface="Lucida Sans Unicode" panose="020B0602030504020204" pitchFamily="34" charset="0"/>
              </a:rPr>
              <a:t>Homogeneous and single phase material is best for identification of an unknown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333333"/>
                </a:solidFill>
                <a:effectLst/>
                <a:latin typeface="Lucida Sans Unicode" panose="020B0602030504020204" pitchFamily="34" charset="0"/>
              </a:rPr>
              <a:t>Must have access to a standard reference file of inorganic compounds (d-spacings, </a:t>
            </a:r>
            <a:r>
              <a:rPr lang="en-US" b="0" i="1" dirty="0" err="1">
                <a:solidFill>
                  <a:srgbClr val="333333"/>
                </a:solidFill>
                <a:effectLst/>
                <a:latin typeface="Lucida Sans" panose="020B0602030504020204" pitchFamily="34" charset="0"/>
              </a:rPr>
              <a:t>hkl</a:t>
            </a:r>
            <a:r>
              <a:rPr lang="en-US" b="0" i="0" dirty="0" err="1">
                <a:solidFill>
                  <a:srgbClr val="333333"/>
                </a:solidFill>
                <a:effectLst/>
                <a:latin typeface="Lucida Sans Unicode" panose="020B0602030504020204" pitchFamily="34" charset="0"/>
              </a:rPr>
              <a:t>s</a:t>
            </a:r>
            <a:r>
              <a:rPr lang="en-US" b="0" i="0" dirty="0">
                <a:solidFill>
                  <a:srgbClr val="333333"/>
                </a:solidFill>
                <a:effectLst/>
                <a:latin typeface="Lucida Sans Unicode" panose="020B0602030504020204" pitchFamily="34" charset="0"/>
              </a:rPr>
              <a:t>)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333333"/>
                </a:solidFill>
                <a:effectLst/>
                <a:latin typeface="Lucida Sans Unicode" panose="020B0602030504020204" pitchFamily="34" charset="0"/>
              </a:rPr>
              <a:t>Requires tenths of a gram of material which must be ground into a powder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333333"/>
                </a:solidFill>
                <a:effectLst/>
                <a:latin typeface="Lucida Sans Unicode" panose="020B0602030504020204" pitchFamily="34" charset="0"/>
              </a:rPr>
              <a:t>For mixed materials, detection limit is ~ 2% of sample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333333"/>
                </a:solidFill>
                <a:effectLst/>
                <a:latin typeface="Lucida Sans Unicode" panose="020B0602030504020204" pitchFamily="34" charset="0"/>
              </a:rPr>
              <a:t>For unit cell determinations, indexing of patterns for non-isometric crystal systems is complicated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333333"/>
                </a:solidFill>
                <a:effectLst/>
                <a:latin typeface="Lucida Sans Unicode" panose="020B0602030504020204" pitchFamily="34" charset="0"/>
              </a:rPr>
              <a:t>Peak overlay may occur and worsens for high angle 'reflections'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33408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652</TotalTime>
  <Words>384</Words>
  <Application>Microsoft Office PowerPoint</Application>
  <PresentationFormat>Widescreen</PresentationFormat>
  <Paragraphs>34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2" baseType="lpstr">
      <vt:lpstr>Arial</vt:lpstr>
      <vt:lpstr>Calibri</vt:lpstr>
      <vt:lpstr>Calibri Light</vt:lpstr>
      <vt:lpstr>Lucida Sans</vt:lpstr>
      <vt:lpstr>Lucida Sans Unicode</vt:lpstr>
      <vt:lpstr>Open Sans</vt:lpstr>
      <vt:lpstr>Office Theme</vt:lpstr>
      <vt:lpstr>X Ray Diffraction</vt:lpstr>
      <vt:lpstr>X Ray diffraction</vt:lpstr>
      <vt:lpstr>How does it Work?</vt:lpstr>
      <vt:lpstr>Principle</vt:lpstr>
      <vt:lpstr>Strengths and Limitations 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X Ray Diffraction</dc:title>
  <dc:creator>Ritu Singh</dc:creator>
  <cp:lastModifiedBy>Ritu Singh</cp:lastModifiedBy>
  <cp:revision>4</cp:revision>
  <dcterms:created xsi:type="dcterms:W3CDTF">2020-10-05T17:30:42Z</dcterms:created>
  <dcterms:modified xsi:type="dcterms:W3CDTF">2020-10-06T04:22:46Z</dcterms:modified>
</cp:coreProperties>
</file>