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907" y="4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4/23/2020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bg1"/>
                </a:solidFill>
                <a:latin typeface="Nimbus Sans L"/>
                <a:cs typeface="Nimbus Sans L"/>
              </a:defRPr>
            </a:lvl1pPr>
          </a:lstStyle>
          <a:p>
            <a:pPr marL="12700">
              <a:lnSpc>
                <a:spcPts val="2090"/>
              </a:lnSpc>
            </a:pPr>
            <a:r>
              <a:rPr spc="-5" dirty="0"/>
              <a:t>Page</a:t>
            </a:r>
            <a:r>
              <a:rPr spc="-60" dirty="0"/>
              <a:t> </a:t>
            </a: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1">
                <a:solidFill>
                  <a:schemeClr val="tx1"/>
                </a:solidFill>
                <a:latin typeface="Nimbus Sans L"/>
                <a:cs typeface="Nimbus Sans 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bg1"/>
                </a:solidFill>
                <a:latin typeface="DejaVu Sans"/>
                <a:cs typeface="DejaVu San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4/23/2020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bg1"/>
                </a:solidFill>
                <a:latin typeface="Nimbus Sans L"/>
                <a:cs typeface="Nimbus Sans L"/>
              </a:defRPr>
            </a:lvl1pPr>
          </a:lstStyle>
          <a:p>
            <a:pPr marL="12700">
              <a:lnSpc>
                <a:spcPts val="2090"/>
              </a:lnSpc>
            </a:pPr>
            <a:r>
              <a:rPr spc="-5" dirty="0"/>
              <a:t>Page</a:t>
            </a:r>
            <a:r>
              <a:rPr spc="-60" dirty="0"/>
              <a:t> </a:t>
            </a: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1">
                <a:solidFill>
                  <a:schemeClr val="tx1"/>
                </a:solidFill>
                <a:latin typeface="Nimbus Sans L"/>
                <a:cs typeface="Nimbus Sans 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4/23/2020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bg1"/>
                </a:solidFill>
                <a:latin typeface="Nimbus Sans L"/>
                <a:cs typeface="Nimbus Sans L"/>
              </a:defRPr>
            </a:lvl1pPr>
          </a:lstStyle>
          <a:p>
            <a:pPr marL="12700">
              <a:lnSpc>
                <a:spcPts val="2090"/>
              </a:lnSpc>
            </a:pPr>
            <a:r>
              <a:rPr spc="-5" dirty="0"/>
              <a:t>Page</a:t>
            </a:r>
            <a:r>
              <a:rPr spc="-60" dirty="0"/>
              <a:t> </a:t>
            </a: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1">
                <a:solidFill>
                  <a:schemeClr val="tx1"/>
                </a:solidFill>
                <a:latin typeface="Nimbus Sans L"/>
                <a:cs typeface="Nimbus Sans 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4/23/2020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bg1"/>
                </a:solidFill>
                <a:latin typeface="Nimbus Sans L"/>
                <a:cs typeface="Nimbus Sans L"/>
              </a:defRPr>
            </a:lvl1pPr>
          </a:lstStyle>
          <a:p>
            <a:pPr marL="12700">
              <a:lnSpc>
                <a:spcPts val="2090"/>
              </a:lnSpc>
            </a:pPr>
            <a:r>
              <a:rPr spc="-5" dirty="0"/>
              <a:t>Page</a:t>
            </a:r>
            <a:r>
              <a:rPr spc="-60" dirty="0"/>
              <a:t> </a:t>
            </a: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4/23/2020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bg1"/>
                </a:solidFill>
                <a:latin typeface="Nimbus Sans L"/>
                <a:cs typeface="Nimbus Sans L"/>
              </a:defRPr>
            </a:lvl1pPr>
          </a:lstStyle>
          <a:p>
            <a:pPr marL="12700">
              <a:lnSpc>
                <a:spcPts val="2090"/>
              </a:lnSpc>
            </a:pPr>
            <a:r>
              <a:rPr spc="-5" dirty="0"/>
              <a:t>Page</a:t>
            </a:r>
            <a:r>
              <a:rPr spc="-60" dirty="0"/>
              <a:t> </a:t>
            </a: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49325" y="265429"/>
            <a:ext cx="7245350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1">
                <a:solidFill>
                  <a:schemeClr val="tx1"/>
                </a:solidFill>
                <a:latin typeface="Nimbus Sans L"/>
                <a:cs typeface="Nimbus Sans 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06119" y="2971800"/>
            <a:ext cx="7372350" cy="1854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DejaVu Sans"/>
                <a:cs typeface="DejaVu San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4/23/2020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28890" y="6430074"/>
            <a:ext cx="788034" cy="2813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chemeClr val="bg1"/>
                </a:solidFill>
                <a:latin typeface="Nimbus Sans L"/>
                <a:cs typeface="Nimbus Sans L"/>
              </a:defRPr>
            </a:lvl1pPr>
          </a:lstStyle>
          <a:p>
            <a:pPr marL="12700">
              <a:lnSpc>
                <a:spcPts val="2090"/>
              </a:lnSpc>
            </a:pPr>
            <a:r>
              <a:rPr spc="-5" dirty="0"/>
              <a:t>Page</a:t>
            </a:r>
            <a:r>
              <a:rPr spc="-60" dirty="0"/>
              <a:t> </a:t>
            </a: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powerpointstyles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2.png"/><Relationship Id="rId5" Type="http://schemas.openxmlformats.org/officeDocument/2006/relationships/image" Target="../media/image3.jpg"/><Relationship Id="rId4" Type="http://schemas.openxmlformats.org/officeDocument/2006/relationships/hyperlink" Target="http://www.powerpointstyles.co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2.png"/><Relationship Id="rId5" Type="http://schemas.openxmlformats.org/officeDocument/2006/relationships/image" Target="../media/image3.jpg"/><Relationship Id="rId4" Type="http://schemas.openxmlformats.org/officeDocument/2006/relationships/hyperlink" Target="http://www.powerpointstyles.com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2.png"/><Relationship Id="rId5" Type="http://schemas.openxmlformats.org/officeDocument/2006/relationships/image" Target="../media/image3.jpg"/><Relationship Id="rId4" Type="http://schemas.openxmlformats.org/officeDocument/2006/relationships/hyperlink" Target="http://www.powerpointstyles.com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hyperlink" Target="http://www.powerpointstyles.com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2.png"/><Relationship Id="rId5" Type="http://schemas.openxmlformats.org/officeDocument/2006/relationships/image" Target="../media/image3.jpg"/><Relationship Id="rId4" Type="http://schemas.openxmlformats.org/officeDocument/2006/relationships/hyperlink" Target="http://www.powerpointstyles.com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.png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5.jpg"/><Relationship Id="rId5" Type="http://schemas.openxmlformats.org/officeDocument/2006/relationships/image" Target="../media/image3.jpg"/><Relationship Id="rId4" Type="http://schemas.openxmlformats.org/officeDocument/2006/relationships/hyperlink" Target="http://www.powerpointstyles.com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6.jpg"/><Relationship Id="rId5" Type="http://schemas.openxmlformats.org/officeDocument/2006/relationships/image" Target="../media/image3.jpg"/><Relationship Id="rId4" Type="http://schemas.openxmlformats.org/officeDocument/2006/relationships/hyperlink" Target="http://www.powerpointstyles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41700" y="6305614"/>
            <a:ext cx="2270760" cy="2559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89"/>
              </a:lnSpc>
            </a:pPr>
            <a:r>
              <a:rPr sz="1800" spc="-10" dirty="0">
                <a:solidFill>
                  <a:srgbClr val="009898"/>
                </a:solidFill>
                <a:latin typeface="Nimbus Sans L"/>
                <a:cs typeface="Nimbus Sans L"/>
                <a:hlinkClick r:id="rId4"/>
              </a:rPr>
              <a:t>Powerpoint</a:t>
            </a:r>
            <a:r>
              <a:rPr sz="1800" spc="-40" dirty="0">
                <a:solidFill>
                  <a:srgbClr val="009898"/>
                </a:solidFill>
                <a:latin typeface="Nimbus Sans L"/>
                <a:cs typeface="Nimbus Sans L"/>
                <a:hlinkClick r:id="rId4"/>
              </a:rPr>
              <a:t> </a:t>
            </a:r>
            <a:r>
              <a:rPr sz="1800" spc="-5" dirty="0">
                <a:solidFill>
                  <a:srgbClr val="009898"/>
                </a:solidFill>
                <a:latin typeface="Nimbus Sans L"/>
                <a:cs typeface="Nimbus Sans L"/>
                <a:hlinkClick r:id="rId4"/>
              </a:rPr>
              <a:t>Templates</a:t>
            </a:r>
            <a:endParaRPr sz="1800">
              <a:latin typeface="Nimbus Sans L"/>
              <a:cs typeface="Nimbus Sans 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41700" y="6305614"/>
            <a:ext cx="4937125" cy="3930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89"/>
              </a:lnSpc>
              <a:tabLst>
                <a:tab pos="4199255" algn="l"/>
              </a:tabLst>
            </a:pPr>
            <a:r>
              <a:rPr sz="1800" spc="-10" dirty="0">
                <a:solidFill>
                  <a:srgbClr val="009898"/>
                </a:solidFill>
                <a:latin typeface="Nimbus Sans L"/>
                <a:cs typeface="Nimbus Sans L"/>
                <a:hlinkClick r:id="rId4"/>
              </a:rPr>
              <a:t>Powerpoint</a:t>
            </a:r>
            <a:r>
              <a:rPr sz="1800" spc="20" dirty="0">
                <a:solidFill>
                  <a:srgbClr val="009898"/>
                </a:solidFill>
                <a:latin typeface="Nimbus Sans L"/>
                <a:cs typeface="Nimbus Sans L"/>
                <a:hlinkClick r:id="rId4"/>
              </a:rPr>
              <a:t> </a:t>
            </a:r>
            <a:r>
              <a:rPr sz="1800" spc="-5" dirty="0">
                <a:solidFill>
                  <a:srgbClr val="009898"/>
                </a:solidFill>
                <a:latin typeface="Nimbus Sans L"/>
                <a:cs typeface="Nimbus Sans L"/>
                <a:hlinkClick r:id="rId4"/>
              </a:rPr>
              <a:t>Templates</a:t>
            </a:r>
            <a:r>
              <a:rPr sz="1800" spc="-5" dirty="0">
                <a:solidFill>
                  <a:srgbClr val="009898"/>
                </a:solidFill>
                <a:latin typeface="Nimbus Sans L"/>
                <a:cs typeface="Nimbus Sans L"/>
              </a:rPr>
              <a:t>	</a:t>
            </a:r>
            <a:r>
              <a:rPr sz="2700" b="1" spc="-7" baseline="-33950" dirty="0">
                <a:solidFill>
                  <a:srgbClr val="FFFFFF"/>
                </a:solidFill>
                <a:latin typeface="Nimbus Sans L"/>
                <a:cs typeface="Nimbus Sans L"/>
              </a:rPr>
              <a:t>Page</a:t>
            </a:r>
            <a:r>
              <a:rPr sz="2700" b="1" spc="-127" baseline="-33950" dirty="0">
                <a:solidFill>
                  <a:srgbClr val="FFFFFF"/>
                </a:solidFill>
                <a:latin typeface="Nimbus Sans L"/>
                <a:cs typeface="Nimbus Sans L"/>
              </a:rPr>
              <a:t> </a:t>
            </a:r>
            <a:r>
              <a:rPr sz="2700" b="1" baseline="-33950" dirty="0">
                <a:solidFill>
                  <a:srgbClr val="FFFFFF"/>
                </a:solidFill>
                <a:latin typeface="Nimbus Sans L"/>
                <a:cs typeface="Nimbus Sans L"/>
              </a:rPr>
              <a:t>1</a:t>
            </a:r>
            <a:endParaRPr sz="2700" baseline="-33950">
              <a:latin typeface="Nimbus Sans L"/>
              <a:cs typeface="Nimbus Sans 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91490" y="571500"/>
            <a:ext cx="7433309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67765" algn="l"/>
              </a:tabLst>
            </a:pPr>
            <a:r>
              <a:rPr sz="4000" spc="-10" dirty="0">
                <a:solidFill>
                  <a:srgbClr val="252572"/>
                </a:solidFill>
              </a:rPr>
              <a:t>THE	BALANCED</a:t>
            </a:r>
            <a:r>
              <a:rPr sz="4000" spc="-55" dirty="0">
                <a:solidFill>
                  <a:srgbClr val="252572"/>
                </a:solidFill>
              </a:rPr>
              <a:t> </a:t>
            </a:r>
            <a:r>
              <a:rPr sz="4000" spc="-10" dirty="0">
                <a:solidFill>
                  <a:srgbClr val="252572"/>
                </a:solidFill>
              </a:rPr>
              <a:t>SCORECARD</a:t>
            </a:r>
            <a:endParaRPr sz="4000"/>
          </a:p>
        </p:txBody>
      </p:sp>
      <p:sp>
        <p:nvSpPr>
          <p:cNvPr id="6" name="object 6"/>
          <p:cNvSpPr txBox="1"/>
          <p:nvPr/>
        </p:nvSpPr>
        <p:spPr>
          <a:xfrm>
            <a:off x="2759710" y="1790700"/>
            <a:ext cx="292671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i="1" spc="-10" dirty="0">
                <a:solidFill>
                  <a:srgbClr val="252572"/>
                </a:solidFill>
                <a:latin typeface="Nimbus Sans L"/>
                <a:cs typeface="Nimbus Sans L"/>
              </a:rPr>
              <a:t>AP</a:t>
            </a:r>
            <a:r>
              <a:rPr sz="4000" b="1" i="1" dirty="0">
                <a:solidFill>
                  <a:srgbClr val="252572"/>
                </a:solidFill>
                <a:latin typeface="Nimbus Sans L"/>
                <a:cs typeface="Nimbus Sans L"/>
              </a:rPr>
              <a:t>P</a:t>
            </a:r>
            <a:r>
              <a:rPr sz="4000" b="1" i="1" spc="-10" dirty="0">
                <a:solidFill>
                  <a:srgbClr val="252572"/>
                </a:solidFill>
                <a:latin typeface="Nimbus Sans L"/>
                <a:cs typeface="Nimbus Sans L"/>
              </a:rPr>
              <a:t>R</a:t>
            </a:r>
            <a:r>
              <a:rPr sz="4000" b="1" i="1" spc="-20" dirty="0">
                <a:solidFill>
                  <a:srgbClr val="252572"/>
                </a:solidFill>
                <a:latin typeface="Nimbus Sans L"/>
                <a:cs typeface="Nimbus Sans L"/>
              </a:rPr>
              <a:t>O</a:t>
            </a:r>
            <a:r>
              <a:rPr sz="4000" b="1" i="1" spc="-10" dirty="0">
                <a:solidFill>
                  <a:srgbClr val="252572"/>
                </a:solidFill>
                <a:latin typeface="Nimbus Sans L"/>
                <a:cs typeface="Nimbus Sans L"/>
              </a:rPr>
              <a:t>AC</a:t>
            </a:r>
            <a:r>
              <a:rPr sz="4000" b="1" i="1" dirty="0">
                <a:solidFill>
                  <a:srgbClr val="252572"/>
                </a:solidFill>
                <a:latin typeface="Nimbus Sans L"/>
                <a:cs typeface="Nimbus Sans L"/>
              </a:rPr>
              <a:t>H</a:t>
            </a:r>
            <a:endParaRPr sz="4000">
              <a:latin typeface="Nimbus Sans L"/>
              <a:cs typeface="Nimbus Sans L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41700" y="6305614"/>
            <a:ext cx="2270760" cy="2559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89"/>
              </a:lnSpc>
            </a:pPr>
            <a:r>
              <a:rPr sz="1800" spc="-10" dirty="0">
                <a:solidFill>
                  <a:srgbClr val="009898"/>
                </a:solidFill>
                <a:latin typeface="Nimbus Sans L"/>
                <a:cs typeface="Nimbus Sans L"/>
                <a:hlinkClick r:id="rId4"/>
              </a:rPr>
              <a:t>Powerpoint</a:t>
            </a:r>
            <a:r>
              <a:rPr sz="1800" spc="-40" dirty="0">
                <a:solidFill>
                  <a:srgbClr val="009898"/>
                </a:solidFill>
                <a:latin typeface="Nimbus Sans L"/>
                <a:cs typeface="Nimbus Sans L"/>
                <a:hlinkClick r:id="rId4"/>
              </a:rPr>
              <a:t> </a:t>
            </a:r>
            <a:r>
              <a:rPr sz="1800" spc="-5" dirty="0">
                <a:solidFill>
                  <a:srgbClr val="009898"/>
                </a:solidFill>
                <a:latin typeface="Nimbus Sans L"/>
                <a:cs typeface="Nimbus Sans L"/>
                <a:hlinkClick r:id="rId4"/>
              </a:rPr>
              <a:t>Templates</a:t>
            </a:r>
            <a:endParaRPr sz="1800">
              <a:latin typeface="Nimbus Sans L"/>
              <a:cs typeface="Nimbus Sans 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9400" y="510540"/>
            <a:ext cx="8004809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068830" algn="l"/>
              </a:tabLst>
            </a:pPr>
            <a:r>
              <a:rPr spc="-5" dirty="0">
                <a:solidFill>
                  <a:srgbClr val="FFFFFF"/>
                </a:solidFill>
              </a:rPr>
              <a:t>WHAT</a:t>
            </a:r>
            <a:r>
              <a:rPr dirty="0">
                <a:solidFill>
                  <a:srgbClr val="FFFFFF"/>
                </a:solidFill>
              </a:rPr>
              <a:t> </a:t>
            </a:r>
            <a:r>
              <a:rPr spc="-5" dirty="0">
                <a:solidFill>
                  <a:srgbClr val="FFFFFF"/>
                </a:solidFill>
              </a:rPr>
              <a:t>IS	BALANCED</a:t>
            </a:r>
            <a:r>
              <a:rPr spc="-25" dirty="0">
                <a:solidFill>
                  <a:srgbClr val="FFFFFF"/>
                </a:solidFill>
              </a:rPr>
              <a:t> </a:t>
            </a:r>
            <a:r>
              <a:rPr spc="-5" dirty="0">
                <a:solidFill>
                  <a:srgbClr val="FFFFFF"/>
                </a:solidFill>
              </a:rPr>
              <a:t>SCORECARD?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Page</a:t>
            </a:r>
            <a:r>
              <a:rPr spc="-60" dirty="0"/>
              <a:t> </a:t>
            </a:r>
            <a:fld id="{81D60167-4931-47E6-BA6A-407CBD079E47}" type="slidenum">
              <a:rPr dirty="0"/>
              <a:t>2</a:t>
            </a:fld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852169" y="1795779"/>
            <a:ext cx="7370445" cy="2585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800" b="1" spc="-15" dirty="0">
                <a:solidFill>
                  <a:srgbClr val="FFFFFF"/>
                </a:solidFill>
                <a:latin typeface="DejaVu Sans"/>
                <a:cs typeface="DejaVu Sans"/>
              </a:rPr>
              <a:t>The </a:t>
            </a:r>
            <a:r>
              <a:rPr sz="2800" b="1" spc="-25" dirty="0">
                <a:solidFill>
                  <a:srgbClr val="FFFFFF"/>
                </a:solidFill>
                <a:latin typeface="DejaVu Sans"/>
                <a:cs typeface="DejaVu Sans"/>
              </a:rPr>
              <a:t>Balanced </a:t>
            </a:r>
            <a:r>
              <a:rPr sz="2800" b="1" spc="-20" dirty="0">
                <a:solidFill>
                  <a:srgbClr val="FFFFFF"/>
                </a:solidFill>
                <a:latin typeface="DejaVu Sans"/>
                <a:cs typeface="DejaVu Sans"/>
              </a:rPr>
              <a:t>Scorecard </a:t>
            </a:r>
            <a:r>
              <a:rPr sz="2800" b="1" spc="-5" dirty="0">
                <a:solidFill>
                  <a:srgbClr val="FFFFFF"/>
                </a:solidFill>
                <a:latin typeface="DejaVu Sans"/>
                <a:cs typeface="DejaVu Sans"/>
              </a:rPr>
              <a:t>is </a:t>
            </a:r>
            <a:r>
              <a:rPr sz="2800" b="1" spc="-20" dirty="0">
                <a:solidFill>
                  <a:srgbClr val="FFFFFF"/>
                </a:solidFill>
                <a:latin typeface="DejaVu Sans"/>
                <a:cs typeface="DejaVu Sans"/>
              </a:rPr>
              <a:t>a  </a:t>
            </a:r>
            <a:r>
              <a:rPr sz="2800" b="1" spc="-35" dirty="0">
                <a:solidFill>
                  <a:srgbClr val="FFFFFF"/>
                </a:solidFill>
                <a:latin typeface="DejaVu Sans"/>
                <a:cs typeface="DejaVu Sans"/>
              </a:rPr>
              <a:t>strategic </a:t>
            </a:r>
            <a:r>
              <a:rPr sz="2800" b="1" spc="-15" dirty="0">
                <a:solidFill>
                  <a:srgbClr val="FFFFFF"/>
                </a:solidFill>
                <a:latin typeface="DejaVu Sans"/>
                <a:cs typeface="DejaVu Sans"/>
              </a:rPr>
              <a:t>planning </a:t>
            </a:r>
            <a:r>
              <a:rPr sz="2800" b="1" spc="-25" dirty="0">
                <a:solidFill>
                  <a:srgbClr val="FFFFFF"/>
                </a:solidFill>
                <a:latin typeface="DejaVu Sans"/>
                <a:cs typeface="DejaVu Sans"/>
              </a:rPr>
              <a:t>and </a:t>
            </a:r>
            <a:r>
              <a:rPr sz="2800" b="1" spc="-15" dirty="0">
                <a:solidFill>
                  <a:srgbClr val="FFFFFF"/>
                </a:solidFill>
                <a:latin typeface="DejaVu Sans"/>
                <a:cs typeface="DejaVu Sans"/>
              </a:rPr>
              <a:t>management  </a:t>
            </a:r>
            <a:r>
              <a:rPr sz="2800" b="1" spc="-20" dirty="0">
                <a:solidFill>
                  <a:srgbClr val="FFFFFF"/>
                </a:solidFill>
                <a:latin typeface="DejaVu Sans"/>
                <a:cs typeface="DejaVu Sans"/>
              </a:rPr>
              <a:t>system </a:t>
            </a:r>
            <a:r>
              <a:rPr sz="2800" b="1" spc="-30" dirty="0">
                <a:solidFill>
                  <a:srgbClr val="FFFFFF"/>
                </a:solidFill>
                <a:latin typeface="DejaVu Sans"/>
                <a:cs typeface="DejaVu Sans"/>
              </a:rPr>
              <a:t>used </a:t>
            </a:r>
            <a:r>
              <a:rPr sz="2800" b="1" spc="-35" dirty="0">
                <a:solidFill>
                  <a:srgbClr val="FFFFFF"/>
                </a:solidFill>
                <a:latin typeface="DejaVu Sans"/>
                <a:cs typeface="DejaVu Sans"/>
              </a:rPr>
              <a:t>to </a:t>
            </a:r>
            <a:r>
              <a:rPr sz="2800" b="1" spc="-15" dirty="0">
                <a:solidFill>
                  <a:srgbClr val="FFFFFF"/>
                </a:solidFill>
                <a:latin typeface="DejaVu Sans"/>
                <a:cs typeface="DejaVu Sans"/>
              </a:rPr>
              <a:t>align </a:t>
            </a:r>
            <a:r>
              <a:rPr sz="2800" b="1" spc="-20" dirty="0">
                <a:solidFill>
                  <a:srgbClr val="FFFFFF"/>
                </a:solidFill>
                <a:latin typeface="DejaVu Sans"/>
                <a:cs typeface="DejaVu Sans"/>
              </a:rPr>
              <a:t>business  </a:t>
            </a:r>
            <a:r>
              <a:rPr sz="2800" b="1" spc="-30" dirty="0">
                <a:solidFill>
                  <a:srgbClr val="FFFFFF"/>
                </a:solidFill>
                <a:latin typeface="DejaVu Sans"/>
                <a:cs typeface="DejaVu Sans"/>
              </a:rPr>
              <a:t>activites </a:t>
            </a:r>
            <a:r>
              <a:rPr sz="2800" b="1" spc="-35" dirty="0">
                <a:solidFill>
                  <a:srgbClr val="FFFFFF"/>
                </a:solidFill>
                <a:latin typeface="DejaVu Sans"/>
                <a:cs typeface="DejaVu Sans"/>
              </a:rPr>
              <a:t>to </a:t>
            </a:r>
            <a:r>
              <a:rPr sz="2800" b="1" spc="-40" dirty="0">
                <a:solidFill>
                  <a:srgbClr val="FFFFFF"/>
                </a:solidFill>
                <a:latin typeface="DejaVu Sans"/>
                <a:cs typeface="DejaVu Sans"/>
              </a:rPr>
              <a:t>the </a:t>
            </a:r>
            <a:r>
              <a:rPr sz="2800" b="1" spc="-10" dirty="0">
                <a:solidFill>
                  <a:srgbClr val="FFFFFF"/>
                </a:solidFill>
                <a:latin typeface="DejaVu Sans"/>
                <a:cs typeface="DejaVu Sans"/>
              </a:rPr>
              <a:t>vision </a:t>
            </a:r>
            <a:r>
              <a:rPr sz="2800" b="1" spc="-25" dirty="0">
                <a:solidFill>
                  <a:srgbClr val="FFFFFF"/>
                </a:solidFill>
                <a:latin typeface="DejaVu Sans"/>
                <a:cs typeface="DejaVu Sans"/>
              </a:rPr>
              <a:t>and </a:t>
            </a:r>
            <a:r>
              <a:rPr sz="2800" b="1" spc="-35" dirty="0">
                <a:solidFill>
                  <a:srgbClr val="FFFFFF"/>
                </a:solidFill>
                <a:latin typeface="DejaVu Sans"/>
                <a:cs typeface="DejaVu Sans"/>
              </a:rPr>
              <a:t>strategy  </a:t>
            </a:r>
            <a:r>
              <a:rPr sz="2800" b="1" spc="-25" dirty="0">
                <a:solidFill>
                  <a:srgbClr val="FFFFFF"/>
                </a:solidFill>
                <a:latin typeface="DejaVu Sans"/>
                <a:cs typeface="DejaVu Sans"/>
              </a:rPr>
              <a:t>of </a:t>
            </a:r>
            <a:r>
              <a:rPr sz="2800" b="1" spc="-40" dirty="0">
                <a:solidFill>
                  <a:srgbClr val="FFFFFF"/>
                </a:solidFill>
                <a:latin typeface="DejaVu Sans"/>
                <a:cs typeface="DejaVu Sans"/>
              </a:rPr>
              <a:t>the </a:t>
            </a:r>
            <a:r>
              <a:rPr sz="2800" b="1" spc="-15" dirty="0">
                <a:solidFill>
                  <a:srgbClr val="FFFFFF"/>
                </a:solidFill>
                <a:latin typeface="DejaVu Sans"/>
                <a:cs typeface="DejaVu Sans"/>
              </a:rPr>
              <a:t>organization </a:t>
            </a:r>
            <a:r>
              <a:rPr sz="2800" b="1" spc="-30" dirty="0">
                <a:solidFill>
                  <a:srgbClr val="FFFFFF"/>
                </a:solidFill>
                <a:latin typeface="DejaVu Sans"/>
                <a:cs typeface="DejaVu Sans"/>
              </a:rPr>
              <a:t>by </a:t>
            </a:r>
            <a:r>
              <a:rPr sz="2800" b="1" spc="-10" dirty="0">
                <a:solidFill>
                  <a:srgbClr val="FFFFFF"/>
                </a:solidFill>
                <a:latin typeface="DejaVu Sans"/>
                <a:cs typeface="DejaVu Sans"/>
              </a:rPr>
              <a:t>monitoring  </a:t>
            </a:r>
            <a:r>
              <a:rPr sz="2800" b="1" spc="-20" dirty="0">
                <a:solidFill>
                  <a:srgbClr val="FFFFFF"/>
                </a:solidFill>
                <a:latin typeface="DejaVu Sans"/>
                <a:cs typeface="DejaVu Sans"/>
              </a:rPr>
              <a:t>perfomance </a:t>
            </a:r>
            <a:r>
              <a:rPr sz="2800" b="1" spc="-25" dirty="0">
                <a:solidFill>
                  <a:srgbClr val="FFFFFF"/>
                </a:solidFill>
                <a:latin typeface="DejaVu Sans"/>
                <a:cs typeface="DejaVu Sans"/>
              </a:rPr>
              <a:t>against </a:t>
            </a:r>
            <a:r>
              <a:rPr sz="2800" b="1" spc="-30" dirty="0">
                <a:solidFill>
                  <a:srgbClr val="FFFFFF"/>
                </a:solidFill>
                <a:latin typeface="DejaVu Sans"/>
                <a:cs typeface="DejaVu Sans"/>
              </a:rPr>
              <a:t>strategic</a:t>
            </a:r>
            <a:r>
              <a:rPr sz="2800" b="1" spc="-40" dirty="0">
                <a:solidFill>
                  <a:srgbClr val="FFFFFF"/>
                </a:solidFill>
                <a:latin typeface="DejaVu Sans"/>
                <a:cs typeface="DejaVu Sans"/>
              </a:rPr>
              <a:t> </a:t>
            </a:r>
            <a:r>
              <a:rPr sz="2800" b="1" spc="-20" dirty="0">
                <a:solidFill>
                  <a:srgbClr val="FFFFFF"/>
                </a:solidFill>
                <a:latin typeface="DejaVu Sans"/>
                <a:cs typeface="DejaVu Sans"/>
              </a:rPr>
              <a:t>goals</a:t>
            </a:r>
            <a:endParaRPr sz="2800">
              <a:latin typeface="DejaVu Sans"/>
              <a:cs typeface="DejaVu Sans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41700" y="6305614"/>
            <a:ext cx="2270760" cy="2559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89"/>
              </a:lnSpc>
            </a:pPr>
            <a:r>
              <a:rPr sz="1800" spc="-10" dirty="0">
                <a:solidFill>
                  <a:srgbClr val="009898"/>
                </a:solidFill>
                <a:latin typeface="Nimbus Sans L"/>
                <a:cs typeface="Nimbus Sans L"/>
                <a:hlinkClick r:id="rId4"/>
              </a:rPr>
              <a:t>Powerpoint</a:t>
            </a:r>
            <a:r>
              <a:rPr sz="1800" spc="-40" dirty="0">
                <a:solidFill>
                  <a:srgbClr val="009898"/>
                </a:solidFill>
                <a:latin typeface="Nimbus Sans L"/>
                <a:cs typeface="Nimbus Sans L"/>
                <a:hlinkClick r:id="rId4"/>
              </a:rPr>
              <a:t> </a:t>
            </a:r>
            <a:r>
              <a:rPr sz="1800" spc="-5" dirty="0">
                <a:solidFill>
                  <a:srgbClr val="009898"/>
                </a:solidFill>
                <a:latin typeface="Nimbus Sans L"/>
                <a:cs typeface="Nimbus Sans L"/>
                <a:hlinkClick r:id="rId4"/>
              </a:rPr>
              <a:t>Templates</a:t>
            </a:r>
            <a:endParaRPr sz="1800">
              <a:latin typeface="Nimbus Sans L"/>
              <a:cs typeface="Nimbus Sans 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65759" y="294640"/>
            <a:ext cx="739076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i="0" dirty="0">
                <a:solidFill>
                  <a:srgbClr val="FFFFFF"/>
                </a:solidFill>
                <a:latin typeface="DejaVu Sans"/>
                <a:cs typeface="DejaVu Sans"/>
              </a:rPr>
              <a:t>BALANCED </a:t>
            </a:r>
            <a:r>
              <a:rPr sz="3200" i="0" spc="-5" dirty="0">
                <a:solidFill>
                  <a:srgbClr val="FFFFFF"/>
                </a:solidFill>
                <a:latin typeface="DejaVu Sans"/>
                <a:cs typeface="DejaVu Sans"/>
              </a:rPr>
              <a:t>SCORECARD</a:t>
            </a:r>
            <a:r>
              <a:rPr sz="3200" i="0" spc="-85" dirty="0">
                <a:solidFill>
                  <a:srgbClr val="FFFFFF"/>
                </a:solidFill>
                <a:latin typeface="DejaVu Sans"/>
                <a:cs typeface="DejaVu Sans"/>
              </a:rPr>
              <a:t> </a:t>
            </a:r>
            <a:r>
              <a:rPr sz="3200" i="0" spc="-35" dirty="0">
                <a:solidFill>
                  <a:srgbClr val="FFFFFF"/>
                </a:solidFill>
                <a:latin typeface="DejaVu Sans"/>
                <a:cs typeface="DejaVu Sans"/>
              </a:rPr>
              <a:t>Concept</a:t>
            </a:r>
            <a:endParaRPr sz="3200">
              <a:latin typeface="DejaVu Sans"/>
              <a:cs typeface="DejaVu San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Page</a:t>
            </a:r>
            <a:r>
              <a:rPr spc="-60" dirty="0"/>
              <a:t> </a:t>
            </a:r>
            <a:fld id="{81D60167-4931-47E6-BA6A-407CBD079E47}" type="slidenum">
              <a:rPr dirty="0"/>
              <a:t>3</a:t>
            </a:fld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706119" y="1508759"/>
            <a:ext cx="737362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600" spc="1739" baseline="3472" dirty="0">
                <a:solidFill>
                  <a:srgbClr val="FFFFFF"/>
                </a:solidFill>
                <a:latin typeface="DejaVu Sans"/>
                <a:cs typeface="DejaVu Sans"/>
              </a:rPr>
              <a:t> </a:t>
            </a:r>
            <a:r>
              <a:rPr sz="2400" b="1" spc="175" dirty="0">
                <a:solidFill>
                  <a:srgbClr val="FFFFFF"/>
                </a:solidFill>
                <a:latin typeface="DejaVu Sans"/>
                <a:cs typeface="DejaVu Sans"/>
              </a:rPr>
              <a:t>It </a:t>
            </a:r>
            <a:r>
              <a:rPr sz="2400" b="1" spc="35" dirty="0">
                <a:solidFill>
                  <a:srgbClr val="FFFFFF"/>
                </a:solidFill>
                <a:latin typeface="DejaVu Sans"/>
                <a:cs typeface="DejaVu Sans"/>
              </a:rPr>
              <a:t>was </a:t>
            </a:r>
            <a:r>
              <a:rPr sz="2400" b="1" spc="-20" dirty="0">
                <a:solidFill>
                  <a:srgbClr val="FFFFFF"/>
                </a:solidFill>
                <a:latin typeface="DejaVu Sans"/>
                <a:cs typeface="DejaVu Sans"/>
              </a:rPr>
              <a:t>publishes </a:t>
            </a:r>
            <a:r>
              <a:rPr sz="2400" b="1" spc="-5" dirty="0">
                <a:solidFill>
                  <a:srgbClr val="FFFFFF"/>
                </a:solidFill>
                <a:latin typeface="DejaVu Sans"/>
                <a:cs typeface="DejaVu Sans"/>
              </a:rPr>
              <a:t>in </a:t>
            </a:r>
            <a:r>
              <a:rPr sz="2400" b="1" spc="30" dirty="0">
                <a:solidFill>
                  <a:srgbClr val="FFFFFF"/>
                </a:solidFill>
                <a:latin typeface="DejaVu Sans"/>
                <a:cs typeface="DejaVu Sans"/>
              </a:rPr>
              <a:t>1992 </a:t>
            </a:r>
            <a:r>
              <a:rPr sz="2400" b="1" spc="-20" dirty="0">
                <a:solidFill>
                  <a:srgbClr val="FFFFFF"/>
                </a:solidFill>
                <a:latin typeface="DejaVu Sans"/>
                <a:cs typeface="DejaVu Sans"/>
              </a:rPr>
              <a:t>by </a:t>
            </a:r>
            <a:r>
              <a:rPr sz="2400" b="1" spc="-10" dirty="0">
                <a:solidFill>
                  <a:srgbClr val="FFFFFF"/>
                </a:solidFill>
                <a:latin typeface="DejaVu Sans"/>
                <a:cs typeface="DejaVu Sans"/>
              </a:rPr>
              <a:t>kaplan </a:t>
            </a:r>
            <a:r>
              <a:rPr sz="2400" b="1" spc="-490" dirty="0">
                <a:solidFill>
                  <a:srgbClr val="FFFFFF"/>
                </a:solidFill>
                <a:latin typeface="DejaVu Sans"/>
                <a:cs typeface="DejaVu Sans"/>
              </a:rPr>
              <a:t>and  </a:t>
            </a:r>
            <a:r>
              <a:rPr sz="2400" b="1" spc="-20" dirty="0">
                <a:solidFill>
                  <a:srgbClr val="FFFFFF"/>
                </a:solidFill>
                <a:latin typeface="DejaVu Sans"/>
                <a:cs typeface="DejaVu Sans"/>
              </a:rPr>
              <a:t>Norton, a </a:t>
            </a:r>
            <a:r>
              <a:rPr sz="2400" b="1" spc="-15" dirty="0">
                <a:solidFill>
                  <a:srgbClr val="FFFFFF"/>
                </a:solidFill>
                <a:latin typeface="DejaVu Sans"/>
                <a:cs typeface="DejaVu Sans"/>
              </a:rPr>
              <a:t>book </a:t>
            </a:r>
            <a:r>
              <a:rPr sz="2400" b="1" spc="-5" dirty="0">
                <a:solidFill>
                  <a:srgbClr val="FFFFFF"/>
                </a:solidFill>
                <a:latin typeface="DejaVu Sans"/>
                <a:cs typeface="DejaVu Sans"/>
              </a:rPr>
              <a:t>followed in</a:t>
            </a:r>
            <a:r>
              <a:rPr sz="2400" b="1" spc="-40" dirty="0">
                <a:solidFill>
                  <a:srgbClr val="FFFFFF"/>
                </a:solidFill>
                <a:latin typeface="DejaVu Sans"/>
                <a:cs typeface="DejaVu Sans"/>
              </a:rPr>
              <a:t> </a:t>
            </a:r>
            <a:r>
              <a:rPr sz="2400" b="1" spc="30" dirty="0">
                <a:solidFill>
                  <a:srgbClr val="FFFFFF"/>
                </a:solidFill>
                <a:latin typeface="DejaVu Sans"/>
                <a:cs typeface="DejaVu Sans"/>
              </a:rPr>
              <a:t>1996</a:t>
            </a:r>
            <a:endParaRPr sz="2400">
              <a:latin typeface="DejaVu Sans"/>
              <a:cs typeface="DejaVu San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6119" y="2588259"/>
            <a:ext cx="2971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160" dirty="0">
                <a:solidFill>
                  <a:srgbClr val="FFFFFF"/>
                </a:solidFill>
                <a:latin typeface="DejaVu Sans"/>
                <a:cs typeface="DejaVu Sans"/>
              </a:rPr>
              <a:t></a:t>
            </a:r>
            <a:endParaRPr sz="2400">
              <a:latin typeface="DejaVu Sans"/>
              <a:cs typeface="DejaVu San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02689" y="2606040"/>
            <a:ext cx="68751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092960" algn="l"/>
                <a:tab pos="4500245" algn="l"/>
              </a:tabLst>
            </a:pPr>
            <a:r>
              <a:rPr sz="2400" b="1" spc="-15" dirty="0">
                <a:solidFill>
                  <a:srgbClr val="FFFFFF"/>
                </a:solidFill>
                <a:latin typeface="DejaVu Sans"/>
                <a:cs typeface="DejaVu Sans"/>
              </a:rPr>
              <a:t>Traditional	performance	measurement</a:t>
            </a:r>
            <a:endParaRPr sz="2400">
              <a:latin typeface="DejaVu Sans"/>
              <a:cs typeface="DejaVu San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350">
              <a:lnSpc>
                <a:spcPct val="100000"/>
              </a:lnSpc>
              <a:spcBef>
                <a:spcPts val="100"/>
              </a:spcBef>
              <a:tabLst>
                <a:tab pos="966469" algn="l"/>
                <a:tab pos="1949450" algn="l"/>
                <a:tab pos="3120390" algn="l"/>
                <a:tab pos="3801110" algn="l"/>
                <a:tab pos="5480685" algn="l"/>
              </a:tabLst>
            </a:pPr>
            <a:r>
              <a:rPr spc="-60" dirty="0"/>
              <a:t>t</a:t>
            </a:r>
            <a:r>
              <a:rPr dirty="0"/>
              <a:t>h</a:t>
            </a:r>
            <a:r>
              <a:rPr spc="-15" dirty="0"/>
              <a:t>a</a:t>
            </a:r>
            <a:r>
              <a:rPr spc="-55" dirty="0"/>
              <a:t>t</a:t>
            </a:r>
            <a:r>
              <a:rPr dirty="0"/>
              <a:t>	</a:t>
            </a:r>
            <a:r>
              <a:rPr spc="-5" dirty="0"/>
              <a:t>o</a:t>
            </a:r>
            <a:r>
              <a:rPr spc="-15" dirty="0"/>
              <a:t>n</a:t>
            </a:r>
            <a:r>
              <a:rPr spc="-5" dirty="0"/>
              <a:t>ly</a:t>
            </a:r>
            <a:r>
              <a:rPr dirty="0"/>
              <a:t>	</a:t>
            </a:r>
            <a:r>
              <a:rPr spc="-40" dirty="0"/>
              <a:t>f</a:t>
            </a:r>
            <a:r>
              <a:rPr spc="-15" dirty="0"/>
              <a:t>o</a:t>
            </a:r>
            <a:r>
              <a:rPr spc="-10" dirty="0"/>
              <a:t>c</a:t>
            </a:r>
            <a:r>
              <a:rPr spc="-15" dirty="0"/>
              <a:t>u</a:t>
            </a:r>
            <a:r>
              <a:rPr spc="-5" dirty="0"/>
              <a:t>s</a:t>
            </a:r>
            <a:r>
              <a:rPr dirty="0"/>
              <a:t>	</a:t>
            </a:r>
            <a:r>
              <a:rPr spc="-15" dirty="0"/>
              <a:t>o</a:t>
            </a:r>
            <a:r>
              <a:rPr dirty="0"/>
              <a:t>n	</a:t>
            </a:r>
            <a:r>
              <a:rPr spc="-30" dirty="0"/>
              <a:t>e</a:t>
            </a:r>
            <a:r>
              <a:rPr spc="50" dirty="0"/>
              <a:t>x</a:t>
            </a:r>
            <a:r>
              <a:rPr spc="-60" dirty="0"/>
              <a:t>t</a:t>
            </a:r>
            <a:r>
              <a:rPr spc="-30" dirty="0"/>
              <a:t>e</a:t>
            </a:r>
            <a:r>
              <a:rPr dirty="0"/>
              <a:t>r</a:t>
            </a:r>
            <a:r>
              <a:rPr spc="-15" dirty="0"/>
              <a:t>na</a:t>
            </a:r>
            <a:r>
              <a:rPr spc="-5" dirty="0"/>
              <a:t>l</a:t>
            </a:r>
            <a:r>
              <a:rPr dirty="0"/>
              <a:t>	</a:t>
            </a:r>
            <a:r>
              <a:rPr spc="-15" dirty="0"/>
              <a:t>a</a:t>
            </a:r>
            <a:r>
              <a:rPr spc="-20" dirty="0"/>
              <a:t>c</a:t>
            </a:r>
            <a:r>
              <a:rPr spc="-10" dirty="0"/>
              <a:t>c</a:t>
            </a:r>
            <a:r>
              <a:rPr spc="-15" dirty="0"/>
              <a:t>o</a:t>
            </a:r>
            <a:r>
              <a:rPr dirty="0"/>
              <a:t>u</a:t>
            </a:r>
            <a:r>
              <a:rPr spc="-15" dirty="0"/>
              <a:t>n</a:t>
            </a:r>
            <a:r>
              <a:rPr spc="-60" dirty="0"/>
              <a:t>t</a:t>
            </a:r>
            <a:r>
              <a:rPr spc="-5" dirty="0"/>
              <a:t>i</a:t>
            </a:r>
            <a:r>
              <a:rPr spc="-15" dirty="0"/>
              <a:t>n</a:t>
            </a:r>
            <a:r>
              <a:rPr spc="-30" dirty="0"/>
              <a:t>g  </a:t>
            </a:r>
            <a:r>
              <a:rPr spc="-35" dirty="0"/>
              <a:t>data </a:t>
            </a:r>
            <a:r>
              <a:rPr spc="-15" dirty="0"/>
              <a:t>are</a:t>
            </a:r>
            <a:r>
              <a:rPr spc="-10" dirty="0"/>
              <a:t> </a:t>
            </a:r>
            <a:r>
              <a:rPr spc="-25" dirty="0"/>
              <a:t>obsolete</a:t>
            </a: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450"/>
          </a:p>
          <a:p>
            <a:pPr marL="12700" marR="5080">
              <a:lnSpc>
                <a:spcPct val="100000"/>
              </a:lnSpc>
              <a:tabLst>
                <a:tab pos="434975" algn="l"/>
              </a:tabLst>
            </a:pPr>
            <a:r>
              <a:rPr sz="3600" b="0" spc="1739" baseline="3472" dirty="0">
                <a:latin typeface="DejaVu Sans"/>
                <a:cs typeface="DejaVu Sans"/>
              </a:rPr>
              <a:t>	</a:t>
            </a:r>
            <a:r>
              <a:rPr sz="2400" spc="-15" dirty="0"/>
              <a:t>The approach </a:t>
            </a:r>
            <a:r>
              <a:rPr sz="2400" spc="-5" dirty="0"/>
              <a:t>is </a:t>
            </a:r>
            <a:r>
              <a:rPr sz="2400" spc="-30" dirty="0"/>
              <a:t>to </a:t>
            </a:r>
            <a:r>
              <a:rPr sz="2400" spc="-20" dirty="0"/>
              <a:t>provide </a:t>
            </a:r>
            <a:r>
              <a:rPr sz="2400" spc="-45" dirty="0"/>
              <a:t>‘balance’ </a:t>
            </a:r>
            <a:r>
              <a:rPr sz="2400" spc="-30" dirty="0"/>
              <a:t>to  </a:t>
            </a:r>
            <a:r>
              <a:rPr sz="2400" spc="-35" dirty="0"/>
              <a:t>the </a:t>
            </a:r>
            <a:r>
              <a:rPr sz="2400" spc="-15" dirty="0"/>
              <a:t>finacial </a:t>
            </a:r>
            <a:r>
              <a:rPr sz="2400" spc="-25" dirty="0"/>
              <a:t>persperctive.</a:t>
            </a:r>
            <a:endParaRPr sz="2400">
              <a:latin typeface="DejaVu Sans"/>
              <a:cs typeface="DejaVu Sans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41700" y="6305614"/>
            <a:ext cx="2270760" cy="2559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89"/>
              </a:lnSpc>
            </a:pPr>
            <a:r>
              <a:rPr sz="1800" spc="-10" dirty="0">
                <a:solidFill>
                  <a:srgbClr val="009898"/>
                </a:solidFill>
                <a:latin typeface="Nimbus Sans L"/>
                <a:cs typeface="Nimbus Sans L"/>
                <a:hlinkClick r:id="rId4"/>
              </a:rPr>
              <a:t>Powerpoint</a:t>
            </a:r>
            <a:r>
              <a:rPr sz="1800" spc="-40" dirty="0">
                <a:solidFill>
                  <a:srgbClr val="009898"/>
                </a:solidFill>
                <a:latin typeface="Nimbus Sans L"/>
                <a:cs typeface="Nimbus Sans L"/>
                <a:hlinkClick r:id="rId4"/>
              </a:rPr>
              <a:t> </a:t>
            </a:r>
            <a:r>
              <a:rPr sz="1800" spc="-5" dirty="0">
                <a:solidFill>
                  <a:srgbClr val="009898"/>
                </a:solidFill>
                <a:latin typeface="Nimbus Sans L"/>
                <a:cs typeface="Nimbus Sans L"/>
                <a:hlinkClick r:id="rId4"/>
              </a:rPr>
              <a:t>Templates</a:t>
            </a:r>
            <a:endParaRPr sz="1800">
              <a:latin typeface="Nimbus Sans L"/>
              <a:cs typeface="Nimbus Sans 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01320" y="317500"/>
            <a:ext cx="713994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0" i="0" spc="-5" dirty="0">
                <a:latin typeface="Nimbus Sans L"/>
                <a:cs typeface="Nimbus Sans L"/>
              </a:rPr>
              <a:t>Why use </a:t>
            </a:r>
            <a:r>
              <a:rPr sz="4000" b="0" i="0" dirty="0">
                <a:latin typeface="Nimbus Sans L"/>
                <a:cs typeface="Nimbus Sans L"/>
              </a:rPr>
              <a:t>a </a:t>
            </a:r>
            <a:r>
              <a:rPr sz="4000" b="0" i="0" spc="-5" dirty="0">
                <a:latin typeface="Nimbus Sans L"/>
                <a:cs typeface="Nimbus Sans L"/>
              </a:rPr>
              <a:t>Balance</a:t>
            </a:r>
            <a:r>
              <a:rPr sz="4000" b="0" i="0" spc="-25" dirty="0">
                <a:latin typeface="Nimbus Sans L"/>
                <a:cs typeface="Nimbus Sans L"/>
              </a:rPr>
              <a:t> </a:t>
            </a:r>
            <a:r>
              <a:rPr sz="4000" b="0" i="0" spc="-5" dirty="0">
                <a:latin typeface="Nimbus Sans L"/>
                <a:cs typeface="Nimbus Sans L"/>
              </a:rPr>
              <a:t>Scorecard?</a:t>
            </a:r>
            <a:endParaRPr sz="4000">
              <a:latin typeface="Nimbus Sans L"/>
              <a:cs typeface="Nimbus Sans 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Page</a:t>
            </a:r>
            <a:r>
              <a:rPr spc="-60" dirty="0"/>
              <a:t> </a:t>
            </a:r>
            <a:fld id="{81D60167-4931-47E6-BA6A-407CBD079E47}" type="slidenum">
              <a:rPr dirty="0"/>
              <a:t>4</a:t>
            </a:fld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534669" y="1600200"/>
            <a:ext cx="7437120" cy="3606757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354965" marR="895350" indent="-342900">
              <a:lnSpc>
                <a:spcPts val="3120"/>
              </a:lnSpc>
              <a:spcBef>
                <a:spcPts val="405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dirty="0">
                <a:latin typeface="Nimbus Sans L"/>
                <a:cs typeface="Nimbus Sans L"/>
              </a:rPr>
              <a:t>Improve organisational </a:t>
            </a:r>
            <a:r>
              <a:rPr sz="2800" spc="-5" dirty="0">
                <a:latin typeface="Nimbus Sans L"/>
                <a:cs typeface="Nimbus Sans L"/>
              </a:rPr>
              <a:t>performance </a:t>
            </a:r>
            <a:r>
              <a:rPr sz="2800" dirty="0">
                <a:latin typeface="Nimbus Sans L"/>
                <a:cs typeface="Nimbus Sans L"/>
              </a:rPr>
              <a:t>by  </a:t>
            </a:r>
            <a:r>
              <a:rPr sz="2800" spc="-5" dirty="0">
                <a:latin typeface="Nimbus Sans L"/>
                <a:cs typeface="Nimbus Sans L"/>
              </a:rPr>
              <a:t>measuring what</a:t>
            </a:r>
            <a:r>
              <a:rPr sz="2800" spc="10" dirty="0">
                <a:latin typeface="Nimbus Sans L"/>
                <a:cs typeface="Nimbus Sans L"/>
              </a:rPr>
              <a:t> </a:t>
            </a:r>
            <a:r>
              <a:rPr sz="2800" spc="-5" dirty="0">
                <a:latin typeface="Nimbus Sans L"/>
                <a:cs typeface="Nimbus Sans L"/>
              </a:rPr>
              <a:t>matters</a:t>
            </a:r>
            <a:endParaRPr sz="2800" dirty="0">
              <a:latin typeface="Nimbus Sans L"/>
              <a:cs typeface="Nimbus Sans L"/>
            </a:endParaRPr>
          </a:p>
          <a:p>
            <a:pPr marL="355600" indent="-342900">
              <a:lnSpc>
                <a:spcPct val="100000"/>
              </a:lnSpc>
              <a:spcBef>
                <a:spcPts val="395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dirty="0">
                <a:latin typeface="Nimbus Sans L"/>
                <a:cs typeface="Nimbus Sans L"/>
              </a:rPr>
              <a:t>Increase focus on strategy and</a:t>
            </a:r>
            <a:r>
              <a:rPr sz="2800" spc="-5" dirty="0">
                <a:latin typeface="Nimbus Sans L"/>
                <a:cs typeface="Nimbus Sans L"/>
              </a:rPr>
              <a:t> </a:t>
            </a:r>
            <a:r>
              <a:rPr sz="2800" dirty="0">
                <a:latin typeface="Nimbus Sans L"/>
                <a:cs typeface="Nimbus Sans L"/>
              </a:rPr>
              <a:t>results</a:t>
            </a:r>
          </a:p>
          <a:p>
            <a:pPr marL="354965" marR="5080" indent="-342900">
              <a:lnSpc>
                <a:spcPts val="3120"/>
              </a:lnSpc>
              <a:spcBef>
                <a:spcPts val="765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latin typeface="Nimbus Sans L"/>
                <a:cs typeface="Nimbus Sans L"/>
              </a:rPr>
              <a:t>Align </a:t>
            </a:r>
            <a:r>
              <a:rPr sz="2800" dirty="0">
                <a:latin typeface="Nimbus Sans L"/>
                <a:cs typeface="Nimbus Sans L"/>
              </a:rPr>
              <a:t>organization strategy </a:t>
            </a:r>
            <a:r>
              <a:rPr sz="2800" spc="-5" dirty="0">
                <a:latin typeface="Nimbus Sans L"/>
                <a:cs typeface="Nimbus Sans L"/>
              </a:rPr>
              <a:t>with workers </a:t>
            </a:r>
            <a:r>
              <a:rPr sz="2800" dirty="0">
                <a:latin typeface="Nimbus Sans L"/>
                <a:cs typeface="Nimbus Sans L"/>
              </a:rPr>
              <a:t>on a  day-to-day</a:t>
            </a:r>
            <a:r>
              <a:rPr sz="2800" spc="5" dirty="0">
                <a:latin typeface="Nimbus Sans L"/>
                <a:cs typeface="Nimbus Sans L"/>
              </a:rPr>
              <a:t> </a:t>
            </a:r>
            <a:r>
              <a:rPr sz="2800" spc="-5" dirty="0">
                <a:latin typeface="Nimbus Sans L"/>
                <a:cs typeface="Nimbus Sans L"/>
              </a:rPr>
              <a:t>basis</a:t>
            </a:r>
            <a:endParaRPr sz="2800" dirty="0">
              <a:latin typeface="Nimbus Sans L"/>
              <a:cs typeface="Nimbus Sans L"/>
            </a:endParaRPr>
          </a:p>
          <a:p>
            <a:pPr marL="355600" indent="-342900">
              <a:lnSpc>
                <a:spcPct val="100000"/>
              </a:lnSpc>
              <a:spcBef>
                <a:spcPts val="395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latin typeface="Nimbus Sans L"/>
                <a:cs typeface="Nimbus Sans L"/>
              </a:rPr>
              <a:t>Focus </a:t>
            </a:r>
            <a:r>
              <a:rPr sz="2800" dirty="0">
                <a:latin typeface="Nimbus Sans L"/>
                <a:cs typeface="Nimbus Sans L"/>
              </a:rPr>
              <a:t>on drivers key to future</a:t>
            </a:r>
            <a:r>
              <a:rPr sz="2800" spc="20" dirty="0">
                <a:latin typeface="Nimbus Sans L"/>
                <a:cs typeface="Nimbus Sans L"/>
              </a:rPr>
              <a:t> </a:t>
            </a:r>
            <a:r>
              <a:rPr sz="2800" spc="-5" dirty="0">
                <a:latin typeface="Nimbus Sans L"/>
                <a:cs typeface="Nimbus Sans L"/>
              </a:rPr>
              <a:t>performance</a:t>
            </a:r>
            <a:endParaRPr sz="2800" dirty="0">
              <a:latin typeface="Nimbus Sans L"/>
              <a:cs typeface="Nimbus Sans L"/>
            </a:endParaRPr>
          </a:p>
          <a:p>
            <a:pPr marL="354965" marR="5080" indent="-342900">
              <a:lnSpc>
                <a:spcPts val="3120"/>
              </a:lnSpc>
              <a:spcBef>
                <a:spcPts val="760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dirty="0">
                <a:latin typeface="Nimbus Sans L"/>
                <a:cs typeface="Nimbus Sans L"/>
              </a:rPr>
              <a:t>Improve communication of the organization’s  </a:t>
            </a:r>
            <a:r>
              <a:rPr sz="2800" spc="-5" dirty="0">
                <a:latin typeface="Nimbus Sans L"/>
                <a:cs typeface="Nimbus Sans L"/>
              </a:rPr>
              <a:t>Vision </a:t>
            </a:r>
            <a:r>
              <a:rPr sz="2800" dirty="0">
                <a:latin typeface="Nimbus Sans L"/>
                <a:cs typeface="Nimbus Sans L"/>
              </a:rPr>
              <a:t>and</a:t>
            </a:r>
            <a:r>
              <a:rPr sz="2800" spc="10" dirty="0">
                <a:latin typeface="Nimbus Sans L"/>
                <a:cs typeface="Nimbus Sans L"/>
              </a:rPr>
              <a:t> </a:t>
            </a:r>
            <a:r>
              <a:rPr sz="2800" spc="-5" dirty="0" smtClean="0">
                <a:latin typeface="Nimbus Sans L"/>
                <a:cs typeface="Nimbus Sans L"/>
              </a:rPr>
              <a:t>Strategy</a:t>
            </a:r>
            <a:endParaRPr sz="2800" dirty="0">
              <a:latin typeface="Nimbus Sans L"/>
              <a:cs typeface="Nimbus Sans L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41700" y="6305614"/>
            <a:ext cx="2270760" cy="2559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89"/>
              </a:lnSpc>
            </a:pPr>
            <a:r>
              <a:rPr sz="1800" spc="-10" dirty="0">
                <a:solidFill>
                  <a:srgbClr val="009898"/>
                </a:solidFill>
                <a:latin typeface="Nimbus Sans L"/>
                <a:cs typeface="Nimbus Sans L"/>
                <a:hlinkClick r:id="rId4"/>
              </a:rPr>
              <a:t>Powerpoint</a:t>
            </a:r>
            <a:r>
              <a:rPr sz="1800" spc="-40" dirty="0">
                <a:solidFill>
                  <a:srgbClr val="009898"/>
                </a:solidFill>
                <a:latin typeface="Nimbus Sans L"/>
                <a:cs typeface="Nimbus Sans L"/>
                <a:hlinkClick r:id="rId4"/>
              </a:rPr>
              <a:t> </a:t>
            </a:r>
            <a:r>
              <a:rPr sz="1800" spc="-5" dirty="0">
                <a:solidFill>
                  <a:srgbClr val="009898"/>
                </a:solidFill>
                <a:latin typeface="Nimbus Sans L"/>
                <a:cs typeface="Nimbus Sans L"/>
                <a:hlinkClick r:id="rId4"/>
              </a:rPr>
              <a:t>Templates</a:t>
            </a:r>
            <a:endParaRPr sz="1800">
              <a:latin typeface="Nimbus Sans L"/>
              <a:cs typeface="Nimbus Sans 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15950" y="486409"/>
            <a:ext cx="645350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i="0" dirty="0">
                <a:latin typeface="Nimbus Sans L"/>
                <a:cs typeface="Nimbus Sans L"/>
              </a:rPr>
              <a:t>4 </a:t>
            </a:r>
            <a:r>
              <a:rPr sz="3200" i="0" spc="-5" dirty="0">
                <a:latin typeface="Nimbus Sans L"/>
                <a:cs typeface="Nimbus Sans L"/>
              </a:rPr>
              <a:t>Original </a:t>
            </a:r>
            <a:r>
              <a:rPr sz="3200" i="0" dirty="0">
                <a:latin typeface="Nimbus Sans L"/>
                <a:cs typeface="Nimbus Sans L"/>
              </a:rPr>
              <a:t>Business</a:t>
            </a:r>
            <a:r>
              <a:rPr sz="3200" i="0" spc="-30" dirty="0">
                <a:latin typeface="Nimbus Sans L"/>
                <a:cs typeface="Nimbus Sans L"/>
              </a:rPr>
              <a:t> </a:t>
            </a:r>
            <a:r>
              <a:rPr sz="3200" i="0" dirty="0">
                <a:latin typeface="Nimbus Sans L"/>
                <a:cs typeface="Nimbus Sans L"/>
              </a:rPr>
              <a:t>Perspectives</a:t>
            </a:r>
            <a:endParaRPr sz="3200">
              <a:latin typeface="Nimbus Sans L"/>
              <a:cs typeface="Nimbus Sans 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563620" y="1483360"/>
            <a:ext cx="4635500" cy="367411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34669" y="1438909"/>
            <a:ext cx="2769235" cy="4281170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2700" marR="173355">
              <a:lnSpc>
                <a:spcPct val="92900"/>
              </a:lnSpc>
              <a:spcBef>
                <a:spcPts val="305"/>
              </a:spcBef>
            </a:pPr>
            <a:r>
              <a:rPr sz="2400" b="1" spc="-5" dirty="0">
                <a:latin typeface="Nimbus Sans L"/>
                <a:cs typeface="Nimbus Sans L"/>
              </a:rPr>
              <a:t>The Balanced  Scorecard model  suggest that </a:t>
            </a:r>
            <a:r>
              <a:rPr sz="2400" b="1" dirty="0">
                <a:latin typeface="Nimbus Sans L"/>
                <a:cs typeface="Nimbus Sans L"/>
              </a:rPr>
              <a:t>we  </a:t>
            </a:r>
            <a:r>
              <a:rPr sz="2400" b="1" spc="-5" dirty="0">
                <a:latin typeface="Nimbus Sans L"/>
                <a:cs typeface="Nimbus Sans L"/>
              </a:rPr>
              <a:t>view </a:t>
            </a:r>
            <a:r>
              <a:rPr sz="2400" b="1" dirty="0">
                <a:latin typeface="Nimbus Sans L"/>
                <a:cs typeface="Nimbus Sans L"/>
              </a:rPr>
              <a:t>the  </a:t>
            </a:r>
            <a:r>
              <a:rPr sz="2400" b="1" spc="-5" dirty="0">
                <a:latin typeface="Nimbus Sans L"/>
                <a:cs typeface="Nimbus Sans L"/>
              </a:rPr>
              <a:t>organization</a:t>
            </a:r>
            <a:r>
              <a:rPr sz="2400" b="1" spc="-45" dirty="0">
                <a:latin typeface="Nimbus Sans L"/>
                <a:cs typeface="Nimbus Sans L"/>
              </a:rPr>
              <a:t> </a:t>
            </a:r>
            <a:r>
              <a:rPr sz="2400" b="1" spc="-5" dirty="0">
                <a:latin typeface="Nimbus Sans L"/>
                <a:cs typeface="Nimbus Sans L"/>
              </a:rPr>
              <a:t>from  </a:t>
            </a:r>
            <a:r>
              <a:rPr sz="2400" b="1" dirty="0">
                <a:latin typeface="Nimbus Sans L"/>
                <a:cs typeface="Nimbus Sans L"/>
              </a:rPr>
              <a:t>4</a:t>
            </a:r>
            <a:r>
              <a:rPr sz="2400" b="1" spc="-15" dirty="0">
                <a:latin typeface="Nimbus Sans L"/>
                <a:cs typeface="Nimbus Sans L"/>
              </a:rPr>
              <a:t> </a:t>
            </a:r>
            <a:r>
              <a:rPr sz="2400" b="1" spc="-5" dirty="0">
                <a:latin typeface="Nimbus Sans L"/>
                <a:cs typeface="Nimbus Sans L"/>
              </a:rPr>
              <a:t>perspective</a:t>
            </a:r>
            <a:endParaRPr sz="2400">
              <a:latin typeface="Nimbus Sans L"/>
              <a:cs typeface="Nimbus Sans 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000">
              <a:latin typeface="Nimbus Sans L"/>
              <a:cs typeface="Nimbus Sans L"/>
            </a:endParaRPr>
          </a:p>
          <a:p>
            <a:pPr marL="12700" marR="5080">
              <a:lnSpc>
                <a:spcPct val="92900"/>
              </a:lnSpc>
            </a:pPr>
            <a:r>
              <a:rPr sz="2400" b="1" spc="-5" dirty="0">
                <a:latin typeface="Nimbus Sans L"/>
                <a:cs typeface="Nimbus Sans L"/>
              </a:rPr>
              <a:t>Then Develop  metrics, collect  data and analyze it  relative </a:t>
            </a:r>
            <a:r>
              <a:rPr sz="2400" b="1" dirty="0">
                <a:latin typeface="Nimbus Sans L"/>
                <a:cs typeface="Nimbus Sans L"/>
              </a:rPr>
              <a:t>to </a:t>
            </a:r>
            <a:r>
              <a:rPr sz="2400" b="1" spc="-5" dirty="0">
                <a:latin typeface="Nimbus Sans L"/>
                <a:cs typeface="Nimbus Sans L"/>
              </a:rPr>
              <a:t>each </a:t>
            </a:r>
            <a:r>
              <a:rPr sz="2400" b="1" dirty="0">
                <a:latin typeface="Nimbus Sans L"/>
                <a:cs typeface="Nimbus Sans L"/>
              </a:rPr>
              <a:t>of  </a:t>
            </a:r>
            <a:r>
              <a:rPr sz="2400" b="1" spc="-5" dirty="0">
                <a:latin typeface="Nimbus Sans L"/>
                <a:cs typeface="Nimbus Sans L"/>
              </a:rPr>
              <a:t>these</a:t>
            </a:r>
            <a:r>
              <a:rPr sz="2400" b="1" spc="-70" dirty="0">
                <a:latin typeface="Nimbus Sans L"/>
                <a:cs typeface="Nimbus Sans L"/>
              </a:rPr>
              <a:t> </a:t>
            </a:r>
            <a:r>
              <a:rPr sz="2400" b="1" spc="-5" dirty="0">
                <a:latin typeface="Nimbus Sans L"/>
                <a:cs typeface="Nimbus Sans L"/>
              </a:rPr>
              <a:t>perspectives</a:t>
            </a:r>
            <a:endParaRPr sz="2400">
              <a:latin typeface="Nimbus Sans L"/>
              <a:cs typeface="Nimbus Sans 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Page</a:t>
            </a:r>
            <a:r>
              <a:rPr spc="-60" dirty="0"/>
              <a:t> </a:t>
            </a:r>
            <a:fld id="{81D60167-4931-47E6-BA6A-407CBD079E47}" type="slidenum">
              <a:rPr dirty="0"/>
              <a:t>5</a:t>
            </a:fld>
            <a:endParaRPr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41700" y="6305614"/>
            <a:ext cx="2270760" cy="2559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89"/>
              </a:lnSpc>
            </a:pPr>
            <a:r>
              <a:rPr sz="1800" spc="-10" dirty="0">
                <a:solidFill>
                  <a:srgbClr val="009898"/>
                </a:solidFill>
                <a:latin typeface="Nimbus Sans L"/>
                <a:cs typeface="Nimbus Sans L"/>
                <a:hlinkClick r:id="rId4"/>
              </a:rPr>
              <a:t>Powerpoint</a:t>
            </a:r>
            <a:r>
              <a:rPr sz="1800" spc="-40" dirty="0">
                <a:solidFill>
                  <a:srgbClr val="009898"/>
                </a:solidFill>
                <a:latin typeface="Nimbus Sans L"/>
                <a:cs typeface="Nimbus Sans L"/>
                <a:hlinkClick r:id="rId4"/>
              </a:rPr>
              <a:t> </a:t>
            </a:r>
            <a:r>
              <a:rPr sz="1800" spc="-5" dirty="0">
                <a:solidFill>
                  <a:srgbClr val="009898"/>
                </a:solidFill>
                <a:latin typeface="Nimbus Sans L"/>
                <a:cs typeface="Nimbus Sans L"/>
                <a:hlinkClick r:id="rId4"/>
              </a:rPr>
              <a:t>Templates</a:t>
            </a:r>
            <a:endParaRPr sz="1800">
              <a:latin typeface="Nimbus Sans L"/>
              <a:cs typeface="Nimbus Sans 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100"/>
              </a:spcBef>
            </a:pPr>
            <a:r>
              <a:rPr dirty="0"/>
              <a:t>4 </a:t>
            </a:r>
            <a:r>
              <a:rPr spc="-5" dirty="0"/>
              <a:t>Business Perspective</a:t>
            </a:r>
            <a:r>
              <a:rPr spc="-35" dirty="0"/>
              <a:t> </a:t>
            </a:r>
            <a:r>
              <a:rPr spc="-5" dirty="0"/>
              <a:t>Question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Page</a:t>
            </a:r>
            <a:r>
              <a:rPr spc="-60" dirty="0"/>
              <a:t> </a:t>
            </a:r>
            <a:fld id="{81D60167-4931-47E6-BA6A-407CBD079E47}" type="slidenum">
              <a:rPr dirty="0"/>
              <a:t>6</a:t>
            </a:fld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547369" y="1569084"/>
            <a:ext cx="7700645" cy="402526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342265" indent="-342265">
              <a:lnSpc>
                <a:spcPct val="100000"/>
              </a:lnSpc>
              <a:spcBef>
                <a:spcPts val="425"/>
              </a:spcBef>
              <a:buFont typeface="Nimbus Sans L"/>
              <a:buChar char="•"/>
              <a:tabLst>
                <a:tab pos="342265" algn="l"/>
                <a:tab pos="342900" algn="l"/>
              </a:tabLst>
            </a:pPr>
            <a:r>
              <a:rPr sz="2000" b="1" spc="-5" dirty="0">
                <a:latin typeface="Nimbus Sans L"/>
                <a:cs typeface="Nimbus Sans L"/>
              </a:rPr>
              <a:t>Financial</a:t>
            </a:r>
            <a:endParaRPr sz="2000">
              <a:latin typeface="Nimbus Sans L"/>
              <a:cs typeface="Nimbus Sans L"/>
            </a:endParaRPr>
          </a:p>
          <a:p>
            <a:pPr>
              <a:lnSpc>
                <a:spcPct val="100000"/>
              </a:lnSpc>
              <a:spcBef>
                <a:spcPts val="260"/>
              </a:spcBef>
              <a:tabLst>
                <a:tab pos="342265" algn="l"/>
              </a:tabLst>
            </a:pPr>
            <a:r>
              <a:rPr sz="1600" spc="775" dirty="0">
                <a:latin typeface="DejaVu Sans"/>
                <a:cs typeface="DejaVu Sans"/>
              </a:rPr>
              <a:t>	</a:t>
            </a:r>
            <a:r>
              <a:rPr sz="1600" spc="-5" dirty="0">
                <a:latin typeface="Nimbus Sans L"/>
                <a:cs typeface="Nimbus Sans L"/>
              </a:rPr>
              <a:t>What must </a:t>
            </a:r>
            <a:r>
              <a:rPr sz="1600" dirty="0">
                <a:latin typeface="Nimbus Sans L"/>
                <a:cs typeface="Nimbus Sans L"/>
              </a:rPr>
              <a:t>we </a:t>
            </a:r>
            <a:r>
              <a:rPr sz="1600" spc="-5" dirty="0">
                <a:latin typeface="Nimbus Sans L"/>
                <a:cs typeface="Nimbus Sans L"/>
              </a:rPr>
              <a:t>do to create sustainable economic</a:t>
            </a:r>
            <a:r>
              <a:rPr sz="1600" spc="-35" dirty="0">
                <a:latin typeface="Nimbus Sans L"/>
                <a:cs typeface="Nimbus Sans L"/>
              </a:rPr>
              <a:t> </a:t>
            </a:r>
            <a:r>
              <a:rPr sz="1600" spc="-5" dirty="0">
                <a:latin typeface="Nimbus Sans L"/>
                <a:cs typeface="Nimbus Sans L"/>
              </a:rPr>
              <a:t>value?</a:t>
            </a:r>
            <a:endParaRPr sz="1600">
              <a:latin typeface="Nimbus Sans L"/>
              <a:cs typeface="Nimbus Sans 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000">
              <a:latin typeface="Nimbus Sans L"/>
              <a:cs typeface="Nimbus Sans L"/>
            </a:endParaRPr>
          </a:p>
          <a:p>
            <a:pPr marL="342265" indent="-342265">
              <a:lnSpc>
                <a:spcPct val="100000"/>
              </a:lnSpc>
              <a:spcBef>
                <a:spcPts val="5"/>
              </a:spcBef>
              <a:buFont typeface="Nimbus Sans L"/>
              <a:buChar char="•"/>
              <a:tabLst>
                <a:tab pos="342265" algn="l"/>
                <a:tab pos="342900" algn="l"/>
              </a:tabLst>
            </a:pPr>
            <a:r>
              <a:rPr sz="2000" b="1" i="1" spc="-5" dirty="0">
                <a:latin typeface="Nimbus Sans L"/>
                <a:cs typeface="Nimbus Sans L"/>
              </a:rPr>
              <a:t>Internal </a:t>
            </a:r>
            <a:r>
              <a:rPr sz="2000" b="1" i="1" dirty="0">
                <a:latin typeface="Nimbus Sans L"/>
                <a:cs typeface="Nimbus Sans L"/>
              </a:rPr>
              <a:t>Business</a:t>
            </a:r>
            <a:r>
              <a:rPr sz="2000" b="1" i="1" spc="-15" dirty="0">
                <a:latin typeface="Nimbus Sans L"/>
                <a:cs typeface="Nimbus Sans L"/>
              </a:rPr>
              <a:t> </a:t>
            </a:r>
            <a:r>
              <a:rPr sz="2000" b="1" i="1" dirty="0">
                <a:latin typeface="Nimbus Sans L"/>
                <a:cs typeface="Nimbus Sans L"/>
              </a:rPr>
              <a:t>Process</a:t>
            </a:r>
            <a:endParaRPr sz="2000">
              <a:latin typeface="Nimbus Sans L"/>
              <a:cs typeface="Nimbus Sans L"/>
            </a:endParaRPr>
          </a:p>
          <a:p>
            <a:pPr marL="342265" marR="10795" indent="-342900">
              <a:lnSpc>
                <a:spcPts val="1770"/>
              </a:lnSpc>
              <a:spcBef>
                <a:spcPts val="440"/>
              </a:spcBef>
              <a:tabLst>
                <a:tab pos="342265" algn="l"/>
              </a:tabLst>
            </a:pPr>
            <a:r>
              <a:rPr sz="1600" spc="775" dirty="0">
                <a:latin typeface="DejaVu Sans"/>
                <a:cs typeface="DejaVu Sans"/>
              </a:rPr>
              <a:t>	</a:t>
            </a:r>
            <a:r>
              <a:rPr sz="1600" spc="-5" dirty="0">
                <a:latin typeface="Nimbus Sans L"/>
                <a:cs typeface="Nimbus Sans L"/>
              </a:rPr>
              <a:t>To </a:t>
            </a:r>
            <a:r>
              <a:rPr sz="1600" dirty="0">
                <a:latin typeface="Nimbus Sans L"/>
                <a:cs typeface="Nimbus Sans L"/>
              </a:rPr>
              <a:t>satisfy </a:t>
            </a:r>
            <a:r>
              <a:rPr sz="1600" spc="-5" dirty="0">
                <a:latin typeface="Nimbus Sans L"/>
                <a:cs typeface="Nimbus Sans L"/>
              </a:rPr>
              <a:t>our stakeholders </a:t>
            </a:r>
            <a:r>
              <a:rPr sz="1600" spc="-10" dirty="0">
                <a:latin typeface="Nimbus Sans L"/>
                <a:cs typeface="Nimbus Sans L"/>
              </a:rPr>
              <a:t>what </a:t>
            </a:r>
            <a:r>
              <a:rPr sz="1600" spc="-5" dirty="0">
                <a:latin typeface="Nimbus Sans L"/>
                <a:cs typeface="Nimbus Sans L"/>
              </a:rPr>
              <a:t>must be our levels of productivity, efficiency, </a:t>
            </a:r>
            <a:r>
              <a:rPr sz="1600" spc="-10" dirty="0">
                <a:latin typeface="Nimbus Sans L"/>
                <a:cs typeface="Nimbus Sans L"/>
              </a:rPr>
              <a:t>and  </a:t>
            </a:r>
            <a:r>
              <a:rPr sz="1600" spc="-5" dirty="0">
                <a:latin typeface="Nimbus Sans L"/>
                <a:cs typeface="Nimbus Sans L"/>
              </a:rPr>
              <a:t>quality?</a:t>
            </a:r>
            <a:endParaRPr sz="1600">
              <a:latin typeface="Nimbus Sans L"/>
              <a:cs typeface="Nimbus Sans L"/>
            </a:endParaRPr>
          </a:p>
          <a:p>
            <a:pPr>
              <a:lnSpc>
                <a:spcPct val="100000"/>
              </a:lnSpc>
            </a:pPr>
            <a:endParaRPr sz="2000">
              <a:latin typeface="Nimbus Sans L"/>
              <a:cs typeface="Nimbus Sans L"/>
            </a:endParaRPr>
          </a:p>
          <a:p>
            <a:pPr marL="342265" indent="-342265">
              <a:lnSpc>
                <a:spcPct val="100000"/>
              </a:lnSpc>
              <a:buFont typeface="Nimbus Sans L"/>
              <a:buChar char="•"/>
              <a:tabLst>
                <a:tab pos="342265" algn="l"/>
                <a:tab pos="342900" algn="l"/>
              </a:tabLst>
            </a:pPr>
            <a:r>
              <a:rPr sz="2000" b="1" i="1" spc="-5" dirty="0">
                <a:latin typeface="Nimbus Sans L"/>
                <a:cs typeface="Nimbus Sans L"/>
              </a:rPr>
              <a:t>Learning and</a:t>
            </a:r>
            <a:r>
              <a:rPr sz="2000" b="1" i="1" spc="-10" dirty="0">
                <a:latin typeface="Nimbus Sans L"/>
                <a:cs typeface="Nimbus Sans L"/>
              </a:rPr>
              <a:t> </a:t>
            </a:r>
            <a:r>
              <a:rPr sz="2000" b="1" i="1" dirty="0">
                <a:latin typeface="Nimbus Sans L"/>
                <a:cs typeface="Nimbus Sans L"/>
              </a:rPr>
              <a:t>Growth</a:t>
            </a:r>
            <a:endParaRPr sz="2000">
              <a:latin typeface="Nimbus Sans L"/>
              <a:cs typeface="Nimbus Sans L"/>
            </a:endParaRPr>
          </a:p>
          <a:p>
            <a:pPr marL="342265" marR="5080" indent="-342900">
              <a:lnSpc>
                <a:spcPts val="1770"/>
              </a:lnSpc>
              <a:spcBef>
                <a:spcPts val="445"/>
              </a:spcBef>
              <a:tabLst>
                <a:tab pos="342265" algn="l"/>
              </a:tabLst>
            </a:pPr>
            <a:r>
              <a:rPr sz="1600" spc="775" dirty="0">
                <a:latin typeface="DejaVu Sans"/>
                <a:cs typeface="DejaVu Sans"/>
              </a:rPr>
              <a:t>	</a:t>
            </a:r>
            <a:r>
              <a:rPr sz="1600" spc="-5" dirty="0">
                <a:latin typeface="Nimbus Sans L"/>
                <a:cs typeface="Nimbus Sans L"/>
              </a:rPr>
              <a:t>How does our employee performance management system, including feedback to  employees, support height</a:t>
            </a:r>
            <a:r>
              <a:rPr sz="1600" spc="5" dirty="0">
                <a:latin typeface="Nimbus Sans L"/>
                <a:cs typeface="Nimbus Sans L"/>
              </a:rPr>
              <a:t> </a:t>
            </a:r>
            <a:r>
              <a:rPr sz="1600" spc="-5" dirty="0">
                <a:latin typeface="Nimbus Sans L"/>
                <a:cs typeface="Nimbus Sans L"/>
              </a:rPr>
              <a:t>performance?</a:t>
            </a:r>
            <a:endParaRPr sz="1600">
              <a:latin typeface="Nimbus Sans L"/>
              <a:cs typeface="Nimbus Sans L"/>
            </a:endParaRPr>
          </a:p>
          <a:p>
            <a:pPr>
              <a:lnSpc>
                <a:spcPct val="100000"/>
              </a:lnSpc>
            </a:pPr>
            <a:endParaRPr sz="2000">
              <a:latin typeface="Nimbus Sans L"/>
              <a:cs typeface="Nimbus Sans L"/>
            </a:endParaRPr>
          </a:p>
          <a:p>
            <a:pPr marL="342265" indent="-342265">
              <a:lnSpc>
                <a:spcPct val="100000"/>
              </a:lnSpc>
              <a:buFont typeface="Nimbus Sans L"/>
              <a:buChar char="•"/>
              <a:tabLst>
                <a:tab pos="342265" algn="l"/>
                <a:tab pos="342900" algn="l"/>
              </a:tabLst>
            </a:pPr>
            <a:r>
              <a:rPr sz="2000" b="1" i="1" dirty="0">
                <a:latin typeface="Nimbus Sans L"/>
                <a:cs typeface="Nimbus Sans L"/>
              </a:rPr>
              <a:t>Customer</a:t>
            </a:r>
            <a:endParaRPr sz="2000">
              <a:latin typeface="Nimbus Sans L"/>
              <a:cs typeface="Nimbus Sans L"/>
            </a:endParaRPr>
          </a:p>
          <a:p>
            <a:pPr marL="342265" marR="247650" indent="-342900">
              <a:lnSpc>
                <a:spcPts val="1780"/>
              </a:lnSpc>
              <a:spcBef>
                <a:spcPts val="434"/>
              </a:spcBef>
              <a:tabLst>
                <a:tab pos="342265" algn="l"/>
              </a:tabLst>
            </a:pPr>
            <a:r>
              <a:rPr sz="1600" spc="775" dirty="0">
                <a:latin typeface="DejaVu Sans"/>
                <a:cs typeface="DejaVu Sans"/>
              </a:rPr>
              <a:t>	</a:t>
            </a:r>
            <a:r>
              <a:rPr sz="1600" spc="-5" dirty="0">
                <a:latin typeface="Nimbus Sans L"/>
                <a:cs typeface="Nimbus Sans L"/>
              </a:rPr>
              <a:t>What do our Customer require from </a:t>
            </a:r>
            <a:r>
              <a:rPr sz="1600" dirty="0">
                <a:latin typeface="Nimbus Sans L"/>
                <a:cs typeface="Nimbus Sans L"/>
              </a:rPr>
              <a:t>s </a:t>
            </a:r>
            <a:r>
              <a:rPr sz="1600" spc="-5" dirty="0">
                <a:latin typeface="Nimbus Sans L"/>
                <a:cs typeface="Nimbus Sans L"/>
              </a:rPr>
              <a:t>and how are we doing according </a:t>
            </a:r>
            <a:r>
              <a:rPr sz="1600" dirty="0">
                <a:latin typeface="Nimbus Sans L"/>
                <a:cs typeface="Nimbus Sans L"/>
              </a:rPr>
              <a:t>to </a:t>
            </a:r>
            <a:r>
              <a:rPr sz="1600" spc="-5" dirty="0">
                <a:latin typeface="Nimbus Sans L"/>
                <a:cs typeface="Nimbus Sans L"/>
              </a:rPr>
              <a:t>those  requirements</a:t>
            </a:r>
            <a:endParaRPr sz="1600">
              <a:latin typeface="Nimbus Sans L"/>
              <a:cs typeface="Nimbus Sans L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41700" y="6305614"/>
            <a:ext cx="2270760" cy="2559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89"/>
              </a:lnSpc>
            </a:pPr>
            <a:r>
              <a:rPr sz="1800" spc="-10" dirty="0">
                <a:solidFill>
                  <a:srgbClr val="009898"/>
                </a:solidFill>
                <a:latin typeface="Nimbus Sans L"/>
                <a:cs typeface="Nimbus Sans L"/>
                <a:hlinkClick r:id="rId4"/>
              </a:rPr>
              <a:t>Powerpoint</a:t>
            </a:r>
            <a:r>
              <a:rPr sz="1800" spc="-40" dirty="0">
                <a:solidFill>
                  <a:srgbClr val="009898"/>
                </a:solidFill>
                <a:latin typeface="Nimbus Sans L"/>
                <a:cs typeface="Nimbus Sans L"/>
                <a:hlinkClick r:id="rId4"/>
              </a:rPr>
              <a:t> </a:t>
            </a:r>
            <a:r>
              <a:rPr sz="1800" spc="-5" dirty="0">
                <a:solidFill>
                  <a:srgbClr val="009898"/>
                </a:solidFill>
                <a:latin typeface="Nimbus Sans L"/>
                <a:cs typeface="Nimbus Sans L"/>
                <a:hlinkClick r:id="rId4"/>
              </a:rPr>
              <a:t>Templates</a:t>
            </a:r>
            <a:endParaRPr sz="1800">
              <a:latin typeface="Nimbus Sans L"/>
              <a:cs typeface="Nimbus Sans 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0059" y="332740"/>
            <a:ext cx="8196580" cy="61467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Page</a:t>
            </a:r>
            <a:r>
              <a:rPr spc="-60" dirty="0"/>
              <a:t> </a:t>
            </a:r>
            <a:fld id="{81D60167-4931-47E6-BA6A-407CBD079E47}" type="slidenum">
              <a:rPr dirty="0"/>
              <a:t>7</a:t>
            </a:fld>
            <a:endParaRPr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41700" y="6305614"/>
            <a:ext cx="2270760" cy="2559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89"/>
              </a:lnSpc>
            </a:pPr>
            <a:r>
              <a:rPr sz="1800" spc="-10" dirty="0">
                <a:solidFill>
                  <a:srgbClr val="009898"/>
                </a:solidFill>
                <a:latin typeface="Nimbus Sans L"/>
                <a:cs typeface="Nimbus Sans L"/>
                <a:hlinkClick r:id="rId4"/>
              </a:rPr>
              <a:t>Powerpoint</a:t>
            </a:r>
            <a:r>
              <a:rPr sz="1800" spc="-40" dirty="0">
                <a:solidFill>
                  <a:srgbClr val="009898"/>
                </a:solidFill>
                <a:latin typeface="Nimbus Sans L"/>
                <a:cs typeface="Nimbus Sans L"/>
                <a:hlinkClick r:id="rId4"/>
              </a:rPr>
              <a:t> </a:t>
            </a:r>
            <a:r>
              <a:rPr sz="1800" spc="-5" dirty="0">
                <a:solidFill>
                  <a:srgbClr val="009898"/>
                </a:solidFill>
                <a:latin typeface="Nimbus Sans L"/>
                <a:cs typeface="Nimbus Sans L"/>
                <a:hlinkClick r:id="rId4"/>
              </a:rPr>
              <a:t>Templates</a:t>
            </a:r>
            <a:endParaRPr sz="1800">
              <a:latin typeface="Nimbus Sans L"/>
              <a:cs typeface="Nimbus Sans 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54329" y="259079"/>
            <a:ext cx="823087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5" dirty="0"/>
              <a:t>Balanced Scorecard Strategy</a:t>
            </a:r>
            <a:r>
              <a:rPr sz="4000" spc="-65" dirty="0"/>
              <a:t> </a:t>
            </a:r>
            <a:r>
              <a:rPr sz="4000" spc="-5" dirty="0"/>
              <a:t>Map</a:t>
            </a:r>
            <a:endParaRPr sz="4000"/>
          </a:p>
        </p:txBody>
      </p:sp>
      <p:sp>
        <p:nvSpPr>
          <p:cNvPr id="5" name="object 5"/>
          <p:cNvSpPr/>
          <p:nvPr/>
        </p:nvSpPr>
        <p:spPr>
          <a:xfrm>
            <a:off x="539750" y="1196339"/>
            <a:ext cx="7994650" cy="448691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Page</a:t>
            </a:r>
            <a:r>
              <a:rPr spc="-60" dirty="0"/>
              <a:t> </a:t>
            </a:r>
            <a:fld id="{81D60167-4931-47E6-BA6A-407CBD079E47}" type="slidenum">
              <a:rPr dirty="0"/>
              <a:t>8</a:t>
            </a:fld>
            <a:endParaRPr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898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</TotalTime>
  <Words>172</Words>
  <Application>Microsoft Office PowerPoint</Application>
  <PresentationFormat>On-screen Show (4:3)</PresentationFormat>
  <Paragraphs>50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Calibri</vt:lpstr>
      <vt:lpstr>DejaVu Sans</vt:lpstr>
      <vt:lpstr>Nimbus Sans L</vt:lpstr>
      <vt:lpstr>Office Theme</vt:lpstr>
      <vt:lpstr>THE BALANCED SCORECARD</vt:lpstr>
      <vt:lpstr>WHAT IS BALANCED SCORECARD?</vt:lpstr>
      <vt:lpstr>BALANCED SCORECARD Concept</vt:lpstr>
      <vt:lpstr>Why use a Balance Scorecard?</vt:lpstr>
      <vt:lpstr>4 Original Business Perspectives</vt:lpstr>
      <vt:lpstr>4 Business Perspective Question</vt:lpstr>
      <vt:lpstr>PowerPoint Presentation</vt:lpstr>
      <vt:lpstr>Balanced Scorecard Strategy Map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Graphical Chart Business Growth</dc:title>
  <dc:creator>www.powerpointstyles.com</dc:creator>
  <cp:lastModifiedBy>DELL</cp:lastModifiedBy>
  <cp:revision>5</cp:revision>
  <dcterms:created xsi:type="dcterms:W3CDTF">2020-04-05T10:39:01Z</dcterms:created>
  <dcterms:modified xsi:type="dcterms:W3CDTF">2020-04-23T02:19:31Z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2011-12-06T00:00:00Z</vt:filetime>
  </property>
  <property fmtid="{D5CDD505-2E9C-101B-9397-08002B2CF9AE}" pid="3" name="Creator">
    <vt:lpwstr>Impress</vt:lpwstr>
  </property>
  <property fmtid="{D5CDD505-2E9C-101B-9397-08002B2CF9AE}" pid="4" name="LastSaved">
    <vt:filetime>2011-12-06T00:00:00Z</vt:filetime>
  </property>
</Properties>
</file>