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3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7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12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644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49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29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1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21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70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31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8C64-0B7B-44E7-A027-CE52C3A8474A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D1A0-F609-41A7-B370-91B6CF1F18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8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8768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6000" b="1" spc="-5" dirty="0" smtClean="0">
                <a:latin typeface="Myanmar Text"/>
                <a:cs typeface="Myanmar Text"/>
              </a:rPr>
              <a:t>DU PONT</a:t>
            </a:r>
            <a:r>
              <a:rPr lang="en-IN" sz="6000" b="1" spc="-65" dirty="0" smtClean="0">
                <a:latin typeface="Myanmar Text"/>
                <a:cs typeface="Myanmar Text"/>
              </a:rPr>
              <a:t> </a:t>
            </a:r>
            <a:r>
              <a:rPr lang="en-IN" sz="6000" b="1" dirty="0" smtClean="0">
                <a:latin typeface="Myanmar Text"/>
                <a:cs typeface="Myanmar Text"/>
              </a:rPr>
              <a:t>Analysis</a:t>
            </a:r>
            <a:endParaRPr lang="en-IN" sz="6000" b="1" dirty="0">
              <a:latin typeface="Myanmar Text"/>
              <a:cs typeface="Myanmar Tex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Du-pond 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marL="0" indent="0" algn="just">
              <a:buNone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important technique to measure profit. It is better to tradition measure. It is combination of series of ratios. It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is important to understand how the company’s profitability, efficiency, and leverage are linked in its financial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algn="just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Du- pond analysis is applied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DU PONT corporation first of all </a:t>
            </a: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IN" sz="24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1920. It is a tool to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company’s profitability, efficiency, and leverage.  How is it linked in its financial performance. It is a Tool to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examine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company’s Return on Equity</a:t>
            </a:r>
            <a:r>
              <a:rPr lang="en-IN" sz="2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(ROE).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company's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its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on</a:t>
            </a: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equity (ROE) .</a:t>
            </a:r>
          </a:p>
          <a:p>
            <a:pPr marL="12700" algn="just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Focuses on three</a:t>
            </a:r>
            <a:r>
              <a:rPr lang="en-IN" sz="2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</a:p>
          <a:p>
            <a:pPr marL="469900" algn="just">
              <a:lnSpc>
                <a:spcPct val="100000"/>
              </a:lnSpc>
              <a:spcBef>
                <a:spcPts val="1080"/>
              </a:spcBef>
            </a:pP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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en-IN" sz="240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algn="just">
              <a:lnSpc>
                <a:spcPct val="100000"/>
              </a:lnSpc>
              <a:spcBef>
                <a:spcPts val="994"/>
              </a:spcBef>
            </a:pP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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en-IN" sz="2400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  <a:p>
            <a:pPr marL="469900" algn="just">
              <a:lnSpc>
                <a:spcPct val="100000"/>
              </a:lnSpc>
              <a:spcBef>
                <a:spcPts val="994"/>
              </a:spcBef>
            </a:pPr>
            <a:r>
              <a:rPr lang="en-IN"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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IN" sz="24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5" dirty="0" smtClean="0"/>
              <a:t>Numerical</a:t>
            </a:r>
            <a:r>
              <a:rPr lang="en-IN" spc="-60" dirty="0" smtClean="0"/>
              <a:t> </a:t>
            </a:r>
            <a:r>
              <a:rPr lang="en-IN" dirty="0" smtClean="0"/>
              <a:t>Expression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ROA = (Net Income/Revenue) × (Revenue/Assets) </a:t>
            </a:r>
            <a:endParaRPr lang="en-IN" dirty="0" smtClean="0"/>
          </a:p>
          <a:p>
            <a:r>
              <a:rPr lang="en-IN" dirty="0" smtClean="0"/>
              <a:t>ROA= </a:t>
            </a:r>
            <a:r>
              <a:rPr lang="en-IN" dirty="0"/>
              <a:t>Profit Margin × Asset Turnover </a:t>
            </a:r>
          </a:p>
          <a:p>
            <a:r>
              <a:rPr lang="en-IN" dirty="0" smtClean="0"/>
              <a:t>ROE </a:t>
            </a:r>
            <a:r>
              <a:rPr lang="en-IN" dirty="0"/>
              <a:t>= (Net Income/Revenue) × (Revenue/Assets) × (Assets/Equity) = </a:t>
            </a:r>
            <a:r>
              <a:rPr lang="en-IN" dirty="0" smtClean="0"/>
              <a:t>ROE=ROA </a:t>
            </a:r>
            <a:r>
              <a:rPr lang="en-IN" dirty="0"/>
              <a:t>× Equity Multiplier </a:t>
            </a:r>
          </a:p>
          <a:p>
            <a:r>
              <a:rPr lang="en-IN" dirty="0" smtClean="0"/>
              <a:t>Equity Multiplier =Assets/Equity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following information of Balance sheet and income statement, calculate du-pond ratio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05105"/>
              </p:ext>
            </p:extLst>
          </p:nvPr>
        </p:nvGraphicFramePr>
        <p:xfrm>
          <a:off x="838200" y="1840232"/>
          <a:ext cx="8397240" cy="446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080"/>
                <a:gridCol w="2799080"/>
                <a:gridCol w="2799080"/>
              </a:tblGrid>
              <a:tr h="70311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Myanmar Text"/>
                          <a:cs typeface="Myanmar Text"/>
                        </a:rPr>
                        <a:t>Year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spc="-5" dirty="0">
                          <a:latin typeface="Myanmar Text"/>
                          <a:cs typeface="Myanmar Text"/>
                        </a:rPr>
                        <a:t>2017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spc="-5" dirty="0">
                          <a:latin typeface="Myanmar Text"/>
                          <a:cs typeface="Myanmar Text"/>
                        </a:rPr>
                        <a:t>2016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</a:tr>
              <a:tr h="703118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Net Income,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Rupee Foradian"/>
                          <a:ea typeface="Calibri" panose="020F0502020204030204" pitchFamily="34" charset="0"/>
                          <a:cs typeface="Rupee Foradian"/>
                        </a:rPr>
                        <a:t>`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 million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5,157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3,566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3540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Revenue,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Rupee Foradian"/>
                          <a:ea typeface="Calibri" panose="020F0502020204030204" pitchFamily="34" charset="0"/>
                          <a:cs typeface="Rupee Foradian"/>
                        </a:rPr>
                        <a:t>`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 million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20,847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16,202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118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Assets,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Rupee Foradian"/>
                          <a:ea typeface="Calibri" panose="020F0502020204030204" pitchFamily="34" charset="0"/>
                          <a:cs typeface="Rupee Foradian"/>
                        </a:rPr>
                        <a:t>`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 million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23,735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17,504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118"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Equity,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Rupee Foradian"/>
                          <a:ea typeface="Calibri" panose="020F0502020204030204" pitchFamily="34" charset="0"/>
                          <a:cs typeface="Rupee Foradian"/>
                        </a:rPr>
                        <a:t>` </a:t>
                      </a: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 million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16,872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12,140 </a:t>
                      </a:r>
                      <a:endParaRPr lang="en-IN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311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0" marR="0" marT="6350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0249"/>
              </p:ext>
            </p:extLst>
          </p:nvPr>
        </p:nvGraphicFramePr>
        <p:xfrm>
          <a:off x="5798820" y="2202815"/>
          <a:ext cx="4384317" cy="428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979"/>
                <a:gridCol w="1076472"/>
                <a:gridCol w="982866"/>
              </a:tblGrid>
              <a:tr h="4286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0" marR="0" marT="63500" marB="0"/>
                </a:tc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94743"/>
              </p:ext>
            </p:extLst>
          </p:nvPr>
        </p:nvGraphicFramePr>
        <p:xfrm>
          <a:off x="838200" y="1825625"/>
          <a:ext cx="10515600" cy="368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7953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Myanmar Text"/>
                          <a:cs typeface="Myanmar Text"/>
                        </a:rPr>
                        <a:t>Year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spc="-5" dirty="0">
                          <a:latin typeface="Myanmar Text"/>
                          <a:cs typeface="Myanmar Text"/>
                        </a:rPr>
                        <a:t>2017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spc="-5" dirty="0">
                          <a:latin typeface="Myanmar Text"/>
                          <a:cs typeface="Myanmar Text"/>
                        </a:rPr>
                        <a:t>2016</a:t>
                      </a:r>
                      <a:endParaRPr sz="1800" dirty="0">
                        <a:latin typeface="Myanmar Text"/>
                        <a:cs typeface="Myanmar Text"/>
                      </a:endParaRPr>
                    </a:p>
                  </a:txBody>
                  <a:tcPr marL="0" marR="0" marT="82550" marB="0"/>
                </a:tc>
              </a:tr>
              <a:tr h="57953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10" dirty="0">
                          <a:latin typeface="Myanmar Text"/>
                          <a:cs typeface="Myanmar Text"/>
                        </a:rPr>
                        <a:t>Profit </a:t>
                      </a:r>
                      <a:r>
                        <a:rPr sz="1600" b="1" spc="-5" dirty="0">
                          <a:latin typeface="Myanmar Text"/>
                          <a:cs typeface="Myanmar Text"/>
                        </a:rPr>
                        <a:t>margin</a:t>
                      </a:r>
                      <a:r>
                        <a:rPr sz="1600" b="1" spc="-20" dirty="0">
                          <a:latin typeface="Myanmar Text"/>
                          <a:cs typeface="Myanmar Text"/>
                        </a:rPr>
                        <a:t> </a:t>
                      </a:r>
                      <a:r>
                        <a:rPr sz="1600" b="1" spc="-5" dirty="0">
                          <a:latin typeface="Myanmar Text"/>
                          <a:cs typeface="Myanmar Text"/>
                        </a:rPr>
                        <a:t>%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24.7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22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0325" marB="0"/>
                </a:tc>
              </a:tr>
              <a:tr h="785947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r>
                        <a:rPr sz="1600" b="1" spc="-5" dirty="0">
                          <a:latin typeface="Myanmar Text"/>
                          <a:cs typeface="Myanmar Text"/>
                        </a:rPr>
                        <a:t>Total Asset </a:t>
                      </a:r>
                      <a:r>
                        <a:rPr sz="1600" b="1" spc="-10" dirty="0">
                          <a:latin typeface="Myanmar Text"/>
                          <a:cs typeface="Myanmar Text"/>
                        </a:rPr>
                        <a:t>Turnover</a:t>
                      </a:r>
                      <a:r>
                        <a:rPr sz="1600" b="1" spc="-45" dirty="0">
                          <a:latin typeface="Myanmar Text"/>
                          <a:cs typeface="Myanmar Text"/>
                        </a:rPr>
                        <a:t> </a:t>
                      </a:r>
                      <a:r>
                        <a:rPr sz="1600" b="1" spc="-5" dirty="0">
                          <a:latin typeface="Myanmar Text"/>
                          <a:cs typeface="Myanmar Text"/>
                        </a:rPr>
                        <a:t>%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.878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259079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039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.926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259079" marB="0"/>
                </a:tc>
              </a:tr>
              <a:tr h="57953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10" dirty="0">
                          <a:latin typeface="Myanmar Text"/>
                          <a:cs typeface="Myanmar Text"/>
                        </a:rPr>
                        <a:t>Equity</a:t>
                      </a:r>
                      <a:r>
                        <a:rPr sz="1600" b="1" spc="-15" dirty="0">
                          <a:latin typeface="Myanmar Text"/>
                          <a:cs typeface="Myanmar Text"/>
                        </a:rPr>
                        <a:t> </a:t>
                      </a:r>
                      <a:r>
                        <a:rPr sz="1600" b="1" spc="-10" dirty="0">
                          <a:latin typeface="Myanmar Text"/>
                          <a:cs typeface="Myanmar Text"/>
                        </a:rPr>
                        <a:t>Multiplier</a:t>
                      </a:r>
                      <a:endParaRPr sz="160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 smtClean="0">
                          <a:latin typeface="Myanmar Text"/>
                          <a:cs typeface="Myanmar Text"/>
                        </a:rPr>
                        <a:t>1.41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1.44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</a:tr>
              <a:tr h="57953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5" dirty="0">
                          <a:latin typeface="Myanmar Text"/>
                          <a:cs typeface="Myanmar Text"/>
                        </a:rPr>
                        <a:t>ROE </a:t>
                      </a:r>
                      <a:r>
                        <a:rPr sz="1600" b="1" spc="-5" dirty="0" smtClean="0">
                          <a:latin typeface="Myanmar Text"/>
                          <a:cs typeface="Myanmar Text"/>
                        </a:rPr>
                        <a:t>%</a:t>
                      </a:r>
                      <a:r>
                        <a:rPr lang="en-US" sz="1600" b="1" spc="-5" dirty="0" smtClean="0">
                          <a:latin typeface="Myanmar Text"/>
                          <a:cs typeface="Myanmar Text"/>
                        </a:rPr>
                        <a:t> (du-pond</a:t>
                      </a:r>
                      <a:r>
                        <a:rPr lang="en-US" sz="1600" b="1" spc="-5" baseline="0" dirty="0" smtClean="0">
                          <a:latin typeface="Myanmar Text"/>
                          <a:cs typeface="Myanmar Text"/>
                        </a:rPr>
                        <a:t> ratio)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30.6</a:t>
                      </a:r>
                      <a:endParaRPr lang="en-IN" dirty="0"/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29.4</a:t>
                      </a:r>
                      <a:endParaRPr lang="en-IN" dirty="0"/>
                    </a:p>
                  </a:txBody>
                  <a:tcPr marL="0" marR="0" marT="63500" marB="0"/>
                </a:tc>
              </a:tr>
              <a:tr h="579538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5" dirty="0">
                          <a:latin typeface="Myanmar Text"/>
                          <a:cs typeface="Myanmar Text"/>
                        </a:rPr>
                        <a:t>ROI</a:t>
                      </a:r>
                      <a:r>
                        <a:rPr sz="1600" b="1" spc="10" dirty="0">
                          <a:latin typeface="Myanmar Text"/>
                          <a:cs typeface="Myanmar Text"/>
                        </a:rPr>
                        <a:t> </a:t>
                      </a:r>
                      <a:r>
                        <a:rPr sz="1600" b="1" spc="-5" dirty="0">
                          <a:latin typeface="Myanmar Text"/>
                          <a:cs typeface="Myanmar Text"/>
                        </a:rPr>
                        <a:t>%</a:t>
                      </a:r>
                      <a:endParaRPr sz="160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21.7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600" dirty="0" smtClean="0">
                          <a:latin typeface="Myanmar Text"/>
                          <a:cs typeface="Myanmar Text"/>
                        </a:rPr>
                        <a:t>20.4</a:t>
                      </a:r>
                      <a:endParaRPr sz="1600" dirty="0">
                        <a:latin typeface="Myanmar Text"/>
                        <a:cs typeface="Myanmar Text"/>
                      </a:endParaRPr>
                    </a:p>
                  </a:txBody>
                  <a:tcPr marL="0" marR="0" marT="6350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lang="en-IN" spc="-5" dirty="0" smtClean="0">
                <a:solidFill>
                  <a:srgbClr val="FFFFFF"/>
                </a:solidFill>
                <a:latin typeface="Myanmar Text"/>
                <a:cs typeface="Myanmar Text"/>
              </a:rPr>
              <a:t>Can </a:t>
            </a:r>
            <a:r>
              <a:rPr lang="en-IN" dirty="0" smtClean="0">
                <a:solidFill>
                  <a:srgbClr val="FFFFFF"/>
                </a:solidFill>
                <a:latin typeface="Myanmar Text"/>
                <a:cs typeface="Myanmar Text"/>
              </a:rPr>
              <a:t>be used to </a:t>
            </a:r>
            <a:r>
              <a:rPr lang="en-IN" spc="-5" dirty="0" smtClean="0">
                <a:solidFill>
                  <a:srgbClr val="FFFFFF"/>
                </a:solidFill>
                <a:latin typeface="Myanmar Text"/>
                <a:cs typeface="Myanmar Text"/>
              </a:rPr>
              <a:t>make </a:t>
            </a:r>
            <a:r>
              <a:rPr lang="en-IN" dirty="0" smtClean="0">
                <a:solidFill>
                  <a:srgbClr val="FFFFFF"/>
                </a:solidFill>
                <a:latin typeface="Myanmar Text"/>
                <a:cs typeface="Myanmar Text"/>
              </a:rPr>
              <a:t>more </a:t>
            </a:r>
            <a:r>
              <a:rPr lang="en-IN" spc="-5" dirty="0" smtClean="0">
                <a:solidFill>
                  <a:srgbClr val="FFFFFF"/>
                </a:solidFill>
                <a:latin typeface="Myanmar Text"/>
                <a:cs typeface="Myanmar Text"/>
              </a:rPr>
              <a:t>Informed decisions</a:t>
            </a:r>
            <a:endParaRPr lang="en-IN" dirty="0" smtClean="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lang="en-IN" sz="2000" spc="-5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lang="en-IN" sz="2000" spc="-5" dirty="0" smtClean="0">
                <a:latin typeface="Times New Roman"/>
                <a:cs typeface="Times New Roman"/>
              </a:rPr>
              <a:t>	</a:t>
            </a:r>
            <a:r>
              <a:rPr lang="en-IN" dirty="0" smtClean="0">
                <a:latin typeface="Myanmar Text"/>
                <a:cs typeface="Myanmar Text"/>
              </a:rPr>
              <a:t>Understanding company </a:t>
            </a:r>
            <a:r>
              <a:rPr lang="en-IN" spc="-5" dirty="0" smtClean="0">
                <a:latin typeface="Myanmar Text"/>
                <a:cs typeface="Myanmar Text"/>
              </a:rPr>
              <a:t>position</a:t>
            </a:r>
            <a:r>
              <a:rPr lang="en-IN" spc="-35" dirty="0" smtClean="0">
                <a:latin typeface="Myanmar Text"/>
                <a:cs typeface="Myanmar Text"/>
              </a:rPr>
              <a:t> </a:t>
            </a:r>
            <a:r>
              <a:rPr lang="en-IN" dirty="0" smtClean="0">
                <a:latin typeface="Myanmar Text"/>
                <a:cs typeface="Myanmar Text"/>
              </a:rPr>
              <a:t>better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lang="en-IN" sz="2000" spc="-5" dirty="0" smtClean="0">
                <a:latin typeface="Wingdings 3"/>
                <a:cs typeface="Wingdings 3"/>
              </a:rPr>
              <a:t></a:t>
            </a:r>
            <a:r>
              <a:rPr lang="en-IN" sz="2000" spc="-5" dirty="0" smtClean="0">
                <a:latin typeface="Times New Roman"/>
                <a:cs typeface="Times New Roman"/>
              </a:rPr>
              <a:t>	</a:t>
            </a:r>
            <a:r>
              <a:rPr lang="en-IN" spc="-5" dirty="0" smtClean="0">
                <a:latin typeface="Myanmar Text"/>
                <a:cs typeface="Myanmar Text"/>
              </a:rPr>
              <a:t>Increased ROE can improve </a:t>
            </a:r>
            <a:r>
              <a:rPr lang="en-IN" dirty="0" smtClean="0">
                <a:latin typeface="Myanmar Text"/>
                <a:cs typeface="Myanmar Text"/>
              </a:rPr>
              <a:t>Operating </a:t>
            </a:r>
            <a:r>
              <a:rPr lang="en-IN" spc="-5" dirty="0" smtClean="0">
                <a:latin typeface="Myanmar Text"/>
                <a:cs typeface="Myanmar Text"/>
              </a:rPr>
              <a:t>Efficiency </a:t>
            </a:r>
            <a:r>
              <a:rPr lang="en-IN" dirty="0" smtClean="0">
                <a:latin typeface="Myanmar Text"/>
                <a:cs typeface="Myanmar Text"/>
              </a:rPr>
              <a:t>or Improved  asset</a:t>
            </a:r>
            <a:r>
              <a:rPr lang="en-IN" spc="-5" dirty="0" smtClean="0">
                <a:latin typeface="Myanmar Text"/>
                <a:cs typeface="Myanmar Text"/>
              </a:rPr>
              <a:t> utilization</a:t>
            </a:r>
            <a:endParaRPr lang="en-IN" dirty="0" smtClean="0">
              <a:latin typeface="Myanmar Text"/>
              <a:cs typeface="Myanmar Text"/>
            </a:endParaRPr>
          </a:p>
          <a:p>
            <a:pPr marL="355600" marR="41910" indent="-342900">
              <a:lnSpc>
                <a:spcPct val="100000"/>
              </a:lnSpc>
              <a:tabLst>
                <a:tab pos="354965" algn="l"/>
              </a:tabLst>
            </a:pPr>
            <a:r>
              <a:rPr lang="en-IN" sz="2000" spc="-5" dirty="0" smtClean="0">
                <a:latin typeface="Wingdings 3"/>
                <a:cs typeface="Wingdings 3"/>
              </a:rPr>
              <a:t></a:t>
            </a:r>
            <a:r>
              <a:rPr lang="en-IN" sz="2000" spc="-5" dirty="0" smtClean="0">
                <a:latin typeface="Times New Roman"/>
                <a:cs typeface="Times New Roman"/>
              </a:rPr>
              <a:t>	</a:t>
            </a:r>
            <a:r>
              <a:rPr lang="en-IN" spc="-5" dirty="0" smtClean="0">
                <a:latin typeface="Myanmar Text"/>
                <a:cs typeface="Myanmar Text"/>
              </a:rPr>
              <a:t>Implies </a:t>
            </a:r>
            <a:r>
              <a:rPr lang="en-IN" dirty="0" smtClean="0">
                <a:latin typeface="Myanmar Text"/>
                <a:cs typeface="Myanmar Text"/>
              </a:rPr>
              <a:t>whether </a:t>
            </a:r>
            <a:r>
              <a:rPr lang="en-IN" spc="-5" dirty="0" smtClean="0">
                <a:latin typeface="Myanmar Text"/>
                <a:cs typeface="Myanmar Text"/>
              </a:rPr>
              <a:t>margins </a:t>
            </a:r>
            <a:r>
              <a:rPr lang="en-IN" dirty="0" smtClean="0">
                <a:latin typeface="Myanmar Text"/>
                <a:cs typeface="Myanmar Text"/>
              </a:rPr>
              <a:t>are higher or company </a:t>
            </a:r>
            <a:r>
              <a:rPr lang="en-IN" spc="-5" dirty="0" smtClean="0">
                <a:latin typeface="Myanmar Text"/>
                <a:cs typeface="Myanmar Text"/>
              </a:rPr>
              <a:t>is making </a:t>
            </a:r>
            <a:r>
              <a:rPr lang="en-IN" dirty="0" smtClean="0">
                <a:latin typeface="Myanmar Text"/>
                <a:cs typeface="Myanmar Text"/>
              </a:rPr>
              <a:t>better use of  assets or</a:t>
            </a:r>
            <a:r>
              <a:rPr lang="en-IN" spc="-5" dirty="0" smtClean="0">
                <a:latin typeface="Myanmar Text"/>
                <a:cs typeface="Myanmar Text"/>
              </a:rPr>
              <a:t> </a:t>
            </a:r>
            <a:r>
              <a:rPr lang="en-IN" dirty="0" smtClean="0">
                <a:latin typeface="Myanmar Text"/>
                <a:cs typeface="Myanmar Text"/>
              </a:rPr>
              <a:t>both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ROI and ROE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928495" indent="0" algn="r">
              <a:lnSpc>
                <a:spcPct val="100000"/>
              </a:lnSpc>
              <a:spcBef>
                <a:spcPts val="1300"/>
              </a:spcBef>
              <a:buNone/>
              <a:tabLst>
                <a:tab pos="342265" algn="l"/>
              </a:tabLst>
            </a:pPr>
            <a:r>
              <a:rPr lang="en-IN" dirty="0" smtClean="0">
                <a:latin typeface="Myanmar Text"/>
                <a:cs typeface="Myanmar Text"/>
              </a:rPr>
              <a:t>Looking at the </a:t>
            </a:r>
            <a:r>
              <a:rPr lang="en-IN" spc="-5" dirty="0" smtClean="0">
                <a:latin typeface="Myanmar Text"/>
                <a:cs typeface="Myanmar Text"/>
              </a:rPr>
              <a:t>ROE </a:t>
            </a:r>
            <a:r>
              <a:rPr lang="en-IN" dirty="0" smtClean="0">
                <a:latin typeface="Myanmar Text"/>
                <a:cs typeface="Myanmar Text"/>
              </a:rPr>
              <a:t>and </a:t>
            </a:r>
            <a:r>
              <a:rPr lang="en-IN" spc="-5" dirty="0" smtClean="0">
                <a:latin typeface="Myanmar Text"/>
                <a:cs typeface="Myanmar Text"/>
              </a:rPr>
              <a:t>ROI </a:t>
            </a:r>
            <a:r>
              <a:rPr lang="en-IN" dirty="0" smtClean="0">
                <a:latin typeface="Myanmar Text"/>
                <a:cs typeface="Myanmar Text"/>
              </a:rPr>
              <a:t>number </a:t>
            </a:r>
            <a:r>
              <a:rPr lang="en-IN" spc="-5" dirty="0" smtClean="0">
                <a:latin typeface="Myanmar Text"/>
                <a:cs typeface="Myanmar Text"/>
              </a:rPr>
              <a:t>it is visible</a:t>
            </a:r>
            <a:r>
              <a:rPr lang="en-IN" spc="15" dirty="0" smtClean="0">
                <a:latin typeface="Myanmar Text"/>
                <a:cs typeface="Myanmar Text"/>
              </a:rPr>
              <a:t> </a:t>
            </a:r>
            <a:r>
              <a:rPr lang="en-IN" dirty="0" smtClean="0">
                <a:latin typeface="Myanmar Text"/>
                <a:cs typeface="Myanmar Text"/>
              </a:rPr>
              <a:t>that</a:t>
            </a:r>
          </a:p>
          <a:p>
            <a:pPr marL="0" marR="1928495" indent="0" algn="r">
              <a:lnSpc>
                <a:spcPct val="100000"/>
              </a:lnSpc>
              <a:spcBef>
                <a:spcPts val="1300"/>
              </a:spcBef>
              <a:buNone/>
              <a:tabLst>
                <a:tab pos="342265" algn="l"/>
              </a:tabLst>
            </a:pPr>
            <a:endParaRPr lang="en-IN" dirty="0">
              <a:latin typeface="Myanmar Text"/>
              <a:cs typeface="Myanmar Text"/>
            </a:endParaRPr>
          </a:p>
          <a:p>
            <a:pPr marL="698500" indent="-457200">
              <a:lnSpc>
                <a:spcPct val="100000"/>
              </a:lnSpc>
              <a:spcBef>
                <a:spcPts val="994"/>
              </a:spcBef>
              <a:buFont typeface="Wingdings 3" panose="05040102010807070707" pitchFamily="18" charset="2"/>
              <a:buChar char="u"/>
            </a:pPr>
            <a:r>
              <a:rPr lang="en-IN" spc="-5" dirty="0" smtClean="0">
                <a:latin typeface="Myanmar Text"/>
                <a:cs typeface="Myanmar Text"/>
              </a:rPr>
              <a:t>Whereas </a:t>
            </a:r>
            <a:r>
              <a:rPr lang="en-IN" dirty="0" smtClean="0">
                <a:latin typeface="Myanmar Text"/>
                <a:cs typeface="Myanmar Text"/>
              </a:rPr>
              <a:t>the </a:t>
            </a:r>
            <a:r>
              <a:rPr lang="en-IN" spc="-5" dirty="0" smtClean="0">
                <a:latin typeface="Myanmar Text"/>
                <a:cs typeface="Myanmar Text"/>
              </a:rPr>
              <a:t>profit improved t</a:t>
            </a:r>
            <a:r>
              <a:rPr lang="en-IN" dirty="0" smtClean="0">
                <a:latin typeface="Myanmar Text"/>
                <a:cs typeface="Myanmar Text"/>
              </a:rPr>
              <a:t>o </a:t>
            </a:r>
            <a:r>
              <a:rPr lang="en-IN" spc="-5" dirty="0" smtClean="0">
                <a:latin typeface="Myanmar Text"/>
                <a:cs typeface="Myanmar Text"/>
              </a:rPr>
              <a:t>21.7% </a:t>
            </a:r>
            <a:r>
              <a:rPr lang="en-IN" dirty="0" smtClean="0">
                <a:latin typeface="Myanmar Text"/>
                <a:cs typeface="Myanmar Text"/>
              </a:rPr>
              <a:t>(ROI) </a:t>
            </a:r>
            <a:r>
              <a:rPr lang="en-IN" spc="-5" dirty="0" smtClean="0">
                <a:latin typeface="Myanmar Text"/>
                <a:cs typeface="Myanmar Text"/>
              </a:rPr>
              <a:t>because </a:t>
            </a:r>
            <a:r>
              <a:rPr lang="en-IN" dirty="0" smtClean="0">
                <a:latin typeface="Myanmar Text"/>
                <a:cs typeface="Myanmar Text"/>
              </a:rPr>
              <a:t>of gearing capacity increase, more profit, more turnover. </a:t>
            </a:r>
          </a:p>
          <a:p>
            <a:pPr marL="698500" indent="-457200">
              <a:lnSpc>
                <a:spcPct val="100000"/>
              </a:lnSpc>
              <a:spcBef>
                <a:spcPts val="994"/>
              </a:spcBef>
              <a:buFont typeface="Wingdings 3" panose="05040102010807070707" pitchFamily="18" charset="2"/>
              <a:buChar char="u"/>
            </a:pPr>
            <a:r>
              <a:rPr lang="en-IN" dirty="0" smtClean="0">
                <a:latin typeface="Myanmar Text"/>
                <a:cs typeface="Myanmar Text"/>
              </a:rPr>
              <a:t>The </a:t>
            </a:r>
            <a:r>
              <a:rPr lang="en-IN" spc="-5" dirty="0" smtClean="0">
                <a:latin typeface="Myanmar Text"/>
                <a:cs typeface="Myanmar Text"/>
              </a:rPr>
              <a:t>investor money contributed </a:t>
            </a:r>
            <a:r>
              <a:rPr lang="en-IN" dirty="0" smtClean="0">
                <a:latin typeface="Myanmar Text"/>
                <a:cs typeface="Myanmar Text"/>
              </a:rPr>
              <a:t>to </a:t>
            </a:r>
            <a:r>
              <a:rPr lang="en-US" dirty="0" smtClean="0">
                <a:latin typeface="Myanmar Text"/>
                <a:cs typeface="Myanmar Text"/>
              </a:rPr>
              <a:t>30.6</a:t>
            </a:r>
            <a:r>
              <a:rPr lang="en-US" dirty="0" smtClean="0">
                <a:latin typeface="Myanmar Text"/>
                <a:cs typeface="Myanmar Text"/>
              </a:rPr>
              <a:t> </a:t>
            </a:r>
            <a:r>
              <a:rPr lang="en-IN" spc="-5" dirty="0" smtClean="0">
                <a:latin typeface="Myanmar Text"/>
                <a:cs typeface="Myanmar Text"/>
              </a:rPr>
              <a:t>%</a:t>
            </a:r>
            <a:r>
              <a:rPr lang="en-IN" spc="-120" dirty="0" smtClean="0">
                <a:latin typeface="Myanmar Text"/>
                <a:cs typeface="Myanmar Text"/>
              </a:rPr>
              <a:t> </a:t>
            </a:r>
            <a:r>
              <a:rPr lang="en-IN" spc="-5" dirty="0" smtClean="0">
                <a:latin typeface="Myanmar Text"/>
                <a:cs typeface="Myanmar Text"/>
              </a:rPr>
              <a:t>(ROE) profit</a:t>
            </a:r>
            <a:endParaRPr lang="en-IN" dirty="0" smtClean="0">
              <a:latin typeface="Myanmar Text"/>
              <a:cs typeface="Myanmar Text"/>
            </a:endParaRPr>
          </a:p>
          <a:p>
            <a:pPr marL="241300" indent="0">
              <a:lnSpc>
                <a:spcPct val="100000"/>
              </a:lnSpc>
              <a:spcBef>
                <a:spcPts val="1019"/>
              </a:spcBef>
              <a:buNone/>
            </a:pPr>
            <a:r>
              <a:rPr lang="en-IN" sz="2400" spc="-10" dirty="0" smtClean="0">
                <a:latin typeface="Wingdings 3"/>
                <a:cs typeface="Wingdings 3"/>
              </a:rPr>
              <a:t></a:t>
            </a:r>
            <a:r>
              <a:rPr lang="en-IN" sz="2400" spc="-10" dirty="0" smtClean="0">
                <a:latin typeface="Times New Roman"/>
                <a:cs typeface="Times New Roman"/>
              </a:rPr>
              <a:t> </a:t>
            </a:r>
            <a:r>
              <a:rPr lang="en-IN" spc="-5" dirty="0" smtClean="0">
                <a:latin typeface="Myanmar Text"/>
                <a:cs typeface="Myanmar Text"/>
              </a:rPr>
              <a:t>Leverage plays an important </a:t>
            </a:r>
            <a:r>
              <a:rPr lang="en-IN" dirty="0" smtClean="0">
                <a:latin typeface="Myanmar Text"/>
                <a:cs typeface="Myanmar Text"/>
              </a:rPr>
              <a:t>role </a:t>
            </a:r>
            <a:r>
              <a:rPr lang="en-IN" spc="-5" dirty="0" smtClean="0">
                <a:latin typeface="Myanmar Text"/>
                <a:cs typeface="Myanmar Text"/>
              </a:rPr>
              <a:t>in </a:t>
            </a:r>
            <a:r>
              <a:rPr lang="en-IN" spc="-10" dirty="0" smtClean="0">
                <a:latin typeface="Myanmar Text"/>
                <a:cs typeface="Myanmar Text"/>
              </a:rPr>
              <a:t>the </a:t>
            </a:r>
            <a:r>
              <a:rPr lang="en-IN" dirty="0" smtClean="0">
                <a:latin typeface="Myanmar Text"/>
                <a:cs typeface="Myanmar Text"/>
              </a:rPr>
              <a:t>increase </a:t>
            </a:r>
            <a:r>
              <a:rPr lang="en-IN" spc="-5" dirty="0" smtClean="0">
                <a:latin typeface="Myanmar Text"/>
                <a:cs typeface="Myanmar Text"/>
              </a:rPr>
              <a:t>or decrease of</a:t>
            </a:r>
            <a:r>
              <a:rPr lang="en-IN" spc="-130" dirty="0" smtClean="0">
                <a:latin typeface="Myanmar Text"/>
                <a:cs typeface="Myanmar Text"/>
              </a:rPr>
              <a:t> </a:t>
            </a:r>
            <a:r>
              <a:rPr lang="en-IN" dirty="0" smtClean="0">
                <a:latin typeface="Myanmar Text"/>
                <a:cs typeface="Myanmar Text"/>
              </a:rPr>
              <a:t>ROE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327</Words>
  <Application>Microsoft Office PowerPoint</Application>
  <PresentationFormat>Widescreen</PresentationFormat>
  <Paragraphs>59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Myanmar Text</vt:lpstr>
      <vt:lpstr>Rupee Foradian</vt:lpstr>
      <vt:lpstr>Times New Roman</vt:lpstr>
      <vt:lpstr>Wingdings 3</vt:lpstr>
      <vt:lpstr>Office Theme</vt:lpstr>
      <vt:lpstr>PowerPoint Presentation</vt:lpstr>
      <vt:lpstr>Du-pond meaning</vt:lpstr>
      <vt:lpstr>PowerPoint Presentation</vt:lpstr>
      <vt:lpstr>Numerical Expression</vt:lpstr>
      <vt:lpstr>From the following information of Balance sheet and income statement, calculate du-pond ratio</vt:lpstr>
      <vt:lpstr>PowerPoint Presentation</vt:lpstr>
      <vt:lpstr>Significance</vt:lpstr>
      <vt:lpstr>Relationship between ROI and ROE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2020-04-09T10:38:20Z</dcterms:created>
  <dcterms:modified xsi:type="dcterms:W3CDTF">2020-04-09T11:16:28Z</dcterms:modified>
</cp:coreProperties>
</file>