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7" r:id="rId5"/>
    <p:sldId id="268" r:id="rId6"/>
    <p:sldId id="263" r:id="rId7"/>
    <p:sldId id="264" r:id="rId8"/>
    <p:sldId id="265" r:id="rId9"/>
    <p:sldId id="257" r:id="rId10"/>
    <p:sldId id="258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0091-3CD7-4B3B-ADC7-E384DB753484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37D5-C116-4C1D-8EA7-4A734228B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989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0091-3CD7-4B3B-ADC7-E384DB753484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37D5-C116-4C1D-8EA7-4A734228B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964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0091-3CD7-4B3B-ADC7-E384DB753484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37D5-C116-4C1D-8EA7-4A734228B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098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0091-3CD7-4B3B-ADC7-E384DB753484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37D5-C116-4C1D-8EA7-4A734228B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031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0091-3CD7-4B3B-ADC7-E384DB753484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37D5-C116-4C1D-8EA7-4A734228B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154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0091-3CD7-4B3B-ADC7-E384DB753484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37D5-C116-4C1D-8EA7-4A734228B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600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0091-3CD7-4B3B-ADC7-E384DB753484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37D5-C116-4C1D-8EA7-4A734228B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956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0091-3CD7-4B3B-ADC7-E384DB753484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37D5-C116-4C1D-8EA7-4A734228B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814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0091-3CD7-4B3B-ADC7-E384DB753484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37D5-C116-4C1D-8EA7-4A734228B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818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0091-3CD7-4B3B-ADC7-E384DB753484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37D5-C116-4C1D-8EA7-4A734228B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104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0091-3CD7-4B3B-ADC7-E384DB753484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37D5-C116-4C1D-8EA7-4A734228B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431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50091-3CD7-4B3B-ADC7-E384DB753484}" type="datetimeFigureOut">
              <a:rPr lang="en-IN" smtClean="0"/>
              <a:t>09-04-2020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037D5-C116-4C1D-8EA7-4A734228B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663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SIX SIGMA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0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2D2D2D"/>
                </a:solidFill>
                <a:effectLst/>
                <a:latin typeface="ff-tisa-web-pro"/>
              </a:rPr>
              <a:t>.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2D2D2D"/>
                </a:solidFill>
                <a:effectLst/>
                <a:latin typeface="ff-tisa-web-pro"/>
              </a:rPr>
              <a:t>  </a:t>
            </a:r>
            <a:r>
              <a:rPr kumimoji="0" lang="en-US" sz="17400" b="0" i="0" u="none" strike="noStrike" cap="none" normalizeH="0" baseline="0" smtClean="0">
                <a:ln>
                  <a:noFill/>
                </a:ln>
                <a:solidFill>
                  <a:srgbClr val="2D2D2D"/>
                </a:solidFill>
                <a:effectLst/>
                <a:latin typeface="ff-tisa-web-pro"/>
              </a:rPr>
              <a:t> </a:t>
            </a: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2D2D2D"/>
                </a:solidFill>
                <a:effectLst/>
                <a:latin typeface="ff-tisa-web-pro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1" name="Picture 4" descr="Figure 2 - From Wikipedia on 68-95-99.7 R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0" y="2620168"/>
            <a:ext cx="3810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2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68-95-99.7 rule is another way of looking at variation. In a normal distribution, it is postulated that things that are true 68% of the time are considered 1-Sigma events.  Things that are true 95% of the time are considered 2-Sigma events and the three-Sigma rule implies that heuristically nearly all values lie within three standard deviations of the mean (3-Sigma).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</a:t>
            </a:r>
            <a:r>
              <a:rPr lang="en-IN" dirty="0" smtClean="0"/>
              <a:t>ompanies </a:t>
            </a:r>
            <a:r>
              <a:rPr lang="en-IN" dirty="0"/>
              <a:t>like Motorola (1986) and General Electric (1995) used the term as a quality initiative. The initiative is widely known through it’s banner slogan “Defects Per Million Opportunities (DPMO</a:t>
            </a:r>
            <a:r>
              <a:rPr lang="en-IN" dirty="0" smtClean="0"/>
              <a:t>)”.</a:t>
            </a:r>
          </a:p>
          <a:p>
            <a:r>
              <a:rPr lang="en-IN" dirty="0"/>
              <a:t>The Six Sigma quality initiative has a goal of not producing more than 3.4 defects per million opportunities.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3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Six Sigma methodology is the implementation of a </a:t>
            </a:r>
            <a:r>
              <a:rPr lang="en-IN" dirty="0" smtClean="0"/>
              <a:t>measurement based strategy </a:t>
            </a:r>
            <a:r>
              <a:rPr lang="en-IN" dirty="0"/>
              <a:t>that focuses on process improvement and variation reduction through the </a:t>
            </a:r>
            <a:r>
              <a:rPr lang="en-IN" dirty="0" smtClean="0"/>
              <a:t>application of </a:t>
            </a:r>
            <a:r>
              <a:rPr lang="en-IN" dirty="0"/>
              <a:t>Six Sigma improvement projects. </a:t>
            </a:r>
          </a:p>
          <a:p>
            <a:r>
              <a:rPr lang="en-IN" dirty="0" smtClean="0"/>
              <a:t>Both Six Sigma processes are executed by Six Sigma Green Belts and Six Sigma Black Belts, and are overseen by Six Sigma Master Black Belts.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Master Black Belts, identified by champions, act as in-house coaches on Six Sigma. They </a:t>
            </a:r>
            <a:r>
              <a:rPr lang="en-IN" dirty="0" smtClean="0"/>
              <a:t>devote 100</a:t>
            </a:r>
            <a:r>
              <a:rPr lang="en-IN" dirty="0"/>
              <a:t>% of their time to Six Sigma. They assist champions and guide Black Belts and Green Belts. </a:t>
            </a:r>
            <a:r>
              <a:rPr lang="en-IN" dirty="0" smtClean="0"/>
              <a:t>Apart from </a:t>
            </a:r>
            <a:r>
              <a:rPr lang="en-IN" dirty="0"/>
              <a:t>statistical tasks, they spend their time on ensuring consistent application of Six Sigma </a:t>
            </a:r>
            <a:r>
              <a:rPr lang="en-IN" dirty="0" smtClean="0"/>
              <a:t>across various </a:t>
            </a:r>
            <a:r>
              <a:rPr lang="en-IN" dirty="0"/>
              <a:t>functions and departments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• Black Belts operate under Master Black Belts to apply Six Sigma methodology to specific projects.</a:t>
            </a:r>
          </a:p>
          <a:p>
            <a:r>
              <a:rPr lang="en-IN" dirty="0" smtClean="0"/>
              <a:t>They devote 100% of their time to Six Sigma. They primarily focus on Six Sigma project execution, whereas Champions and Master Black Belts focus on identifying projects/functions for Six Sigma.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Green Belts are the employees who take up Six Sigma implementation along with their other job responsibilities, operating under the guidance of Black Belts.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This is accomplished through the use of two Six Sigma sub methodologies:</a:t>
            </a:r>
          </a:p>
          <a:p>
            <a:r>
              <a:rPr lang="en-IN" dirty="0" smtClean="0"/>
              <a:t>DMAIC and </a:t>
            </a:r>
          </a:p>
          <a:p>
            <a:r>
              <a:rPr lang="en-IN" dirty="0" smtClean="0"/>
              <a:t>DMADV.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Six Sigma DMAIC process is an improvement system for existing processes falling below specification and looking for incremental improvement.</a:t>
            </a:r>
          </a:p>
          <a:p>
            <a:r>
              <a:rPr lang="en-IN" dirty="0" smtClean="0"/>
              <a:t>define, </a:t>
            </a:r>
          </a:p>
          <a:p>
            <a:r>
              <a:rPr lang="en-IN" dirty="0" smtClean="0"/>
              <a:t>measure, </a:t>
            </a:r>
          </a:p>
          <a:p>
            <a:r>
              <a:rPr lang="en-IN" dirty="0" err="1" smtClean="0"/>
              <a:t>analyze</a:t>
            </a:r>
            <a:r>
              <a:rPr lang="en-IN" dirty="0" smtClean="0"/>
              <a:t>, </a:t>
            </a:r>
          </a:p>
          <a:p>
            <a:r>
              <a:rPr lang="en-IN" dirty="0" smtClean="0"/>
              <a:t>improve,</a:t>
            </a:r>
          </a:p>
          <a:p>
            <a:r>
              <a:rPr lang="en-IN" dirty="0" smtClean="0"/>
              <a:t>control)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Six Sigma DMADV process is an improvement system used to develop new processes or products at Six Sigma quality levels. It can also be employed if a current process requires more than just incremental improvement.</a:t>
            </a:r>
          </a:p>
          <a:p>
            <a:r>
              <a:rPr lang="en-IN" dirty="0" smtClean="0"/>
              <a:t>define, </a:t>
            </a:r>
          </a:p>
          <a:p>
            <a:r>
              <a:rPr lang="en-IN" dirty="0" smtClean="0"/>
              <a:t>measure, </a:t>
            </a:r>
          </a:p>
          <a:p>
            <a:r>
              <a:rPr lang="en-IN" dirty="0" err="1" smtClean="0"/>
              <a:t>analyze</a:t>
            </a:r>
            <a:r>
              <a:rPr lang="en-IN" dirty="0" smtClean="0"/>
              <a:t>, </a:t>
            </a:r>
          </a:p>
          <a:p>
            <a:r>
              <a:rPr lang="en-IN" dirty="0" smtClean="0"/>
              <a:t>design, </a:t>
            </a:r>
          </a:p>
          <a:p>
            <a:r>
              <a:rPr lang="en-IN" dirty="0" smtClean="0"/>
              <a:t>verify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4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sigma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First we should start with what a Sigma is. </a:t>
            </a:r>
            <a:r>
              <a:rPr lang="en-IN" dirty="0" smtClean="0"/>
              <a:t>A </a:t>
            </a:r>
            <a:r>
              <a:rPr lang="en-IN" dirty="0"/>
              <a:t>“1-Sigma” is one standard deviation from the norm (norm is also called mean or average).  When plotted against a normal distribution, a “bell-shaped curve” </a:t>
            </a:r>
            <a:r>
              <a:rPr lang="en-IN" dirty="0" smtClean="0"/>
              <a:t>it </a:t>
            </a:r>
            <a:r>
              <a:rPr lang="en-IN" dirty="0"/>
              <a:t>shows how much variance a particular data item is from the average.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404</Words>
  <Application>Microsoft Office PowerPoint</Application>
  <PresentationFormat>Widescreen</PresentationFormat>
  <Paragraphs>29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ff-tisa-web-pro</vt:lpstr>
      <vt:lpstr>Office Theme</vt:lpstr>
      <vt:lpstr>SIX SIGMA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apply sigma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</cp:revision>
  <dcterms:created xsi:type="dcterms:W3CDTF">2020-04-07T17:39:19Z</dcterms:created>
  <dcterms:modified xsi:type="dcterms:W3CDTF">2020-04-09T11:34:27Z</dcterms:modified>
</cp:coreProperties>
</file>