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1" r:id="rId8"/>
    <p:sldId id="263" r:id="rId9"/>
    <p:sldId id="264" r:id="rId10"/>
    <p:sldId id="266" r:id="rId11"/>
    <p:sldId id="265" r:id="rId12"/>
    <p:sldId id="271"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5" d="100"/>
          <a:sy n="5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C7EB7A-BBB3-428A-B83C-0A70540EF561}" type="datetimeFigureOut">
              <a:rPr lang="en-IN" smtClean="0"/>
              <a:t>29-04-2020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361210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7EB7A-BBB3-428A-B83C-0A70540EF561}" type="datetimeFigureOut">
              <a:rPr lang="en-IN" smtClean="0"/>
              <a:t>29-04-2020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154206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7EB7A-BBB3-428A-B83C-0A70540EF561}" type="datetimeFigureOut">
              <a:rPr lang="en-IN" smtClean="0"/>
              <a:t>29-04-2020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144431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7EB7A-BBB3-428A-B83C-0A70540EF561}" type="datetimeFigureOut">
              <a:rPr lang="en-IN" smtClean="0"/>
              <a:t>29-04-2020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126995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7EB7A-BBB3-428A-B83C-0A70540EF561}" type="datetimeFigureOut">
              <a:rPr lang="en-IN" smtClean="0"/>
              <a:t>29-04-2020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2417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C7EB7A-BBB3-428A-B83C-0A70540EF561}" type="datetimeFigureOut">
              <a:rPr lang="en-IN" smtClean="0"/>
              <a:t>29-04-2020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137844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C7EB7A-BBB3-428A-B83C-0A70540EF561}" type="datetimeFigureOut">
              <a:rPr lang="en-IN" smtClean="0"/>
              <a:t>29-04-2020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6334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C7EB7A-BBB3-428A-B83C-0A70540EF561}" type="datetimeFigureOut">
              <a:rPr lang="en-IN" smtClean="0"/>
              <a:t>29-04-2020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329568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7EB7A-BBB3-428A-B83C-0A70540EF561}" type="datetimeFigureOut">
              <a:rPr lang="en-IN" smtClean="0"/>
              <a:t>29-04-2020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329413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7EB7A-BBB3-428A-B83C-0A70540EF561}" type="datetimeFigureOut">
              <a:rPr lang="en-IN" smtClean="0"/>
              <a:t>29-04-2020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10009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7EB7A-BBB3-428A-B83C-0A70540EF561}" type="datetimeFigureOut">
              <a:rPr lang="en-IN" smtClean="0"/>
              <a:t>29-04-2020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2FC233-8889-40D6-9279-5C922DB68B42}" type="slidenum">
              <a:rPr lang="en-IN" smtClean="0"/>
              <a:t>‹#›</a:t>
            </a:fld>
            <a:endParaRPr lang="en-IN"/>
          </a:p>
        </p:txBody>
      </p:sp>
    </p:spTree>
    <p:extLst>
      <p:ext uri="{BB962C8B-B14F-4D97-AF65-F5344CB8AC3E}">
        <p14:creationId xmlns:p14="http://schemas.microsoft.com/office/powerpoint/2010/main" val="40044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7EB7A-BBB3-428A-B83C-0A70540EF561}" type="datetimeFigureOut">
              <a:rPr lang="en-IN" smtClean="0"/>
              <a:t>29-04-2020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FC233-8889-40D6-9279-5C922DB68B42}" type="slidenum">
              <a:rPr lang="en-IN" smtClean="0"/>
              <a:t>‹#›</a:t>
            </a:fld>
            <a:endParaRPr lang="en-IN"/>
          </a:p>
        </p:txBody>
      </p:sp>
    </p:spTree>
    <p:extLst>
      <p:ext uri="{BB962C8B-B14F-4D97-AF65-F5344CB8AC3E}">
        <p14:creationId xmlns:p14="http://schemas.microsoft.com/office/powerpoint/2010/main" val="10280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Plan Do </a:t>
            </a:r>
            <a:r>
              <a:rPr lang="en-IN" b="1"/>
              <a:t>Check </a:t>
            </a:r>
            <a:r>
              <a:rPr lang="en-IN" b="1" smtClean="0"/>
              <a:t>Action and OLAP</a:t>
            </a:r>
            <a:endParaRPr lang="en-IN" dirty="0"/>
          </a:p>
        </p:txBody>
      </p:sp>
      <p:sp>
        <p:nvSpPr>
          <p:cNvPr id="3" name="Subtitle 2"/>
          <p:cNvSpPr>
            <a:spLocks noGrp="1"/>
          </p:cNvSpPr>
          <p:nvPr>
            <p:ph type="subTitle" idx="1"/>
          </p:nvPr>
        </p:nvSpPr>
        <p:spPr/>
        <p:txBody>
          <a:bodyPr/>
          <a:lstStyle/>
          <a:p>
            <a:endParaRPr lang="en-IN"/>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776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IN" b="1" dirty="0"/>
              <a:t>On-Line Analytical Processing (OLAP)</a:t>
            </a:r>
            <a:r>
              <a:rPr lang="en-IN" dirty="0"/>
              <a:t/>
            </a:r>
            <a:br>
              <a:rPr lang="en-IN" dirty="0"/>
            </a:br>
            <a:endParaRPr lang="en-IN" dirty="0"/>
          </a:p>
        </p:txBody>
      </p:sp>
      <p:sp>
        <p:nvSpPr>
          <p:cNvPr id="5" name="Subtitle 4"/>
          <p:cNvSpPr>
            <a:spLocks noGrp="1"/>
          </p:cNvSpPr>
          <p:nvPr>
            <p:ph type="subTitle" idx="1"/>
          </p:nvPr>
        </p:nvSpPr>
        <p:spPr/>
        <p:txBody>
          <a:bodyPr/>
          <a:lstStyle/>
          <a:p>
            <a:endParaRPr lang="en-IN"/>
          </a:p>
        </p:txBody>
      </p:sp>
    </p:spTree>
    <p:extLst>
      <p:ext uri="{BB962C8B-B14F-4D97-AF65-F5344CB8AC3E}">
        <p14:creationId xmlns:p14="http://schemas.microsoft.com/office/powerpoint/2010/main" val="68608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On-Line Analytical Processing </a:t>
            </a:r>
          </a:p>
        </p:txBody>
      </p:sp>
      <p:sp>
        <p:nvSpPr>
          <p:cNvPr id="3" name="Content Placeholder 2"/>
          <p:cNvSpPr>
            <a:spLocks noGrp="1"/>
          </p:cNvSpPr>
          <p:nvPr>
            <p:ph idx="1"/>
          </p:nvPr>
        </p:nvSpPr>
        <p:spPr/>
        <p:txBody>
          <a:bodyPr/>
          <a:lstStyle/>
          <a:p>
            <a:r>
              <a:rPr lang="en-IN" dirty="0" smtClean="0"/>
              <a:t>On-Line </a:t>
            </a:r>
            <a:r>
              <a:rPr lang="en-IN" dirty="0"/>
              <a:t>Analytical Processing (OLAP) is a category of software technology that enables analysts, managers and executives to gain insight into data through fast, consistent, interactive access to a wide variety of possible views of information that has been transformed from raw data to reflect the real dimensionality of the enterprise as understood by the user.</a:t>
            </a:r>
          </a:p>
          <a:p>
            <a:endParaRPr lang="en-IN"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345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TYPES</a:t>
            </a:r>
            <a:endParaRPr lang="en-IN" dirty="0"/>
          </a:p>
        </p:txBody>
      </p:sp>
      <p:sp>
        <p:nvSpPr>
          <p:cNvPr id="5" name="Subtitle 4"/>
          <p:cNvSpPr>
            <a:spLocks noGrp="1"/>
          </p:cNvSpPr>
          <p:nvPr>
            <p:ph type="subTitle" idx="1"/>
          </p:nvPr>
        </p:nvSpPr>
        <p:spPr/>
        <p:txBody>
          <a:bodyPr>
            <a:noAutofit/>
          </a:bodyPr>
          <a:lstStyle/>
          <a:p>
            <a:r>
              <a:rPr lang="en-IN" sz="3600" b="1" dirty="0" smtClean="0"/>
              <a:t>Multidimensional</a:t>
            </a:r>
          </a:p>
          <a:p>
            <a:r>
              <a:rPr lang="en-IN" sz="3600" b="1" dirty="0"/>
              <a:t>Relational</a:t>
            </a:r>
            <a:r>
              <a:rPr lang="en-IN" sz="3600" dirty="0"/>
              <a:t/>
            </a:r>
            <a:br>
              <a:rPr lang="en-IN" sz="3600" dirty="0"/>
            </a:br>
            <a:r>
              <a:rPr lang="en-IN" sz="3600" b="1" dirty="0"/>
              <a:t>Hybrid</a:t>
            </a:r>
            <a:r>
              <a:rPr lang="en-IN" sz="3600" dirty="0"/>
              <a:t/>
            </a:r>
            <a:br>
              <a:rPr lang="en-IN" sz="3600" dirty="0"/>
            </a:br>
            <a:r>
              <a:rPr lang="en-IN" sz="3600" dirty="0"/>
              <a:t/>
            </a:r>
            <a:br>
              <a:rPr lang="en-IN" sz="3600" dirty="0"/>
            </a:br>
            <a:endParaRPr lang="en-IN" sz="36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616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Multidimensional</a:t>
            </a:r>
            <a:r>
              <a:rPr lang="en-IN" dirty="0"/>
              <a:t/>
            </a:r>
            <a:br>
              <a:rPr lang="en-IN" dirty="0"/>
            </a:br>
            <a:endParaRPr lang="en-IN" dirty="0"/>
          </a:p>
        </p:txBody>
      </p:sp>
      <p:sp>
        <p:nvSpPr>
          <p:cNvPr id="3" name="Content Placeholder 2"/>
          <p:cNvSpPr>
            <a:spLocks noGrp="1"/>
          </p:cNvSpPr>
          <p:nvPr>
            <p:ph idx="1"/>
          </p:nvPr>
        </p:nvSpPr>
        <p:spPr/>
        <p:txBody>
          <a:bodyPr/>
          <a:lstStyle/>
          <a:p>
            <a:r>
              <a:rPr lang="en-IN" dirty="0" smtClean="0"/>
              <a:t>MOLAP </a:t>
            </a:r>
            <a:r>
              <a:rPr lang="en-IN" dirty="0"/>
              <a:t>is a “multi-dimensional online analytical </a:t>
            </a:r>
            <a:r>
              <a:rPr lang="en-IN" dirty="0" err="1"/>
              <a:t>processing”.’MOLAP</a:t>
            </a:r>
            <a:r>
              <a:rPr lang="en-IN" dirty="0"/>
              <a:t>’ is the ‘classic’ form of OLAP and is sometimes referred to as just OLAP. MOLAP stores this data in an optimized multi-dimensional array storage, rather than in a relational database. Therefore it requires the pre-computation and storage of information in the cube - the operation known as processing.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922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Relational</a:t>
            </a:r>
            <a:r>
              <a:rPr lang="en-IN" dirty="0"/>
              <a:t/>
            </a:r>
            <a:br>
              <a:rPr lang="en-IN" dirty="0"/>
            </a:br>
            <a:endParaRPr lang="en-IN" dirty="0"/>
          </a:p>
        </p:txBody>
      </p:sp>
      <p:sp>
        <p:nvSpPr>
          <p:cNvPr id="3" name="Content Placeholder 2"/>
          <p:cNvSpPr>
            <a:spLocks noGrp="1"/>
          </p:cNvSpPr>
          <p:nvPr>
            <p:ph idx="1"/>
          </p:nvPr>
        </p:nvSpPr>
        <p:spPr/>
        <p:txBody>
          <a:bodyPr/>
          <a:lstStyle/>
          <a:p>
            <a:r>
              <a:rPr lang="en-IN" b="1" dirty="0" smtClean="0"/>
              <a:t>ROLAP </a:t>
            </a:r>
            <a:r>
              <a:rPr lang="en-IN" dirty="0"/>
              <a:t>works directly with relational databases. The base data and the dimension tables are stored as relational tables and new tables are created to hold the aggregated information.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474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Hybrid</a:t>
            </a:r>
            <a:r>
              <a:rPr lang="en-IN" dirty="0"/>
              <a:t/>
            </a:r>
            <a:br>
              <a:rPr lang="en-IN" dirty="0"/>
            </a:br>
            <a:endParaRPr lang="en-IN" dirty="0"/>
          </a:p>
        </p:txBody>
      </p:sp>
      <p:sp>
        <p:nvSpPr>
          <p:cNvPr id="3" name="Content Placeholder 2"/>
          <p:cNvSpPr>
            <a:spLocks noGrp="1"/>
          </p:cNvSpPr>
          <p:nvPr>
            <p:ph idx="1"/>
          </p:nvPr>
        </p:nvSpPr>
        <p:spPr/>
        <p:txBody>
          <a:bodyPr/>
          <a:lstStyle/>
          <a:p>
            <a:r>
              <a:rPr lang="en-IN" dirty="0" smtClean="0"/>
              <a:t>There </a:t>
            </a:r>
            <a:r>
              <a:rPr lang="en-IN" dirty="0"/>
              <a:t>is no clear agreement across the industry as to what constitutes “Hybrid OLAP”, except that a database will divide data between relational and specialized storage. For example, for some vendors, a HOLAP database will use relational tables to hold the larger quantities of detailed data, and use specialized storage for at least some aspects of the smaller quantities of more-aggregate or less detailed data. </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113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Meaning</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lgn="just"/>
            <a:r>
              <a:rPr lang="en-IN" sz="4000" b="1" dirty="0" smtClean="0"/>
              <a:t>Plan </a:t>
            </a:r>
            <a:r>
              <a:rPr lang="en-IN" sz="4000" b="1" dirty="0"/>
              <a:t>Do Check Action </a:t>
            </a:r>
            <a:r>
              <a:rPr lang="en-IN" sz="4000" dirty="0"/>
              <a:t>is the action of defining, gathering, </a:t>
            </a:r>
            <a:r>
              <a:rPr lang="en-IN" sz="4000" dirty="0" err="1"/>
              <a:t>analyzing</a:t>
            </a:r>
            <a:r>
              <a:rPr lang="en-IN" sz="4000" dirty="0"/>
              <a:t>, and distributing </a:t>
            </a:r>
            <a:r>
              <a:rPr lang="en-IN" sz="4000" b="1" dirty="0"/>
              <a:t>intelligence </a:t>
            </a:r>
            <a:r>
              <a:rPr lang="en-IN" sz="4000" dirty="0"/>
              <a:t>about products, customers, competitors and any aspect of the environment needed to support executives and managers in making strategic decisions for an organization.</a:t>
            </a:r>
          </a:p>
          <a:p>
            <a:pPr marL="0" indent="0" algn="just">
              <a:buNone/>
            </a:pPr>
            <a:r>
              <a:rPr lang="en-IN" sz="4000" dirty="0"/>
              <a:t> </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245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Key points</a:t>
            </a:r>
            <a:endParaRPr lang="en-IN" dirty="0"/>
          </a:p>
        </p:txBody>
      </p:sp>
      <p:sp>
        <p:nvSpPr>
          <p:cNvPr id="3" name="Content Placeholder 2"/>
          <p:cNvSpPr>
            <a:spLocks noGrp="1"/>
          </p:cNvSpPr>
          <p:nvPr>
            <p:ph idx="1"/>
          </p:nvPr>
        </p:nvSpPr>
        <p:spPr/>
        <p:txBody>
          <a:bodyPr/>
          <a:lstStyle/>
          <a:p>
            <a:pPr marL="0" indent="0">
              <a:buNone/>
            </a:pPr>
            <a:endParaRPr lang="en-IN" dirty="0" smtClean="0"/>
          </a:p>
          <a:p>
            <a:r>
              <a:rPr lang="en-IN" b="1" dirty="0" smtClean="0"/>
              <a:t>1. </a:t>
            </a:r>
            <a:r>
              <a:rPr lang="en-IN" dirty="0" smtClean="0"/>
              <a:t>Plan Do Check Action is an ethical and legal business practice, as opposed to </a:t>
            </a:r>
            <a:r>
              <a:rPr lang="en-IN" b="1" dirty="0" smtClean="0"/>
              <a:t>industrial espionage </a:t>
            </a:r>
            <a:r>
              <a:rPr lang="en-IN" dirty="0" smtClean="0"/>
              <a:t>which is illegal.</a:t>
            </a:r>
          </a:p>
          <a:p>
            <a:r>
              <a:rPr lang="en-IN" b="1" dirty="0" smtClean="0"/>
              <a:t>2. </a:t>
            </a:r>
            <a:r>
              <a:rPr lang="en-IN" dirty="0" smtClean="0"/>
              <a:t>The focus is on the external business environment.</a:t>
            </a:r>
          </a:p>
          <a:p>
            <a:r>
              <a:rPr lang="en-IN" b="1" dirty="0" smtClean="0"/>
              <a:t>3. </a:t>
            </a:r>
            <a:r>
              <a:rPr lang="en-IN" dirty="0" smtClean="0"/>
              <a:t>There is a process involved in gathering information, converting it into intelligence and then utilizing this in business decision making. Some CI professionals erroneously emphasize that if the intelligence gathered is not usable (or actionable) then it is not intelligence.</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500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cycle of PDCA</a:t>
            </a:r>
            <a:br>
              <a:rPr lang="en-IN" dirty="0"/>
            </a:br>
            <a:endParaRPr lang="en-IN" dirty="0"/>
          </a:p>
        </p:txBody>
      </p:sp>
      <p:sp>
        <p:nvSpPr>
          <p:cNvPr id="3" name="Content Placeholder 2"/>
          <p:cNvSpPr>
            <a:spLocks noGrp="1"/>
          </p:cNvSpPr>
          <p:nvPr>
            <p:ph idx="1"/>
          </p:nvPr>
        </p:nvSpPr>
        <p:spPr/>
        <p:txBody>
          <a:bodyPr/>
          <a:lstStyle/>
          <a:p>
            <a:endParaRPr lang="en-IN" dirty="0"/>
          </a:p>
        </p:txBody>
      </p:sp>
      <p:pic>
        <p:nvPicPr>
          <p:cNvPr id="5" name="Picture 4" descr="PDCA"/>
          <p:cNvPicPr/>
          <p:nvPr/>
        </p:nvPicPr>
        <p:blipFill>
          <a:blip r:embed="rId4">
            <a:extLst>
              <a:ext uri="{28A0092B-C50C-407E-A947-70E740481C1C}">
                <a14:useLocalDpi xmlns:a14="http://schemas.microsoft.com/office/drawing/2010/main" val="0"/>
              </a:ext>
            </a:extLst>
          </a:blip>
          <a:srcRect/>
          <a:stretch>
            <a:fillRect/>
          </a:stretch>
        </p:blipFill>
        <p:spPr bwMode="auto">
          <a:xfrm>
            <a:off x="3954780" y="2289810"/>
            <a:ext cx="3771900" cy="2865120"/>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55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cycle of PDCA</a:t>
            </a:r>
            <a:br>
              <a:rPr lang="en-IN" dirty="0" smtClean="0"/>
            </a:br>
            <a:endParaRPr lang="en-IN" dirty="0"/>
          </a:p>
        </p:txBody>
      </p:sp>
      <p:sp>
        <p:nvSpPr>
          <p:cNvPr id="3" name="Content Placeholder 2"/>
          <p:cNvSpPr>
            <a:spLocks noGrp="1"/>
          </p:cNvSpPr>
          <p:nvPr>
            <p:ph idx="1"/>
          </p:nvPr>
        </p:nvSpPr>
        <p:spPr/>
        <p:txBody>
          <a:bodyPr/>
          <a:lstStyle/>
          <a:p>
            <a:pPr fontAlgn="base"/>
            <a:r>
              <a:rPr lang="en-IN" dirty="0" smtClean="0"/>
              <a:t>It </a:t>
            </a:r>
            <a:r>
              <a:rPr lang="en-IN" dirty="0"/>
              <a:t>has the following four stages (Often called the Deming cycle as Ed Deming promoted this cycle everywhere):</a:t>
            </a:r>
          </a:p>
          <a:p>
            <a:pPr lvl="0" fontAlgn="base"/>
            <a:r>
              <a:rPr lang="en-IN" dirty="0"/>
              <a:t>Plan: identify what can be improved and what change is needed</a:t>
            </a:r>
          </a:p>
          <a:p>
            <a:pPr lvl="0" fontAlgn="base"/>
            <a:r>
              <a:rPr lang="en-IN" dirty="0"/>
              <a:t>Do: implement the design change</a:t>
            </a:r>
          </a:p>
          <a:p>
            <a:pPr lvl="0" fontAlgn="base"/>
            <a:r>
              <a:rPr lang="en-IN" dirty="0" smtClean="0"/>
              <a:t>Check/ Study</a:t>
            </a:r>
            <a:r>
              <a:rPr lang="en-IN" dirty="0"/>
              <a:t>: measure and </a:t>
            </a:r>
            <a:r>
              <a:rPr lang="en-IN" dirty="0" err="1"/>
              <a:t>analyze</a:t>
            </a:r>
            <a:r>
              <a:rPr lang="en-IN" dirty="0"/>
              <a:t> the process or outcome</a:t>
            </a:r>
          </a:p>
          <a:p>
            <a:pPr lvl="0" fontAlgn="base"/>
            <a:r>
              <a:rPr lang="en-IN" dirty="0"/>
              <a:t>Act: if the results are not as hoped for</a:t>
            </a:r>
          </a:p>
          <a:p>
            <a:pPr marL="0" indent="0" fontAlgn="base">
              <a:buNone/>
            </a:pPr>
            <a:r>
              <a:rPr lang="en-IN" dirty="0"/>
              <a:t> </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2106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5 elements of PDCA</a:t>
            </a:r>
            <a:r>
              <a:rPr lang="en-IN" dirty="0" smtClean="0"/>
              <a:t/>
            </a:r>
            <a:br>
              <a:rPr lang="en-IN" dirty="0" smtClean="0"/>
            </a:br>
            <a:endParaRPr lang="en-IN" dirty="0"/>
          </a:p>
        </p:txBody>
      </p:sp>
      <p:sp>
        <p:nvSpPr>
          <p:cNvPr id="3" name="Content Placeholder 2"/>
          <p:cNvSpPr>
            <a:spLocks noGrp="1"/>
          </p:cNvSpPr>
          <p:nvPr>
            <p:ph idx="1"/>
          </p:nvPr>
        </p:nvSpPr>
        <p:spPr/>
        <p:txBody>
          <a:bodyPr/>
          <a:lstStyle/>
          <a:p>
            <a:endParaRPr lang="en-IN" dirty="0"/>
          </a:p>
        </p:txBody>
      </p:sp>
      <p:pic>
        <p:nvPicPr>
          <p:cNvPr id="5" name="Picture 4" descr="CI Cycle"/>
          <p:cNvPicPr/>
          <p:nvPr/>
        </p:nvPicPr>
        <p:blipFill>
          <a:blip r:embed="rId4">
            <a:extLst>
              <a:ext uri="{28A0092B-C50C-407E-A947-70E740481C1C}">
                <a14:useLocalDpi xmlns:a14="http://schemas.microsoft.com/office/drawing/2010/main" val="0"/>
              </a:ext>
            </a:extLst>
          </a:blip>
          <a:srcRect/>
          <a:stretch>
            <a:fillRect/>
          </a:stretch>
        </p:blipFill>
        <p:spPr bwMode="auto">
          <a:xfrm>
            <a:off x="3303270" y="2160270"/>
            <a:ext cx="5554980" cy="3188970"/>
          </a:xfrm>
          <a:prstGeom prst="rect">
            <a:avLst/>
          </a:prstGeom>
          <a:noFill/>
          <a:ln>
            <a:noFill/>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120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5 elements of PDCA</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marL="0" indent="0" fontAlgn="base">
              <a:buNone/>
            </a:pPr>
            <a:r>
              <a:rPr lang="en-IN" dirty="0" smtClean="0"/>
              <a:t>There </a:t>
            </a:r>
            <a:r>
              <a:rPr lang="en-IN" dirty="0"/>
              <a:t>are slightly different versions out there, but they all seem to embody the same five elements</a:t>
            </a:r>
            <a:r>
              <a:rPr lang="en-IN" dirty="0" smtClean="0"/>
              <a:t>:</a:t>
            </a:r>
          </a:p>
          <a:p>
            <a:pPr fontAlgn="base"/>
            <a:r>
              <a:rPr lang="en-IN" dirty="0" smtClean="0"/>
              <a:t> </a:t>
            </a:r>
            <a:r>
              <a:rPr lang="en-IN" dirty="0"/>
              <a:t>planning and direction, </a:t>
            </a:r>
            <a:endParaRPr lang="en-IN" dirty="0" smtClean="0"/>
          </a:p>
          <a:p>
            <a:pPr fontAlgn="base"/>
            <a:r>
              <a:rPr lang="en-IN" dirty="0" smtClean="0"/>
              <a:t>collection</a:t>
            </a:r>
            <a:r>
              <a:rPr lang="en-IN" dirty="0"/>
              <a:t>, </a:t>
            </a:r>
            <a:endParaRPr lang="en-IN" dirty="0" smtClean="0"/>
          </a:p>
          <a:p>
            <a:pPr fontAlgn="base"/>
            <a:r>
              <a:rPr lang="en-IN" dirty="0" smtClean="0"/>
              <a:t>analysis</a:t>
            </a:r>
            <a:r>
              <a:rPr lang="en-IN" dirty="0"/>
              <a:t>, </a:t>
            </a:r>
            <a:endParaRPr lang="en-IN" dirty="0" smtClean="0"/>
          </a:p>
          <a:p>
            <a:pPr fontAlgn="base"/>
            <a:r>
              <a:rPr lang="en-IN" dirty="0" smtClean="0"/>
              <a:t>dissemination </a:t>
            </a:r>
            <a:r>
              <a:rPr lang="en-IN" dirty="0"/>
              <a:t>and </a:t>
            </a:r>
            <a:endParaRPr lang="en-IN" dirty="0" smtClean="0"/>
          </a:p>
          <a:p>
            <a:pPr fontAlgn="base"/>
            <a:r>
              <a:rPr lang="en-IN" dirty="0" smtClean="0"/>
              <a:t>feedback </a:t>
            </a:r>
            <a:r>
              <a:rPr lang="en-IN" dirty="0"/>
              <a:t> </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295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Benefits of Plan Do Check Action</a:t>
            </a:r>
            <a:r>
              <a:rPr lang="en-IN" dirty="0" smtClean="0"/>
              <a:t/>
            </a:r>
            <a:br>
              <a:rPr lang="en-IN" dirty="0" smtClean="0"/>
            </a:br>
            <a:endParaRPr lang="en-IN" dirty="0"/>
          </a:p>
        </p:txBody>
      </p:sp>
      <p:sp>
        <p:nvSpPr>
          <p:cNvPr id="3" name="Content Placeholder 2"/>
          <p:cNvSpPr>
            <a:spLocks noGrp="1"/>
          </p:cNvSpPr>
          <p:nvPr>
            <p:ph idx="1"/>
          </p:nvPr>
        </p:nvSpPr>
        <p:spPr/>
        <p:txBody>
          <a:bodyPr>
            <a:normAutofit lnSpcReduction="10000"/>
          </a:bodyPr>
          <a:lstStyle/>
          <a:p>
            <a:r>
              <a:rPr lang="en-IN" b="1" dirty="0" smtClean="0"/>
              <a:t>Source </a:t>
            </a:r>
            <a:r>
              <a:rPr lang="en-IN" b="1" dirty="0"/>
              <a:t>for best practices </a:t>
            </a:r>
            <a:r>
              <a:rPr lang="en-IN" dirty="0"/>
              <a:t>– the only real way to isolate and find “best practices” is to engage in some form of competitive intelligence; otherwise you end up relying on crude and generic type benchmarking data.</a:t>
            </a:r>
          </a:p>
          <a:p>
            <a:pPr lvl="0"/>
            <a:r>
              <a:rPr lang="en-IN" dirty="0"/>
              <a:t>Helps </a:t>
            </a:r>
            <a:r>
              <a:rPr lang="en-IN" b="1" dirty="0"/>
              <a:t>formulate strategy </a:t>
            </a:r>
            <a:r>
              <a:rPr lang="en-IN" dirty="0"/>
              <a:t>through an understanding of </a:t>
            </a:r>
            <a:r>
              <a:rPr lang="en-IN" dirty="0" smtClean="0"/>
              <a:t> </a:t>
            </a:r>
            <a:r>
              <a:rPr lang="en-IN" dirty="0"/>
              <a:t>industry, </a:t>
            </a:r>
            <a:r>
              <a:rPr lang="en-IN" dirty="0" smtClean="0"/>
              <a:t>company, and  </a:t>
            </a:r>
            <a:r>
              <a:rPr lang="en-IN" dirty="0"/>
              <a:t>competitors.</a:t>
            </a:r>
          </a:p>
          <a:p>
            <a:pPr lvl="0"/>
            <a:r>
              <a:rPr lang="en-IN" dirty="0"/>
              <a:t>Plan Do Check Action is the </a:t>
            </a:r>
            <a:r>
              <a:rPr lang="en-IN" b="1" dirty="0"/>
              <a:t>essence of strategic business analysis</a:t>
            </a:r>
            <a:r>
              <a:rPr lang="en-IN" dirty="0"/>
              <a:t>.</a:t>
            </a:r>
          </a:p>
          <a:p>
            <a:pPr lvl="0"/>
            <a:r>
              <a:rPr lang="en-IN" b="1" dirty="0"/>
              <a:t>Helps identify areas for improvement </a:t>
            </a:r>
            <a:r>
              <a:rPr lang="en-IN" dirty="0"/>
              <a:t>as well as risks and opportunities.</a:t>
            </a:r>
          </a:p>
          <a:p>
            <a:pPr lvl="0"/>
            <a:r>
              <a:rPr lang="en-IN" b="1" dirty="0"/>
              <a:t>Isolates performance gaps </a:t>
            </a:r>
            <a:r>
              <a:rPr lang="en-IN" dirty="0"/>
              <a:t>in relation to the competition.</a:t>
            </a:r>
          </a:p>
          <a:p>
            <a:endParaRPr lang="en-IN" dirty="0"/>
          </a:p>
          <a:p>
            <a:endParaRPr lang="en-IN" dirty="0"/>
          </a:p>
          <a:p>
            <a:endParaRPr lang="en-IN" dirty="0"/>
          </a:p>
          <a:p>
            <a:endParaRPr lang="en-IN"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085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Objectives of Plan Do Check Action</a:t>
            </a:r>
            <a:r>
              <a:rPr lang="en-IN" dirty="0" smtClean="0"/>
              <a:t/>
            </a:r>
            <a:br>
              <a:rPr lang="en-IN" dirty="0" smtClean="0"/>
            </a:br>
            <a:r>
              <a:rPr lang="en-IN" dirty="0" smtClean="0"/>
              <a:t/>
            </a:r>
            <a:br>
              <a:rPr lang="en-IN" dirty="0" smtClean="0"/>
            </a:br>
            <a:endParaRPr lang="en-IN" dirty="0"/>
          </a:p>
        </p:txBody>
      </p:sp>
      <p:sp>
        <p:nvSpPr>
          <p:cNvPr id="3" name="Content Placeholder 2"/>
          <p:cNvSpPr>
            <a:spLocks noGrp="1"/>
          </p:cNvSpPr>
          <p:nvPr>
            <p:ph idx="1"/>
          </p:nvPr>
        </p:nvSpPr>
        <p:spPr/>
        <p:txBody>
          <a:bodyPr>
            <a:normAutofit lnSpcReduction="10000"/>
          </a:bodyPr>
          <a:lstStyle/>
          <a:p>
            <a:r>
              <a:rPr lang="en-IN" b="1" dirty="0" err="1" smtClean="0"/>
              <a:t>i</a:t>
            </a:r>
            <a:r>
              <a:rPr lang="en-IN" b="1" dirty="0"/>
              <a:t>. To provide an early warning of opportunities and threats</a:t>
            </a:r>
            <a:r>
              <a:rPr lang="en-IN" dirty="0"/>
              <a:t>, such as new acquisitions or alliances and future competitive products and services;</a:t>
            </a:r>
          </a:p>
          <a:p>
            <a:r>
              <a:rPr lang="en-IN" b="1" dirty="0"/>
              <a:t>ii. To ensure greater management awareness </a:t>
            </a:r>
            <a:r>
              <a:rPr lang="en-IN" dirty="0"/>
              <a:t>of changes among competitors, making the organization better able to adapt and respond appropriately;</a:t>
            </a:r>
          </a:p>
          <a:p>
            <a:r>
              <a:rPr lang="en-IN" b="1" dirty="0"/>
              <a:t>iii. To ensure that the strategic planning decisions </a:t>
            </a:r>
            <a:r>
              <a:rPr lang="en-IN" dirty="0"/>
              <a:t>are based on relevant and timely competitive intelligence; and</a:t>
            </a:r>
          </a:p>
          <a:p>
            <a:r>
              <a:rPr lang="en-IN" b="1" dirty="0"/>
              <a:t>iv. To provide a systematic audit of the organization’s competitiveness </a:t>
            </a:r>
            <a:r>
              <a:rPr lang="en-IN" dirty="0"/>
              <a:t>that gives the CEO an unfiltered and unbiased assessment of the firm’s relative position.</a:t>
            </a:r>
          </a:p>
          <a:p>
            <a:endParaRPr lang="en-IN"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810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674</Words>
  <Application>Microsoft Office PowerPoint</Application>
  <PresentationFormat>Widescreen</PresentationFormat>
  <Paragraphs>50</Paragraphs>
  <Slides>15</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Plan Do Check Action and OLAP</vt:lpstr>
      <vt:lpstr>Meaning </vt:lpstr>
      <vt:lpstr>Key points</vt:lpstr>
      <vt:lpstr>The cycle of PDCA </vt:lpstr>
      <vt:lpstr>The cycle of PDCA </vt:lpstr>
      <vt:lpstr>5 elements of PDCA </vt:lpstr>
      <vt:lpstr>5 elements of PDCA </vt:lpstr>
      <vt:lpstr>Benefits of Plan Do Check Action </vt:lpstr>
      <vt:lpstr>Objectives of Plan Do Check Action  </vt:lpstr>
      <vt:lpstr>On-Line Analytical Processing (OLAP) </vt:lpstr>
      <vt:lpstr>On-Line Analytical Processing </vt:lpstr>
      <vt:lpstr>TYPES</vt:lpstr>
      <vt:lpstr>Multidimensional </vt:lpstr>
      <vt:lpstr>Relational </vt:lpstr>
      <vt:lpstr>Hybrid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Do Check Action</dc:title>
  <dc:creator>DELL</dc:creator>
  <cp:lastModifiedBy>DELL</cp:lastModifiedBy>
  <cp:revision>15</cp:revision>
  <dcterms:created xsi:type="dcterms:W3CDTF">2020-04-08T00:25:53Z</dcterms:created>
  <dcterms:modified xsi:type="dcterms:W3CDTF">2020-04-29T01:34:39Z</dcterms:modified>
</cp:coreProperties>
</file>