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82" r:id="rId7"/>
    <p:sldId id="275" r:id="rId8"/>
    <p:sldId id="280" r:id="rId9"/>
    <p:sldId id="266" r:id="rId10"/>
    <p:sldId id="281"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5" d="100"/>
          <a:sy n="5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37685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25775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531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42485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EADAD-AC21-407F-8D1B-9B62089C5F30}" type="datetimeFigureOut">
              <a:rPr lang="en-IN" smtClean="0"/>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64420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D1EADAD-AC21-407F-8D1B-9B62089C5F30}" type="datetimeFigureOut">
              <a:rPr lang="en-IN" smtClean="0"/>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53967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D1EADAD-AC21-407F-8D1B-9B62089C5F30}" type="datetimeFigureOut">
              <a:rPr lang="en-IN" smtClean="0"/>
              <a:t>21-04-2020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214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D1EADAD-AC21-407F-8D1B-9B62089C5F30}" type="datetimeFigureOut">
              <a:rPr lang="en-IN" smtClean="0"/>
              <a:t>21-04-2020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94161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EADAD-AC21-407F-8D1B-9B62089C5F30}" type="datetimeFigureOut">
              <a:rPr lang="en-IN" smtClean="0"/>
              <a:t>21-04-2020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59749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ADAD-AC21-407F-8D1B-9B62089C5F30}" type="datetimeFigureOut">
              <a:rPr lang="en-IN" smtClean="0"/>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1156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ADAD-AC21-407F-8D1B-9B62089C5F30}" type="datetimeFigureOut">
              <a:rPr lang="en-IN" smtClean="0"/>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421534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EADAD-AC21-407F-8D1B-9B62089C5F30}" type="datetimeFigureOut">
              <a:rPr lang="en-IN" smtClean="0"/>
              <a:t>21-04-2020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CB1E6-3388-407B-B138-9CF1AF91E777}" type="slidenum">
              <a:rPr lang="en-IN" smtClean="0"/>
              <a:t>‹#›</a:t>
            </a:fld>
            <a:endParaRPr lang="en-IN"/>
          </a:p>
        </p:txBody>
      </p:sp>
    </p:spTree>
    <p:extLst>
      <p:ext uri="{BB962C8B-B14F-4D97-AF65-F5344CB8AC3E}">
        <p14:creationId xmlns:p14="http://schemas.microsoft.com/office/powerpoint/2010/main" val="409406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III</a:t>
            </a:r>
            <a:endParaRPr lang="en-IN" dirty="0"/>
          </a:p>
        </p:txBody>
      </p:sp>
      <p:sp>
        <p:nvSpPr>
          <p:cNvPr id="3" name="Subtitle 2"/>
          <p:cNvSpPr>
            <a:spLocks noGrp="1"/>
          </p:cNvSpPr>
          <p:nvPr>
            <p:ph type="subTitle" idx="1"/>
          </p:nvPr>
        </p:nvSpPr>
        <p:spPr/>
        <p:txBody>
          <a:bodyPr>
            <a:normAutofit/>
          </a:bodyPr>
          <a:lstStyle/>
          <a:p>
            <a:r>
              <a:rPr lang="en-US" sz="6000" dirty="0" smtClean="0"/>
              <a:t>Risk Management</a:t>
            </a:r>
            <a:endParaRPr lang="en-IN" sz="60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447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Hedging:</a:t>
            </a:r>
            <a:endParaRPr lang="en-IN" dirty="0"/>
          </a:p>
        </p:txBody>
      </p:sp>
      <p:sp>
        <p:nvSpPr>
          <p:cNvPr id="3" name="Content Placeholder 2"/>
          <p:cNvSpPr>
            <a:spLocks noGrp="1"/>
          </p:cNvSpPr>
          <p:nvPr>
            <p:ph idx="1"/>
          </p:nvPr>
        </p:nvSpPr>
        <p:spPr/>
        <p:txBody>
          <a:bodyPr/>
          <a:lstStyle/>
          <a:p>
            <a:r>
              <a:rPr lang="en-IN" dirty="0" smtClean="0"/>
              <a:t>It </a:t>
            </a:r>
            <a:r>
              <a:rPr lang="en-IN" dirty="0"/>
              <a:t>is a systematic process of reducing risk associated with an investment proposal or in some other assignments where risk is inevitable i.e. the risk is of such nature that it cannot be avoided altogether.</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21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Diversification:</a:t>
            </a:r>
            <a:endParaRPr lang="en-IN" dirty="0"/>
          </a:p>
        </p:txBody>
      </p:sp>
      <p:sp>
        <p:nvSpPr>
          <p:cNvPr id="3" name="Content Placeholder 2"/>
          <p:cNvSpPr>
            <a:spLocks noGrp="1"/>
          </p:cNvSpPr>
          <p:nvPr>
            <p:ph idx="1"/>
          </p:nvPr>
        </p:nvSpPr>
        <p:spPr/>
        <p:txBody>
          <a:bodyPr>
            <a:normAutofit lnSpcReduction="10000"/>
          </a:bodyPr>
          <a:lstStyle/>
          <a:p>
            <a:endParaRPr lang="en-IN" dirty="0" smtClean="0"/>
          </a:p>
          <a:p>
            <a:r>
              <a:rPr lang="en-IN" dirty="0" smtClean="0"/>
              <a:t>It involves identifying both systematic and unsystematic risks. Systematic risk is inherent and is peculiar to the type of business/firm and can be reduced or diversified through functional level strategy. The unsystematic risk is external to the organization and is termed as ‘market risk’. The identification of characteristics of market risk through statistical correlation ‘beta, which is a measure of market risk, lends itself for manipulation through portfolio management. This strategy is followed in reduction of risk of single portfolio by investing in shares, debentures, bonds, treasury bills etc. to reduce overall risk of the portfolio.</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858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Sharing:</a:t>
            </a:r>
            <a:endParaRPr lang="en-IN" dirty="0"/>
          </a:p>
        </p:txBody>
      </p:sp>
      <p:sp>
        <p:nvSpPr>
          <p:cNvPr id="3" name="Content Placeholder 2"/>
          <p:cNvSpPr>
            <a:spLocks noGrp="1"/>
          </p:cNvSpPr>
          <p:nvPr>
            <p:ph idx="1"/>
          </p:nvPr>
        </p:nvSpPr>
        <p:spPr/>
        <p:txBody>
          <a:bodyPr>
            <a:normAutofit/>
          </a:bodyPr>
          <a:lstStyle/>
          <a:p>
            <a:pPr marL="0" indent="0">
              <a:buNone/>
            </a:pPr>
            <a:r>
              <a:rPr lang="en-IN" dirty="0" smtClean="0"/>
              <a:t>Taking an insurance coverage for the exposure is the common method of sharing risk. By paying insurance premium, the company shares the risk with an insurance company. The insurance company can also share its risk with other insurance companies by doing reinsurance.</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953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Risk Measurement</a:t>
            </a:r>
            <a:br>
              <a:rPr lang="en-IN" b="1" dirty="0" smtClean="0"/>
            </a:br>
            <a:endParaRPr lang="en-IN" dirty="0"/>
          </a:p>
        </p:txBody>
      </p:sp>
      <p:sp>
        <p:nvSpPr>
          <p:cNvPr id="3" name="Content Placeholder 2"/>
          <p:cNvSpPr>
            <a:spLocks noGrp="1"/>
          </p:cNvSpPr>
          <p:nvPr>
            <p:ph idx="1"/>
          </p:nvPr>
        </p:nvSpPr>
        <p:spPr/>
        <p:txBody>
          <a:bodyPr/>
          <a:lstStyle/>
          <a:p>
            <a:pPr marL="0" indent="0">
              <a:buNone/>
            </a:pPr>
            <a:r>
              <a:rPr lang="en-IN" dirty="0" smtClean="0"/>
              <a:t>Evaluation </a:t>
            </a:r>
            <a:r>
              <a:rPr lang="en-IN" dirty="0"/>
              <a:t>of the likelihood and extent or magnitude of a risk is known as Risk Measurement. In </a:t>
            </a:r>
            <a:r>
              <a:rPr lang="en-IN" dirty="0" smtClean="0"/>
              <a:t>other words</a:t>
            </a:r>
            <a:r>
              <a:rPr lang="en-IN" dirty="0"/>
              <a:t>, it can be defined as a real valued function numerically representing an individual </a:t>
            </a:r>
            <a:r>
              <a:rPr lang="en-IN" dirty="0" smtClean="0"/>
              <a:t>decision maker’s </a:t>
            </a:r>
            <a:r>
              <a:rPr lang="en-IN" dirty="0"/>
              <a:t>risk ordering on a given set of alternatives. It quantified the amount of perceived risk. It </a:t>
            </a:r>
            <a:r>
              <a:rPr lang="en-IN" dirty="0" smtClean="0"/>
              <a:t>provides fundamental </a:t>
            </a:r>
            <a:r>
              <a:rPr lang="en-IN" dirty="0"/>
              <a:t>support to decision making within the insurance industry.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308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IN" b="1" dirty="0"/>
              <a:t>Risk Management</a:t>
            </a:r>
            <a:endParaRPr lang="en-IN" dirty="0"/>
          </a:p>
        </p:txBody>
      </p:sp>
      <p:sp>
        <p:nvSpPr>
          <p:cNvPr id="3" name="Content Placeholder 2"/>
          <p:cNvSpPr>
            <a:spLocks noGrp="1"/>
          </p:cNvSpPr>
          <p:nvPr>
            <p:ph idx="1"/>
          </p:nvPr>
        </p:nvSpPr>
        <p:spPr/>
        <p:txBody>
          <a:bodyPr>
            <a:normAutofit/>
          </a:bodyPr>
          <a:lstStyle/>
          <a:p>
            <a:pPr marL="0" indent="0" algn="just">
              <a:buNone/>
            </a:pPr>
            <a:r>
              <a:rPr lang="en-IN" dirty="0"/>
              <a:t>Risk management is a systematic approach to setting the best course of action under uncertainty </a:t>
            </a:r>
            <a:r>
              <a:rPr lang="en-IN" dirty="0" smtClean="0"/>
              <a:t>by identifying</a:t>
            </a:r>
            <a:r>
              <a:rPr lang="en-IN" dirty="0"/>
              <a:t>, assessing, understanding, acting on and communicating risk issues. A Key ingredient of </a:t>
            </a:r>
            <a:r>
              <a:rPr lang="en-IN" dirty="0" smtClean="0"/>
              <a:t>the risk </a:t>
            </a:r>
            <a:r>
              <a:rPr lang="en-IN" dirty="0"/>
              <a:t>measurement process is the accuracy and quality of master data that goes into the </a:t>
            </a:r>
            <a:r>
              <a:rPr lang="en-IN" dirty="0" smtClean="0"/>
              <a:t>computation of </a:t>
            </a:r>
            <a:r>
              <a:rPr lang="en-IN" dirty="0"/>
              <a:t>different aspects of risk. It is no surprise therefore that Master Data Management is a key area. </a:t>
            </a:r>
            <a:r>
              <a:rPr lang="en-IN" dirty="0" smtClean="0"/>
              <a:t>Risk management </a:t>
            </a:r>
            <a:r>
              <a:rPr lang="en-IN" dirty="0"/>
              <a:t>is first and foremost a ‘science’ and then an ‘art’. Given the appetite for risk, if one </a:t>
            </a:r>
            <a:r>
              <a:rPr lang="en-IN" dirty="0" smtClean="0"/>
              <a:t>uses accurate </a:t>
            </a:r>
            <a:r>
              <a:rPr lang="en-IN" dirty="0"/>
              <a:t>and relevant data, reliable financial models and best analytical tools, one can minimize </a:t>
            </a:r>
            <a:r>
              <a:rPr lang="en-IN" dirty="0" smtClean="0"/>
              <a:t>risk and </a:t>
            </a:r>
            <a:r>
              <a:rPr lang="en-IN" dirty="0"/>
              <a:t>make the odds work in one’s favour.</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362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Objectives of Risk Management</a:t>
            </a:r>
            <a:endParaRPr lang="en-IN" dirty="0"/>
          </a:p>
        </p:txBody>
      </p:sp>
      <p:sp>
        <p:nvSpPr>
          <p:cNvPr id="3" name="Content Placeholder 2"/>
          <p:cNvSpPr>
            <a:spLocks noGrp="1"/>
          </p:cNvSpPr>
          <p:nvPr>
            <p:ph idx="1"/>
          </p:nvPr>
        </p:nvSpPr>
        <p:spPr/>
        <p:txBody>
          <a:bodyPr>
            <a:normAutofit/>
          </a:bodyPr>
          <a:lstStyle/>
          <a:p>
            <a:pPr marL="0" indent="0">
              <a:buNone/>
            </a:pPr>
            <a:r>
              <a:rPr lang="en-IN" dirty="0"/>
              <a:t>Anticipating the uncertainty and the degree of uncertainty of the events not happening the </a:t>
            </a:r>
            <a:r>
              <a:rPr lang="en-IN" dirty="0" smtClean="0"/>
              <a:t>way they </a:t>
            </a:r>
            <a:r>
              <a:rPr lang="en-IN" dirty="0"/>
              <a:t>are planned.</a:t>
            </a:r>
          </a:p>
          <a:p>
            <a:pPr marL="0" indent="0">
              <a:buNone/>
            </a:pPr>
            <a:r>
              <a:rPr lang="en-IN" dirty="0" smtClean="0"/>
              <a:t>(</a:t>
            </a:r>
            <a:r>
              <a:rPr lang="en-IN" dirty="0"/>
              <a:t>a</a:t>
            </a:r>
            <a:r>
              <a:rPr lang="en-IN" dirty="0" smtClean="0"/>
              <a:t>) </a:t>
            </a:r>
            <a:r>
              <a:rPr lang="en-IN" dirty="0"/>
              <a:t>Channelizing events to happen the way they are planned.</a:t>
            </a:r>
          </a:p>
          <a:p>
            <a:pPr marL="0" indent="0">
              <a:buNone/>
            </a:pPr>
            <a:r>
              <a:rPr lang="en-IN" dirty="0" smtClean="0"/>
              <a:t>(b) </a:t>
            </a:r>
            <a:r>
              <a:rPr lang="en-IN" dirty="0"/>
              <a:t>Setting right, at the earliest opportunity, deviations from plans, whenever they occur.</a:t>
            </a:r>
          </a:p>
          <a:p>
            <a:pPr marL="0" indent="0">
              <a:buNone/>
            </a:pPr>
            <a:r>
              <a:rPr lang="en-IN" dirty="0" smtClean="0"/>
              <a:t>(c)Find out risk</a:t>
            </a:r>
          </a:p>
          <a:p>
            <a:pPr marL="0" indent="0">
              <a:buNone/>
            </a:pPr>
            <a:r>
              <a:rPr lang="en-US" dirty="0" smtClean="0"/>
              <a:t>(d) Analysis the risk</a:t>
            </a:r>
          </a:p>
          <a:p>
            <a:pPr marL="0" indent="0">
              <a:buNone/>
            </a:pPr>
            <a:r>
              <a:rPr lang="en-US" dirty="0" smtClean="0"/>
              <a:t>(e) Control the risk</a:t>
            </a:r>
            <a:endParaRPr lang="en-IN"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036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Strategic Decision for Risk Management</a:t>
            </a: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Risk </a:t>
            </a:r>
            <a:r>
              <a:rPr lang="en-IN" b="1" dirty="0"/>
              <a:t>Handling: </a:t>
            </a:r>
            <a:endParaRPr lang="en-IN" b="1" dirty="0" smtClean="0"/>
          </a:p>
          <a:p>
            <a:pPr marL="0" indent="0">
              <a:buNone/>
            </a:pPr>
            <a:endParaRPr lang="en-IN" b="1" dirty="0"/>
          </a:p>
          <a:p>
            <a:pPr marL="0" indent="0">
              <a:buNone/>
            </a:pPr>
            <a:r>
              <a:rPr lang="en-IN" dirty="0" smtClean="0"/>
              <a:t>In </a:t>
            </a:r>
            <a:r>
              <a:rPr lang="en-IN" dirty="0"/>
              <a:t>ideal risk management, a prioritization process is followed whereby risks with the </a:t>
            </a:r>
            <a:r>
              <a:rPr lang="en-IN" dirty="0" smtClean="0"/>
              <a:t>greatest loss </a:t>
            </a:r>
            <a:r>
              <a:rPr lang="en-IN" dirty="0"/>
              <a:t>and the greatest probability of occurring are handled first, and risks with lower probability loss </a:t>
            </a:r>
            <a:r>
              <a:rPr lang="en-IN" dirty="0" smtClean="0"/>
              <a:t>are handled </a:t>
            </a:r>
            <a:r>
              <a:rPr lang="en-IN" dirty="0"/>
              <a:t>later</a:t>
            </a:r>
            <a:r>
              <a:rPr lang="en-IN" dirty="0" smtClean="0"/>
              <a:t>.</a:t>
            </a: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5824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Reduction:</a:t>
            </a:r>
            <a:endParaRPr lang="en-IN" dirty="0"/>
          </a:p>
        </p:txBody>
      </p:sp>
      <p:sp>
        <p:nvSpPr>
          <p:cNvPr id="3" name="Content Placeholder 2"/>
          <p:cNvSpPr>
            <a:spLocks noGrp="1"/>
          </p:cNvSpPr>
          <p:nvPr>
            <p:ph idx="1"/>
          </p:nvPr>
        </p:nvSpPr>
        <p:spPr/>
        <p:txBody>
          <a:bodyPr/>
          <a:lstStyle/>
          <a:p>
            <a:r>
              <a:rPr lang="en-IN" dirty="0" smtClean="0"/>
              <a:t>This </a:t>
            </a:r>
            <a:r>
              <a:rPr lang="en-IN" dirty="0"/>
              <a:t>strategy is attempted to decrease the quantum of losses arising out of a risky happening e.g. earthquake, storm, flood etc. It involves methods that reduce severity of the loss arising from risk consequences. Risk reduction can be achieved through (a) loss prevention, and (b) loss control.</a:t>
            </a:r>
          </a:p>
          <a:p>
            <a:pPr marL="0" indent="0">
              <a:buNone/>
            </a:pP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295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Avoidance:</a:t>
            </a:r>
            <a:endParaRPr lang="en-IN" dirty="0"/>
          </a:p>
        </p:txBody>
      </p:sp>
      <p:sp>
        <p:nvSpPr>
          <p:cNvPr id="3" name="Content Placeholder 2"/>
          <p:cNvSpPr>
            <a:spLocks noGrp="1"/>
          </p:cNvSpPr>
          <p:nvPr>
            <p:ph idx="1"/>
          </p:nvPr>
        </p:nvSpPr>
        <p:spPr/>
        <p:txBody>
          <a:bodyPr>
            <a:noAutofit/>
          </a:bodyPr>
          <a:lstStyle/>
          <a:p>
            <a:pPr marL="0" indent="0">
              <a:buNone/>
            </a:pPr>
            <a:r>
              <a:rPr lang="en-IN" sz="2400" dirty="0" smtClean="0"/>
              <a:t>This is prevention and a proven strategy. This strategy results in complete elimination of exposure to loss due to a specific risk. It may involve avoidance of an activity, which is risky. It includes deliberate attempt on part of the person taking risk decision not to perform an activity or not to accept a proposal, which is risk prone. </a:t>
            </a:r>
          </a:p>
          <a:p>
            <a:pPr marL="0" indent="0">
              <a:buNone/>
            </a:pPr>
            <a:endParaRPr lang="en-IN" sz="20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380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Retention:</a:t>
            </a:r>
            <a:endParaRPr lang="en-IN" dirty="0"/>
          </a:p>
        </p:txBody>
      </p:sp>
      <p:sp>
        <p:nvSpPr>
          <p:cNvPr id="3" name="Content Placeholder 2"/>
          <p:cNvSpPr>
            <a:spLocks noGrp="1"/>
          </p:cNvSpPr>
          <p:nvPr>
            <p:ph idx="1"/>
          </p:nvPr>
        </p:nvSpPr>
        <p:spPr/>
        <p:txBody>
          <a:bodyPr/>
          <a:lstStyle/>
          <a:p>
            <a:r>
              <a:rPr lang="en-IN" dirty="0"/>
              <a:t>This strategy is adopted when risk cannot be avoided, reduced or transferred. It involves accepting the loss when it occurs by taking risky proposal or risky assignment where there are no other alternatives to avoid risk. It can be a voluntary or involuntary action. When it is voluntary, it is retained through implied agreements. Involuntary retention occurs when the organization is unaware of the </a:t>
            </a:r>
            <a:r>
              <a:rPr lang="en-IN" dirty="0" err="1"/>
              <a:t>riskand</a:t>
            </a:r>
            <a:r>
              <a:rPr lang="en-IN" dirty="0"/>
              <a:t> faces it when it comes up.</a:t>
            </a:r>
          </a:p>
          <a:p>
            <a:endParaRPr lang="en-IN"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669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Transfer:</a:t>
            </a:r>
            <a:endParaRPr lang="en-IN" dirty="0"/>
          </a:p>
        </p:txBody>
      </p:sp>
      <p:sp>
        <p:nvSpPr>
          <p:cNvPr id="3" name="Content Placeholder 2"/>
          <p:cNvSpPr>
            <a:spLocks noGrp="1"/>
          </p:cNvSpPr>
          <p:nvPr>
            <p:ph idx="1"/>
          </p:nvPr>
        </p:nvSpPr>
        <p:spPr/>
        <p:txBody>
          <a:bodyPr>
            <a:normAutofit/>
          </a:bodyPr>
          <a:lstStyle/>
          <a:p>
            <a:r>
              <a:rPr lang="en-IN" dirty="0" smtClean="0"/>
              <a:t>It </a:t>
            </a:r>
            <a:r>
              <a:rPr lang="en-IN" dirty="0"/>
              <a:t>means causing another party to accept the risk, typically by contract. It involves </a:t>
            </a:r>
            <a:r>
              <a:rPr lang="en-IN" dirty="0" smtClean="0"/>
              <a:t>a process </a:t>
            </a:r>
            <a:r>
              <a:rPr lang="en-IN" dirty="0"/>
              <a:t>of shifting risk responsibility on others. Insurance is one type of risk transfer, which is widely </a:t>
            </a:r>
            <a:r>
              <a:rPr lang="en-IN" dirty="0" smtClean="0"/>
              <a:t>used in </a:t>
            </a:r>
            <a:r>
              <a:rPr lang="en-IN" dirty="0"/>
              <a:t>common parlance</a:t>
            </a:r>
            <a:r>
              <a:rPr lang="en-IN" dirty="0" smtClean="0"/>
              <a:t>.</a:t>
            </a: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3711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764</Words>
  <Application>Microsoft Office PowerPoint</Application>
  <PresentationFormat>Widescreen</PresentationFormat>
  <Paragraphs>32</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Unit III</vt:lpstr>
      <vt:lpstr>Risk Measurement </vt:lpstr>
      <vt:lpstr>Risk Management</vt:lpstr>
      <vt:lpstr>Objectives of Risk Management</vt:lpstr>
      <vt:lpstr>Strategic Decision for Risk Management</vt:lpstr>
      <vt:lpstr>Risk Reduction:</vt:lpstr>
      <vt:lpstr>Risk Avoidance:</vt:lpstr>
      <vt:lpstr>Risk Retention:</vt:lpstr>
      <vt:lpstr>Risk Transfer:</vt:lpstr>
      <vt:lpstr>Risk Hedging:</vt:lpstr>
      <vt:lpstr>Risk Diversification:</vt:lpstr>
      <vt:lpstr>Risk Sharing: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19</cp:revision>
  <dcterms:created xsi:type="dcterms:W3CDTF">2020-04-05T02:12:00Z</dcterms:created>
  <dcterms:modified xsi:type="dcterms:W3CDTF">2020-04-21T04:12:47Z</dcterms:modified>
</cp:coreProperties>
</file>