
<file path=[Content_Types].xml><?xml version="1.0" encoding="utf-8"?>
<Types xmlns="http://schemas.openxmlformats.org/package/2006/content-types">
  <Default Extension="png" ContentType="image/pn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5" r:id="rId3"/>
    <p:sldId id="286" r:id="rId4"/>
    <p:sldId id="257" r:id="rId5"/>
    <p:sldId id="265" r:id="rId6"/>
    <p:sldId id="276" r:id="rId7"/>
    <p:sldId id="275" r:id="rId8"/>
    <p:sldId id="273" r:id="rId9"/>
    <p:sldId id="274" r:id="rId10"/>
    <p:sldId id="278" r:id="rId11"/>
    <p:sldId id="267" r:id="rId12"/>
    <p:sldId id="279" r:id="rId13"/>
    <p:sldId id="269" r:id="rId14"/>
    <p:sldId id="289" r:id="rId15"/>
    <p:sldId id="290" r:id="rId16"/>
    <p:sldId id="291" r:id="rId17"/>
    <p:sldId id="292" r:id="rId18"/>
    <p:sldId id="282" r:id="rId19"/>
    <p:sldId id="287" r:id="rId20"/>
    <p:sldId id="288" r:id="rId21"/>
    <p:sldId id="280" r:id="rId22"/>
    <p:sldId id="293" r:id="rId23"/>
    <p:sldId id="283" r:id="rId24"/>
    <p:sldId id="281"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9267" y="192150"/>
            <a:ext cx="8065465" cy="1244600"/>
          </a:xfrm>
          <a:prstGeom prst="rect">
            <a:avLst/>
          </a:prstGeom>
        </p:spPr>
        <p:txBody>
          <a:bodyPr wrap="square" lIns="0" tIns="0" rIns="0" bIns="0">
            <a:spAutoFit/>
          </a:bodyPr>
          <a:lstStyle>
            <a:lvl1pPr>
              <a:defRPr sz="4000" b="1" i="0">
                <a:solidFill>
                  <a:schemeClr val="tx1"/>
                </a:solidFill>
                <a:latin typeface="Carlito"/>
                <a:cs typeface="Carlito"/>
              </a:defRPr>
            </a:lvl1pPr>
          </a:lstStyle>
          <a:p>
            <a:endParaRPr/>
          </a:p>
        </p:txBody>
      </p:sp>
      <p:sp>
        <p:nvSpPr>
          <p:cNvPr id="3" name="Holder 3"/>
          <p:cNvSpPr>
            <a:spLocks noGrp="1"/>
          </p:cNvSpPr>
          <p:nvPr>
            <p:ph type="body" idx="1"/>
          </p:nvPr>
        </p:nvSpPr>
        <p:spPr>
          <a:xfrm>
            <a:off x="535940" y="2778379"/>
            <a:ext cx="8072119" cy="16846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4/30/2020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1600201"/>
            <a:ext cx="8153400" cy="2734723"/>
          </a:xfrm>
          <a:prstGeom prst="rect">
            <a:avLst/>
          </a:prstGeom>
        </p:spPr>
        <p:txBody>
          <a:bodyPr vert="horz" wrap="square" lIns="0" tIns="13335" rIns="0" bIns="0" rtlCol="0">
            <a:spAutoFit/>
          </a:bodyPr>
          <a:lstStyle/>
          <a:p>
            <a:pPr marL="2447925" marR="5080" indent="-2435860">
              <a:lnSpc>
                <a:spcPct val="100000"/>
              </a:lnSpc>
              <a:spcBef>
                <a:spcPts val="105"/>
              </a:spcBef>
            </a:pPr>
            <a:r>
              <a:rPr lang="en-US" sz="4400" b="1" dirty="0" smtClean="0">
                <a:solidFill>
                  <a:srgbClr val="4F6128"/>
                </a:solidFill>
                <a:latin typeface="Times New Roman"/>
                <a:cs typeface="Times New Roman"/>
              </a:rPr>
              <a:t>             DISTRESS/</a:t>
            </a:r>
          </a:p>
          <a:p>
            <a:pPr marL="2447925" marR="5080" indent="-2435860">
              <a:lnSpc>
                <a:spcPct val="100000"/>
              </a:lnSpc>
              <a:spcBef>
                <a:spcPts val="105"/>
              </a:spcBef>
            </a:pPr>
            <a:r>
              <a:rPr lang="en-US" sz="4400" b="1" dirty="0">
                <a:solidFill>
                  <a:srgbClr val="4F6128"/>
                </a:solidFill>
                <a:latin typeface="Times New Roman"/>
                <a:cs typeface="Times New Roman"/>
              </a:rPr>
              <a:t> </a:t>
            </a:r>
            <a:r>
              <a:rPr lang="en-US" sz="4400" b="1" dirty="0" smtClean="0">
                <a:solidFill>
                  <a:srgbClr val="4F6128"/>
                </a:solidFill>
                <a:latin typeface="Times New Roman"/>
                <a:cs typeface="Times New Roman"/>
              </a:rPr>
              <a:t>            </a:t>
            </a:r>
            <a:r>
              <a:rPr sz="4400" b="1" dirty="0" smtClean="0">
                <a:solidFill>
                  <a:srgbClr val="4F6128"/>
                </a:solidFill>
                <a:latin typeface="Times New Roman"/>
                <a:cs typeface="Times New Roman"/>
              </a:rPr>
              <a:t>BANKRU</a:t>
            </a:r>
            <a:r>
              <a:rPr lang="en-US" sz="4400" b="1" dirty="0" smtClean="0">
                <a:solidFill>
                  <a:srgbClr val="4F6128"/>
                </a:solidFill>
                <a:latin typeface="Times New Roman"/>
                <a:cs typeface="Times New Roman"/>
              </a:rPr>
              <a:t>P</a:t>
            </a:r>
            <a:r>
              <a:rPr sz="4400" b="1" dirty="0" smtClean="0">
                <a:solidFill>
                  <a:srgbClr val="4F6128"/>
                </a:solidFill>
                <a:latin typeface="Times New Roman"/>
                <a:cs typeface="Times New Roman"/>
              </a:rPr>
              <a:t>CY</a:t>
            </a:r>
            <a:r>
              <a:rPr sz="4400" b="1" spc="-229" dirty="0" smtClean="0">
                <a:solidFill>
                  <a:srgbClr val="4F6128"/>
                </a:solidFill>
                <a:latin typeface="Times New Roman"/>
                <a:cs typeface="Times New Roman"/>
              </a:rPr>
              <a:t> </a:t>
            </a:r>
            <a:r>
              <a:rPr sz="4400" b="1" dirty="0">
                <a:solidFill>
                  <a:srgbClr val="4F6128"/>
                </a:solidFill>
                <a:latin typeface="Times New Roman"/>
                <a:cs typeface="Times New Roman"/>
              </a:rPr>
              <a:t>PREDICTION  MODELS</a:t>
            </a:r>
            <a:endParaRPr sz="4400" dirty="0">
              <a:latin typeface="Times New Roman"/>
              <a:cs typeface="Times New Roman"/>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US" dirty="0" smtClean="0"/>
              <a:t>formula</a:t>
            </a:r>
            <a:endParaRPr lang="en-IN" dirty="0"/>
          </a:p>
        </p:txBody>
      </p:sp>
      <p:sp>
        <p:nvSpPr>
          <p:cNvPr id="3" name="Text Placeholder 2"/>
          <p:cNvSpPr>
            <a:spLocks noGrp="1"/>
          </p:cNvSpPr>
          <p:nvPr>
            <p:ph type="body" idx="1"/>
          </p:nvPr>
        </p:nvSpPr>
        <p:spPr>
          <a:xfrm>
            <a:off x="535941" y="2778378"/>
            <a:ext cx="6093459" cy="2674578"/>
          </a:xfrm>
        </p:spPr>
        <p:txBody>
          <a:bodyPr/>
          <a:lstStyle/>
          <a:p>
            <a:pPr>
              <a:lnSpc>
                <a:spcPct val="150000"/>
              </a:lnSpc>
            </a:pPr>
            <a:r>
              <a:rPr lang="en-IN" sz="4000" dirty="0"/>
              <a:t>Z</a:t>
            </a:r>
            <a:r>
              <a:rPr lang="en-IN" sz="4000" dirty="0" smtClean="0"/>
              <a:t>= 1.2WC/TA </a:t>
            </a:r>
            <a:r>
              <a:rPr lang="en-IN" sz="4000" dirty="0"/>
              <a:t>+ 1.4 RE/TE + 3.3 EBIT/TA + 0.6 MVE/TL + 1.0 SL/TA</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7439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918450" cy="4548040"/>
          </a:xfrm>
          <a:prstGeom prst="rect">
            <a:avLst/>
          </a:prstGeom>
        </p:spPr>
        <p:txBody>
          <a:bodyPr vert="horz" wrap="square" lIns="0" tIns="13335" rIns="0" bIns="0" rtlCol="0">
            <a:spAutoFit/>
          </a:bodyPr>
          <a:lstStyle/>
          <a:p>
            <a:pPr marL="355600" marR="5080" indent="-343535" algn="just">
              <a:lnSpc>
                <a:spcPct val="100000"/>
              </a:lnSpc>
              <a:spcBef>
                <a:spcPts val="105"/>
              </a:spcBef>
            </a:pPr>
            <a:r>
              <a:rPr sz="3200" dirty="0">
                <a:latin typeface="Carlito"/>
                <a:cs typeface="Carlito"/>
              </a:rPr>
              <a:t>A </a:t>
            </a:r>
            <a:r>
              <a:rPr sz="3200" spc="-15" dirty="0">
                <a:latin typeface="Carlito"/>
                <a:cs typeface="Carlito"/>
              </a:rPr>
              <a:t>score </a:t>
            </a:r>
            <a:r>
              <a:rPr sz="3200" dirty="0">
                <a:latin typeface="Carlito"/>
                <a:cs typeface="Carlito"/>
              </a:rPr>
              <a:t>of Z </a:t>
            </a:r>
            <a:r>
              <a:rPr sz="3200" spc="-5" dirty="0">
                <a:latin typeface="Carlito"/>
                <a:cs typeface="Carlito"/>
              </a:rPr>
              <a:t>less </a:t>
            </a:r>
            <a:r>
              <a:rPr sz="3200" dirty="0">
                <a:latin typeface="Carlito"/>
                <a:cs typeface="Carlito"/>
              </a:rPr>
              <a:t>than </a:t>
            </a:r>
            <a:r>
              <a:rPr sz="3200" spc="-5" dirty="0">
                <a:latin typeface="Carlito"/>
                <a:cs typeface="Carlito"/>
              </a:rPr>
              <a:t>2.675 </a:t>
            </a:r>
            <a:r>
              <a:rPr sz="3200" spc="-15" dirty="0">
                <a:latin typeface="Carlito"/>
                <a:cs typeface="Carlito"/>
              </a:rPr>
              <a:t>indicates </a:t>
            </a:r>
            <a:r>
              <a:rPr sz="3200" spc="-10" dirty="0">
                <a:latin typeface="Carlito"/>
                <a:cs typeface="Carlito"/>
              </a:rPr>
              <a:t>that </a:t>
            </a:r>
            <a:r>
              <a:rPr sz="3200" dirty="0">
                <a:latin typeface="Carlito"/>
                <a:cs typeface="Carlito"/>
              </a:rPr>
              <a:t>a </a:t>
            </a:r>
            <a:r>
              <a:rPr sz="3200" spc="-5" dirty="0">
                <a:latin typeface="Carlito"/>
                <a:cs typeface="Carlito"/>
              </a:rPr>
              <a:t>firm  has </a:t>
            </a:r>
            <a:r>
              <a:rPr sz="3200" dirty="0">
                <a:latin typeface="Carlito"/>
                <a:cs typeface="Carlito"/>
              </a:rPr>
              <a:t>a 95 </a:t>
            </a:r>
            <a:r>
              <a:rPr sz="3200" spc="-5" dirty="0">
                <a:latin typeface="Carlito"/>
                <a:cs typeface="Carlito"/>
              </a:rPr>
              <a:t>per </a:t>
            </a:r>
            <a:r>
              <a:rPr sz="3200" spc="-10" dirty="0">
                <a:latin typeface="Carlito"/>
                <a:cs typeface="Carlito"/>
              </a:rPr>
              <a:t>cent </a:t>
            </a:r>
            <a:r>
              <a:rPr sz="3200" dirty="0">
                <a:latin typeface="Carlito"/>
                <a:cs typeface="Carlito"/>
              </a:rPr>
              <a:t>chance </a:t>
            </a:r>
            <a:r>
              <a:rPr sz="3200" spc="-5" dirty="0">
                <a:latin typeface="Carlito"/>
                <a:cs typeface="Carlito"/>
              </a:rPr>
              <a:t>of </a:t>
            </a:r>
            <a:r>
              <a:rPr sz="3200" spc="-10" dirty="0">
                <a:latin typeface="Carlito"/>
                <a:cs typeface="Carlito"/>
              </a:rPr>
              <a:t>becoming  bankrupt </a:t>
            </a:r>
            <a:r>
              <a:rPr sz="3200" spc="-5" dirty="0">
                <a:latin typeface="Carlito"/>
                <a:cs typeface="Carlito"/>
              </a:rPr>
              <a:t>within one </a:t>
            </a:r>
            <a:r>
              <a:rPr sz="3200" spc="-75" dirty="0">
                <a:latin typeface="Carlito"/>
                <a:cs typeface="Carlito"/>
              </a:rPr>
              <a:t>year. </a:t>
            </a:r>
            <a:r>
              <a:rPr sz="3200" spc="-50" dirty="0">
                <a:latin typeface="Carlito"/>
                <a:cs typeface="Carlito"/>
              </a:rPr>
              <a:t>However, </a:t>
            </a:r>
            <a:r>
              <a:rPr sz="3200" spc="-30" dirty="0">
                <a:latin typeface="Carlito"/>
                <a:cs typeface="Carlito"/>
              </a:rPr>
              <a:t>Altman’s  </a:t>
            </a:r>
            <a:r>
              <a:rPr sz="3200" spc="-10" dirty="0">
                <a:latin typeface="Carlito"/>
                <a:cs typeface="Carlito"/>
              </a:rPr>
              <a:t>results </a:t>
            </a:r>
            <a:r>
              <a:rPr sz="3200" spc="-5" dirty="0">
                <a:latin typeface="Carlito"/>
                <a:cs typeface="Carlito"/>
              </a:rPr>
              <a:t>show </a:t>
            </a:r>
            <a:r>
              <a:rPr sz="3200" spc="-10" dirty="0">
                <a:latin typeface="Carlito"/>
                <a:cs typeface="Carlito"/>
              </a:rPr>
              <a:t>that </a:t>
            </a:r>
            <a:r>
              <a:rPr sz="3200" dirty="0">
                <a:latin typeface="Carlito"/>
                <a:cs typeface="Carlito"/>
              </a:rPr>
              <a:t>in </a:t>
            </a:r>
            <a:r>
              <a:rPr sz="3200" spc="-10" dirty="0">
                <a:latin typeface="Carlito"/>
                <a:cs typeface="Carlito"/>
              </a:rPr>
              <a:t>practice </a:t>
            </a:r>
            <a:r>
              <a:rPr sz="3200" spc="-15" dirty="0">
                <a:latin typeface="Carlito"/>
                <a:cs typeface="Carlito"/>
              </a:rPr>
              <a:t>scores</a:t>
            </a:r>
            <a:r>
              <a:rPr sz="3200" spc="15" dirty="0">
                <a:latin typeface="Carlito"/>
                <a:cs typeface="Carlito"/>
              </a:rPr>
              <a:t> </a:t>
            </a:r>
            <a:r>
              <a:rPr sz="3200" spc="-10" dirty="0" smtClean="0">
                <a:latin typeface="Carlito"/>
                <a:cs typeface="Carlito"/>
              </a:rPr>
              <a:t>between</a:t>
            </a:r>
            <a:r>
              <a:rPr sz="3200" spc="-5" dirty="0" smtClean="0">
                <a:latin typeface="Carlito"/>
                <a:cs typeface="Carlito"/>
              </a:rPr>
              <a:t>1.81</a:t>
            </a:r>
            <a:r>
              <a:rPr sz="3200" spc="-5" dirty="0">
                <a:latin typeface="Carlito"/>
                <a:cs typeface="Carlito"/>
              </a:rPr>
              <a:t>	</a:t>
            </a:r>
            <a:r>
              <a:rPr sz="3200" dirty="0">
                <a:latin typeface="Carlito"/>
                <a:cs typeface="Carlito"/>
              </a:rPr>
              <a:t>and </a:t>
            </a:r>
            <a:r>
              <a:rPr lang="en-US" sz="3200" dirty="0" smtClean="0">
                <a:latin typeface="Carlito"/>
                <a:cs typeface="Carlito"/>
              </a:rPr>
              <a:t> </a:t>
            </a:r>
            <a:r>
              <a:rPr sz="3200" spc="-5" dirty="0" smtClean="0">
                <a:latin typeface="Carlito"/>
                <a:cs typeface="Carlito"/>
              </a:rPr>
              <a:t>2.99 </a:t>
            </a:r>
            <a:r>
              <a:rPr sz="3200" spc="-5" dirty="0">
                <a:latin typeface="Carlito"/>
                <a:cs typeface="Carlito"/>
              </a:rPr>
              <a:t>should be </a:t>
            </a:r>
            <a:r>
              <a:rPr sz="3200" spc="-10" dirty="0">
                <a:latin typeface="Carlito"/>
                <a:cs typeface="Carlito"/>
              </a:rPr>
              <a:t>thought </a:t>
            </a:r>
            <a:r>
              <a:rPr sz="3200" spc="-5" dirty="0">
                <a:latin typeface="Carlito"/>
                <a:cs typeface="Carlito"/>
              </a:rPr>
              <a:t>of </a:t>
            </a:r>
            <a:r>
              <a:rPr sz="3200" dirty="0">
                <a:latin typeface="Carlito"/>
                <a:cs typeface="Carlito"/>
              </a:rPr>
              <a:t>as a </a:t>
            </a:r>
            <a:r>
              <a:rPr sz="3200" spc="-15" dirty="0">
                <a:latin typeface="Carlito"/>
                <a:cs typeface="Carlito"/>
              </a:rPr>
              <a:t>grey  </a:t>
            </a:r>
            <a:r>
              <a:rPr sz="3200" spc="-10" dirty="0">
                <a:latin typeface="Carlito"/>
                <a:cs typeface="Carlito"/>
              </a:rPr>
              <a:t>area. </a:t>
            </a:r>
            <a:r>
              <a:rPr sz="3200" dirty="0">
                <a:latin typeface="Carlito"/>
                <a:cs typeface="Carlito"/>
              </a:rPr>
              <a:t>In actual </a:t>
            </a:r>
            <a:r>
              <a:rPr sz="3200" spc="-5" dirty="0">
                <a:latin typeface="Carlito"/>
                <a:cs typeface="Carlito"/>
              </a:rPr>
              <a:t>use, </a:t>
            </a:r>
            <a:r>
              <a:rPr sz="3200" spc="-10" dirty="0">
                <a:latin typeface="Carlito"/>
                <a:cs typeface="Carlito"/>
              </a:rPr>
              <a:t>bankruptcy would</a:t>
            </a:r>
            <a:r>
              <a:rPr sz="3200" spc="25" dirty="0">
                <a:latin typeface="Carlito"/>
                <a:cs typeface="Carlito"/>
              </a:rPr>
              <a:t> </a:t>
            </a:r>
            <a:r>
              <a:rPr sz="3200" spc="-5" dirty="0">
                <a:latin typeface="Carlito"/>
                <a:cs typeface="Carlito"/>
              </a:rPr>
              <a:t>be</a:t>
            </a:r>
            <a:endParaRPr sz="3200" dirty="0">
              <a:latin typeface="Carlito"/>
              <a:cs typeface="Carlito"/>
            </a:endParaRPr>
          </a:p>
          <a:p>
            <a:pPr marL="355600" algn="just">
              <a:lnSpc>
                <a:spcPct val="100000"/>
              </a:lnSpc>
              <a:tabLst>
                <a:tab pos="2430780" algn="l"/>
              </a:tabLst>
            </a:pPr>
            <a:r>
              <a:rPr sz="3200" spc="-10" dirty="0">
                <a:latin typeface="Carlito"/>
                <a:cs typeface="Carlito"/>
              </a:rPr>
              <a:t>predicted</a:t>
            </a:r>
            <a:r>
              <a:rPr sz="3200" dirty="0">
                <a:latin typeface="Carlito"/>
                <a:cs typeface="Carlito"/>
              </a:rPr>
              <a:t> if	Z ≤ </a:t>
            </a:r>
            <a:r>
              <a:rPr sz="3200" spc="-5" dirty="0">
                <a:latin typeface="Carlito"/>
                <a:cs typeface="Carlito"/>
              </a:rPr>
              <a:t>1.81 </a:t>
            </a:r>
            <a:r>
              <a:rPr sz="3200" dirty="0">
                <a:latin typeface="Carlito"/>
                <a:cs typeface="Carlito"/>
              </a:rPr>
              <a:t>and </a:t>
            </a:r>
            <a:r>
              <a:rPr sz="3200" spc="-10" dirty="0">
                <a:latin typeface="Carlito"/>
                <a:cs typeface="Carlito"/>
              </a:rPr>
              <a:t>non-</a:t>
            </a:r>
            <a:r>
              <a:rPr sz="3200" spc="-10" dirty="0" err="1">
                <a:latin typeface="Carlito"/>
                <a:cs typeface="Carlito"/>
              </a:rPr>
              <a:t>bankruptc</a:t>
            </a:r>
            <a:r>
              <a:rPr sz="3200" spc="35" dirty="0">
                <a:latin typeface="Carlito"/>
                <a:cs typeface="Carlito"/>
              </a:rPr>
              <a:t> </a:t>
            </a:r>
            <a:r>
              <a:rPr sz="3200" spc="-5" dirty="0" smtClean="0">
                <a:latin typeface="Carlito"/>
                <a:cs typeface="Carlito"/>
              </a:rPr>
              <a:t>if</a:t>
            </a:r>
            <a:r>
              <a:rPr lang="en-US" sz="3200" dirty="0">
                <a:latin typeface="Carlito"/>
                <a:cs typeface="Carlito"/>
              </a:rPr>
              <a:t> </a:t>
            </a:r>
            <a:r>
              <a:rPr sz="3200" dirty="0" smtClean="0">
                <a:latin typeface="Carlito"/>
                <a:cs typeface="Carlito"/>
              </a:rPr>
              <a:t>Z </a:t>
            </a:r>
            <a:r>
              <a:rPr sz="3200" dirty="0">
                <a:latin typeface="Carlito"/>
                <a:cs typeface="Carlito"/>
              </a:rPr>
              <a:t>≥</a:t>
            </a:r>
            <a:r>
              <a:rPr sz="3200" spc="5" dirty="0">
                <a:latin typeface="Carlito"/>
                <a:cs typeface="Carlito"/>
              </a:rPr>
              <a:t> </a:t>
            </a:r>
            <a:r>
              <a:rPr sz="3200" dirty="0">
                <a:latin typeface="Carlito"/>
                <a:cs typeface="Carlito"/>
              </a:rPr>
              <a:t>2.99</a:t>
            </a:r>
          </a:p>
        </p:txBody>
      </p:sp>
      <p:sp>
        <p:nvSpPr>
          <p:cNvPr id="3" name="Rectangle 2"/>
          <p:cNvSpPr/>
          <p:nvPr/>
        </p:nvSpPr>
        <p:spPr>
          <a:xfrm>
            <a:off x="2514600" y="762000"/>
            <a:ext cx="3657600" cy="584775"/>
          </a:xfrm>
          <a:prstGeom prst="rect">
            <a:avLst/>
          </a:prstGeom>
        </p:spPr>
        <p:txBody>
          <a:bodyPr wrap="square">
            <a:spAutoFit/>
          </a:bodyPr>
          <a:lstStyle/>
          <a:p>
            <a:r>
              <a:rPr lang="en-US" sz="3200" b="1" dirty="0" smtClean="0"/>
              <a:t>Interpretation</a:t>
            </a:r>
            <a:endParaRPr lang="en-IN" sz="3200"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US" dirty="0" smtClean="0"/>
              <a:t>Revised model in 1983</a:t>
            </a:r>
            <a:endParaRPr lang="en-IN" dirty="0"/>
          </a:p>
        </p:txBody>
      </p:sp>
      <p:sp>
        <p:nvSpPr>
          <p:cNvPr id="3" name="Text Placeholder 2"/>
          <p:cNvSpPr>
            <a:spLocks noGrp="1"/>
          </p:cNvSpPr>
          <p:nvPr>
            <p:ph type="body" idx="1"/>
          </p:nvPr>
        </p:nvSpPr>
        <p:spPr>
          <a:xfrm>
            <a:off x="381000" y="1905000"/>
            <a:ext cx="8458200" cy="3219023"/>
          </a:xfrm>
        </p:spPr>
        <p:txBody>
          <a:bodyPr/>
          <a:lstStyle/>
          <a:p>
            <a:endParaRPr lang="en-IN" dirty="0"/>
          </a:p>
          <a:p>
            <a:pPr>
              <a:lnSpc>
                <a:spcPct val="150000"/>
              </a:lnSpc>
            </a:pPr>
            <a:r>
              <a:rPr lang="pl-PL" sz="4400" dirty="0"/>
              <a:t>Z </a:t>
            </a:r>
            <a:r>
              <a:rPr lang="pl-PL" sz="4400" dirty="0" smtClean="0"/>
              <a:t>= 0.717(X1</a:t>
            </a:r>
            <a:r>
              <a:rPr lang="pl-PL" sz="4400" dirty="0"/>
              <a:t>)+0.847(X2</a:t>
            </a:r>
            <a:r>
              <a:rPr lang="pl-PL" sz="4400" dirty="0" smtClean="0"/>
              <a:t>)</a:t>
            </a:r>
            <a:endParaRPr lang="en-US" sz="4400" dirty="0" smtClean="0"/>
          </a:p>
          <a:p>
            <a:pPr>
              <a:lnSpc>
                <a:spcPct val="150000"/>
              </a:lnSpc>
            </a:pPr>
            <a:r>
              <a:rPr lang="pl-PL" sz="4400" dirty="0" smtClean="0"/>
              <a:t>+</a:t>
            </a:r>
            <a:r>
              <a:rPr lang="pl-PL" sz="4400" dirty="0"/>
              <a:t>3.107(X3)+0.420(X4</a:t>
            </a:r>
            <a:r>
              <a:rPr lang="pl-PL" sz="4400" dirty="0" smtClean="0"/>
              <a:t>)</a:t>
            </a:r>
            <a:endParaRPr lang="en-US" sz="4400" dirty="0" smtClean="0"/>
          </a:p>
          <a:p>
            <a:pPr>
              <a:lnSpc>
                <a:spcPct val="150000"/>
              </a:lnSpc>
            </a:pPr>
            <a:r>
              <a:rPr lang="pl-PL" sz="4400" dirty="0" smtClean="0"/>
              <a:t>+</a:t>
            </a:r>
            <a:r>
              <a:rPr lang="pl-PL" sz="4400" dirty="0"/>
              <a:t>0.998(X5) </a:t>
            </a:r>
            <a:endParaRPr lang="en-IN" sz="4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0572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6263005" cy="2758440"/>
          </a:xfrm>
          <a:prstGeom prst="rect">
            <a:avLst/>
          </a:prstGeom>
        </p:spPr>
        <p:txBody>
          <a:bodyPr vert="horz" wrap="square" lIns="0" tIns="13335" rIns="0" bIns="0" rtlCol="0">
            <a:spAutoFit/>
          </a:bodyPr>
          <a:lstStyle/>
          <a:p>
            <a:pPr marL="355600" marR="5080" indent="-343535">
              <a:lnSpc>
                <a:spcPct val="100000"/>
              </a:lnSpc>
              <a:spcBef>
                <a:spcPts val="105"/>
              </a:spcBef>
            </a:pPr>
            <a:r>
              <a:rPr sz="3200" spc="-10" dirty="0">
                <a:latin typeface="Carlito"/>
                <a:cs typeface="Carlito"/>
              </a:rPr>
              <a:t>where </a:t>
            </a:r>
            <a:r>
              <a:rPr sz="3200" dirty="0">
                <a:latin typeface="Carlito"/>
                <a:cs typeface="Carlito"/>
              </a:rPr>
              <a:t>Z &lt; 1.23 </a:t>
            </a:r>
            <a:r>
              <a:rPr sz="3200" spc="-15" dirty="0">
                <a:latin typeface="Carlito"/>
                <a:cs typeface="Carlito"/>
              </a:rPr>
              <a:t>indicates </a:t>
            </a:r>
            <a:r>
              <a:rPr sz="3200" dirty="0">
                <a:latin typeface="Carlito"/>
                <a:cs typeface="Carlito"/>
              </a:rPr>
              <a:t>a </a:t>
            </a:r>
            <a:r>
              <a:rPr sz="3200" spc="-10" dirty="0">
                <a:latin typeface="Carlito"/>
                <a:cs typeface="Carlito"/>
              </a:rPr>
              <a:t>bankruptcy  </a:t>
            </a:r>
            <a:r>
              <a:rPr sz="3200" spc="-5" dirty="0">
                <a:latin typeface="Carlito"/>
                <a:cs typeface="Carlito"/>
              </a:rPr>
              <a:t>prediction,</a:t>
            </a:r>
            <a:endParaRPr sz="3200" dirty="0">
              <a:latin typeface="Carlito"/>
              <a:cs typeface="Carlito"/>
            </a:endParaRPr>
          </a:p>
          <a:p>
            <a:pPr marL="12700" marR="159385" indent="91440">
              <a:lnSpc>
                <a:spcPct val="120100"/>
              </a:lnSpc>
            </a:pPr>
            <a:r>
              <a:rPr sz="3200" dirty="0">
                <a:latin typeface="Carlito"/>
                <a:cs typeface="Carlito"/>
              </a:rPr>
              <a:t>1.23 ≥ Z ≤ 2.90 </a:t>
            </a:r>
            <a:r>
              <a:rPr sz="3200" spc="-10" dirty="0">
                <a:latin typeface="Carlito"/>
                <a:cs typeface="Carlito"/>
              </a:rPr>
              <a:t>indicates </a:t>
            </a:r>
            <a:r>
              <a:rPr sz="3200" dirty="0">
                <a:latin typeface="Carlito"/>
                <a:cs typeface="Carlito"/>
              </a:rPr>
              <a:t>a </a:t>
            </a:r>
            <a:r>
              <a:rPr sz="3200" spc="-15" dirty="0">
                <a:latin typeface="Carlito"/>
                <a:cs typeface="Carlito"/>
              </a:rPr>
              <a:t>grey </a:t>
            </a:r>
            <a:r>
              <a:rPr sz="3200" spc="-10" dirty="0">
                <a:latin typeface="Carlito"/>
                <a:cs typeface="Carlito"/>
              </a:rPr>
              <a:t>area,  </a:t>
            </a:r>
            <a:r>
              <a:rPr sz="3200" dirty="0">
                <a:latin typeface="Carlito"/>
                <a:cs typeface="Carlito"/>
              </a:rPr>
              <a:t>And</a:t>
            </a:r>
          </a:p>
          <a:p>
            <a:pPr marL="196850">
              <a:lnSpc>
                <a:spcPct val="100000"/>
              </a:lnSpc>
              <a:spcBef>
                <a:spcPts val="765"/>
              </a:spcBef>
            </a:pPr>
            <a:r>
              <a:rPr sz="3200" dirty="0">
                <a:latin typeface="Carlito"/>
                <a:cs typeface="Carlito"/>
              </a:rPr>
              <a:t>Z &gt; 2.90 </a:t>
            </a:r>
            <a:r>
              <a:rPr sz="3200" spc="-10" dirty="0">
                <a:latin typeface="Carlito"/>
                <a:cs typeface="Carlito"/>
              </a:rPr>
              <a:t>indicates </a:t>
            </a:r>
            <a:r>
              <a:rPr sz="3200" spc="-5" dirty="0">
                <a:latin typeface="Carlito"/>
                <a:cs typeface="Carlito"/>
              </a:rPr>
              <a:t>no</a:t>
            </a:r>
            <a:r>
              <a:rPr sz="3200" spc="50" dirty="0">
                <a:latin typeface="Carlito"/>
                <a:cs typeface="Carlito"/>
              </a:rPr>
              <a:t> </a:t>
            </a:r>
            <a:r>
              <a:rPr sz="3200" spc="-30" dirty="0">
                <a:latin typeface="Carlito"/>
                <a:cs typeface="Carlito"/>
              </a:rPr>
              <a:t>bankruptcy.</a:t>
            </a:r>
            <a:endParaRPr sz="3200" dirty="0">
              <a:latin typeface="Carlito"/>
              <a:cs typeface="Carlito"/>
            </a:endParaRPr>
          </a:p>
        </p:txBody>
      </p:sp>
      <p:sp>
        <p:nvSpPr>
          <p:cNvPr id="3" name="Rectangle 2"/>
          <p:cNvSpPr/>
          <p:nvPr/>
        </p:nvSpPr>
        <p:spPr>
          <a:xfrm>
            <a:off x="2362200" y="762000"/>
            <a:ext cx="4191000" cy="584775"/>
          </a:xfrm>
          <a:prstGeom prst="rect">
            <a:avLst/>
          </a:prstGeom>
        </p:spPr>
        <p:txBody>
          <a:bodyPr wrap="square">
            <a:spAutoFit/>
          </a:bodyPr>
          <a:lstStyle/>
          <a:p>
            <a:r>
              <a:rPr lang="en-US" sz="3200" b="1" dirty="0"/>
              <a:t>Interpretation</a:t>
            </a:r>
            <a:endParaRPr lang="en-IN" sz="3200"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467600" cy="4832092"/>
          </a:xfrm>
          <a:prstGeom prst="rect">
            <a:avLst/>
          </a:prstGeom>
        </p:spPr>
        <p:txBody>
          <a:bodyPr wrap="square">
            <a:spAutoFit/>
          </a:bodyPr>
          <a:lstStyle/>
          <a:p>
            <a:endParaRPr lang="en-IN" sz="2800" dirty="0">
              <a:solidFill>
                <a:srgbClr val="000000"/>
              </a:solidFill>
              <a:latin typeface="Century Gothic" panose="020B0502020202020204" pitchFamily="34" charset="0"/>
            </a:endParaRPr>
          </a:p>
          <a:p>
            <a:pPr algn="just"/>
            <a:r>
              <a:rPr lang="en-IN" sz="2800" dirty="0" smtClean="0">
                <a:latin typeface="Century Gothic" panose="020B0502020202020204" pitchFamily="34" charset="0"/>
              </a:rPr>
              <a:t>Q. From </a:t>
            </a:r>
            <a:r>
              <a:rPr lang="en-IN" sz="2800" dirty="0">
                <a:latin typeface="Century Gothic" panose="020B0502020202020204" pitchFamily="34" charset="0"/>
              </a:rPr>
              <a:t>the information given below relating to Unfortunate Ltd., calculate Altman’s Z-score and comment: </a:t>
            </a:r>
          </a:p>
          <a:p>
            <a:pPr algn="just"/>
            <a:r>
              <a:rPr lang="en-IN" sz="2800" dirty="0">
                <a:latin typeface="Century Gothic" panose="020B0502020202020204" pitchFamily="34" charset="0"/>
              </a:rPr>
              <a:t>Working capital Total assets </a:t>
            </a:r>
            <a:r>
              <a:rPr lang="en-IN" sz="2800" dirty="0" smtClean="0">
                <a:latin typeface="Century Gothic" panose="020B0502020202020204" pitchFamily="34" charset="0"/>
              </a:rPr>
              <a:t> </a:t>
            </a:r>
            <a:r>
              <a:rPr lang="en-IN" sz="2800" dirty="0">
                <a:latin typeface="Century Gothic" panose="020B0502020202020204" pitchFamily="34" charset="0"/>
              </a:rPr>
              <a:t>= 0.45 </a:t>
            </a:r>
          </a:p>
          <a:p>
            <a:pPr algn="just"/>
            <a:r>
              <a:rPr lang="en-IN" sz="2800" dirty="0">
                <a:latin typeface="Century Gothic" panose="020B0502020202020204" pitchFamily="34" charset="0"/>
              </a:rPr>
              <a:t>Retained earnings Total assets </a:t>
            </a:r>
            <a:r>
              <a:rPr lang="en-IN" sz="2800" dirty="0" smtClean="0">
                <a:latin typeface="Century Gothic" panose="020B0502020202020204" pitchFamily="34" charset="0"/>
              </a:rPr>
              <a:t>= </a:t>
            </a:r>
            <a:r>
              <a:rPr lang="en-IN" sz="2800" dirty="0">
                <a:latin typeface="Century Gothic" panose="020B0502020202020204" pitchFamily="34" charset="0"/>
              </a:rPr>
              <a:t>0.25 </a:t>
            </a:r>
          </a:p>
          <a:p>
            <a:pPr algn="just"/>
            <a:r>
              <a:rPr lang="en-IN" sz="2800" dirty="0">
                <a:latin typeface="Century Gothic" panose="020B0502020202020204" pitchFamily="34" charset="0"/>
              </a:rPr>
              <a:t>Earnings before interest and taxes Total assets </a:t>
            </a:r>
            <a:r>
              <a:rPr lang="en-IN" sz="2800" dirty="0" smtClean="0">
                <a:latin typeface="Century Gothic" panose="020B0502020202020204" pitchFamily="34" charset="0"/>
              </a:rPr>
              <a:t> </a:t>
            </a:r>
            <a:r>
              <a:rPr lang="en-IN" sz="2800" dirty="0">
                <a:latin typeface="Century Gothic" panose="020B0502020202020204" pitchFamily="34" charset="0"/>
              </a:rPr>
              <a:t>= 0.30 </a:t>
            </a:r>
          </a:p>
          <a:p>
            <a:pPr algn="just"/>
            <a:r>
              <a:rPr lang="en-IN" sz="2800" dirty="0">
                <a:latin typeface="Century Gothic" panose="020B0502020202020204" pitchFamily="34" charset="0"/>
              </a:rPr>
              <a:t>Market value of equity Book value of total debt </a:t>
            </a:r>
            <a:r>
              <a:rPr lang="en-IN" sz="2800" dirty="0" smtClean="0">
                <a:latin typeface="Century Gothic" panose="020B0502020202020204" pitchFamily="34" charset="0"/>
              </a:rPr>
              <a:t>= </a:t>
            </a:r>
            <a:r>
              <a:rPr lang="en-IN" sz="2800" dirty="0">
                <a:latin typeface="Century Gothic" panose="020B0502020202020204" pitchFamily="34" charset="0"/>
              </a:rPr>
              <a:t>2.50 </a:t>
            </a:r>
          </a:p>
          <a:p>
            <a:pPr algn="just"/>
            <a:r>
              <a:rPr lang="en-IN" sz="2800" dirty="0" smtClean="0">
                <a:latin typeface="Century Gothic" panose="020B0502020202020204" pitchFamily="34" charset="0"/>
              </a:rPr>
              <a:t>assets </a:t>
            </a:r>
            <a:r>
              <a:rPr lang="en-IN" sz="2800" dirty="0">
                <a:latin typeface="Century Gothic" panose="020B0502020202020204" pitchFamily="34" charset="0"/>
              </a:rPr>
              <a:t>Total Sales = 3 times</a:t>
            </a:r>
            <a:endParaRPr lang="en-IN" sz="2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8128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47800"/>
            <a:ext cx="7772400" cy="3970318"/>
          </a:xfrm>
          <a:prstGeom prst="rect">
            <a:avLst/>
          </a:prstGeom>
        </p:spPr>
        <p:txBody>
          <a:bodyPr wrap="square">
            <a:spAutoFit/>
          </a:bodyPr>
          <a:lstStyle/>
          <a:p>
            <a:endParaRPr lang="en-IN" sz="2800" dirty="0">
              <a:solidFill>
                <a:srgbClr val="000000"/>
              </a:solidFill>
              <a:latin typeface="Century Gothic" panose="020B0502020202020204" pitchFamily="34" charset="0"/>
            </a:endParaRPr>
          </a:p>
          <a:p>
            <a:pPr algn="just"/>
            <a:r>
              <a:rPr lang="pl-PL" sz="2800" dirty="0" smtClean="0">
                <a:latin typeface="Century Gothic" panose="020B0502020202020204" pitchFamily="34" charset="0"/>
              </a:rPr>
              <a:t>Z</a:t>
            </a:r>
            <a:r>
              <a:rPr lang="pl-PL" sz="2800" dirty="0">
                <a:latin typeface="Century Gothic" panose="020B0502020202020204" pitchFamily="34" charset="0"/>
              </a:rPr>
              <a:t>= 1.2 X1 +1.4 X2 + 3.3 X3 + 0.6 X4 + 1.0 X5 </a:t>
            </a:r>
          </a:p>
          <a:p>
            <a:pPr algn="just"/>
            <a:r>
              <a:rPr lang="en-IN" sz="2800" dirty="0">
                <a:latin typeface="Century Gothic" panose="020B0502020202020204" pitchFamily="34" charset="0"/>
              </a:rPr>
              <a:t>Here, the five variables are as follows: </a:t>
            </a:r>
          </a:p>
          <a:p>
            <a:pPr algn="just"/>
            <a:r>
              <a:rPr lang="en-IN" sz="2800" dirty="0">
                <a:latin typeface="Century Gothic" panose="020B0502020202020204" pitchFamily="34" charset="0"/>
              </a:rPr>
              <a:t>X1 = Working Capital to Total Assets = 0.45 </a:t>
            </a:r>
          </a:p>
          <a:p>
            <a:pPr algn="just"/>
            <a:r>
              <a:rPr lang="en-IN" sz="2800" dirty="0">
                <a:latin typeface="Century Gothic" panose="020B0502020202020204" pitchFamily="34" charset="0"/>
              </a:rPr>
              <a:t>X2 = Retained Earnings to Total Assets = 0.25 </a:t>
            </a:r>
          </a:p>
          <a:p>
            <a:pPr algn="just"/>
            <a:r>
              <a:rPr lang="en-IN" sz="2800" dirty="0">
                <a:latin typeface="Century Gothic" panose="020B0502020202020204" pitchFamily="34" charset="0"/>
              </a:rPr>
              <a:t>X3 = EBIT to Total Assets = 0.30 </a:t>
            </a:r>
          </a:p>
          <a:p>
            <a:pPr algn="just"/>
            <a:r>
              <a:rPr lang="en-IN" sz="2800" dirty="0">
                <a:latin typeface="Century Gothic" panose="020B0502020202020204" pitchFamily="34" charset="0"/>
              </a:rPr>
              <a:t>X4 = Market Value of Equity Shares to Book Value of Total Debt= 2.50 </a:t>
            </a:r>
          </a:p>
          <a:p>
            <a:pPr algn="just"/>
            <a:r>
              <a:rPr lang="en-IN" sz="2800" dirty="0">
                <a:latin typeface="Century Gothic" panose="020B0502020202020204" pitchFamily="34" charset="0"/>
              </a:rPr>
              <a:t>X5 = Sales to Total Assets = 3 times </a:t>
            </a:r>
            <a:endParaRPr lang="en-IN" sz="2800" dirty="0"/>
          </a:p>
        </p:txBody>
      </p:sp>
      <p:sp>
        <p:nvSpPr>
          <p:cNvPr id="3" name="Rectangle 2"/>
          <p:cNvSpPr/>
          <p:nvPr/>
        </p:nvSpPr>
        <p:spPr>
          <a:xfrm>
            <a:off x="1600200" y="786229"/>
            <a:ext cx="6553200" cy="954107"/>
          </a:xfrm>
          <a:prstGeom prst="rect">
            <a:avLst/>
          </a:prstGeom>
        </p:spPr>
        <p:txBody>
          <a:bodyPr wrap="square">
            <a:spAutoFit/>
          </a:bodyPr>
          <a:lstStyle/>
          <a:p>
            <a:pPr algn="just"/>
            <a:r>
              <a:rPr lang="en-IN" sz="2800" b="1" dirty="0">
                <a:latin typeface="Century Gothic" panose="020B0502020202020204" pitchFamily="34" charset="0"/>
              </a:rPr>
              <a:t>As per Altman’s Model (1968) of Corporate Distress Prediction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19371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1"/>
            <a:ext cx="7620000" cy="2985433"/>
          </a:xfrm>
          <a:prstGeom prst="rect">
            <a:avLst/>
          </a:prstGeom>
        </p:spPr>
        <p:txBody>
          <a:bodyPr wrap="square">
            <a:spAutoFit/>
          </a:bodyPr>
          <a:lstStyle/>
          <a:p>
            <a:endParaRPr lang="en-IN" sz="2800" dirty="0">
              <a:solidFill>
                <a:srgbClr val="000000"/>
              </a:solidFill>
              <a:latin typeface="Century Gothic" panose="020B0502020202020204" pitchFamily="34" charset="0"/>
            </a:endParaRPr>
          </a:p>
          <a:p>
            <a:pPr algn="just"/>
            <a:r>
              <a:rPr lang="fr-FR" sz="3200" dirty="0" err="1">
                <a:latin typeface="Century Gothic" panose="020B0502020202020204" pitchFamily="34" charset="0"/>
              </a:rPr>
              <a:t>Hence</a:t>
            </a:r>
            <a:r>
              <a:rPr lang="fr-FR" sz="3200" dirty="0">
                <a:latin typeface="Century Gothic" panose="020B0502020202020204" pitchFamily="34" charset="0"/>
              </a:rPr>
              <a:t>, Z-score = (1.2x0.45) + (1.4x0.25) + (3.3x0.30)+(0.6x2.50) + (1x3) = 0.54 + 0.35 + 0.99 + 1.50 + 3 = 6.38 </a:t>
            </a:r>
          </a:p>
          <a:p>
            <a:pPr algn="just"/>
            <a:endParaRPr lang="en-IN" sz="3200" b="1" dirty="0">
              <a:latin typeface="Century Gothic" panose="020B0502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413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7391400" cy="3539430"/>
          </a:xfrm>
          <a:prstGeom prst="rect">
            <a:avLst/>
          </a:prstGeom>
        </p:spPr>
        <p:txBody>
          <a:bodyPr wrap="square">
            <a:spAutoFit/>
          </a:bodyPr>
          <a:lstStyle/>
          <a:p>
            <a:pPr algn="just"/>
            <a:r>
              <a:rPr lang="en-IN" sz="3200" dirty="0">
                <a:latin typeface="Century Gothic" panose="020B0502020202020204" pitchFamily="34" charset="0"/>
              </a:rPr>
              <a:t>As the calculated value of Z-score is much higher than 2.99, it can be strongly predicted that the company is a non-bankrupt company (i.e., non-failed company). </a:t>
            </a:r>
            <a:endParaRPr lang="en-IN" sz="3200" dirty="0" smtClean="0">
              <a:latin typeface="Century Gothic" panose="020B0502020202020204" pitchFamily="34" charset="0"/>
            </a:endParaRPr>
          </a:p>
          <a:p>
            <a:pPr algn="just"/>
            <a:endParaRPr lang="en-IN" sz="32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5538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IN" dirty="0" smtClean="0">
                <a:latin typeface="Century Gothic" panose="020B0502020202020204" pitchFamily="34" charset="0"/>
              </a:rPr>
              <a:t>NCAER MODEL</a:t>
            </a:r>
            <a:endParaRPr lang="en-IN" dirty="0"/>
          </a:p>
        </p:txBody>
      </p:sp>
      <p:sp>
        <p:nvSpPr>
          <p:cNvPr id="3" name="Rectangle 2"/>
          <p:cNvSpPr/>
          <p:nvPr/>
        </p:nvSpPr>
        <p:spPr>
          <a:xfrm>
            <a:off x="914400" y="1782396"/>
            <a:ext cx="7690332" cy="3539430"/>
          </a:xfrm>
          <a:prstGeom prst="rect">
            <a:avLst/>
          </a:prstGeom>
        </p:spPr>
        <p:txBody>
          <a:bodyPr wrap="square">
            <a:spAutoFit/>
          </a:bodyPr>
          <a:lstStyle/>
          <a:p>
            <a:endParaRPr lang="en-IN" sz="2800" dirty="0">
              <a:solidFill>
                <a:srgbClr val="000000"/>
              </a:solidFill>
              <a:latin typeface="Century Gothic" panose="020B0502020202020204" pitchFamily="34" charset="0"/>
            </a:endParaRPr>
          </a:p>
          <a:p>
            <a:pPr algn="just"/>
            <a:r>
              <a:rPr lang="en-IN" sz="2800" dirty="0">
                <a:latin typeface="Times New Roman" panose="02020603050405020304" pitchFamily="18" charset="0"/>
                <a:cs typeface="Times New Roman" panose="02020603050405020304" pitchFamily="18" charset="0"/>
              </a:rPr>
              <a:t>The NCAER Study on Corporate Distress Prediction prescribed the following three parameters for predicting the stage of Corporate Sickness: </a:t>
            </a:r>
          </a:p>
          <a:p>
            <a:pPr algn="just"/>
            <a:r>
              <a:rPr lang="en-IN" sz="2800" dirty="0">
                <a:latin typeface="Times New Roman" panose="02020603050405020304" pitchFamily="18" charset="0"/>
                <a:cs typeface="Times New Roman" panose="02020603050405020304" pitchFamily="18" charset="0"/>
              </a:rPr>
              <a:t>(</a:t>
            </a:r>
            <a:r>
              <a:rPr lang="en-IN" sz="2800" dirty="0" err="1">
                <a:latin typeface="Times New Roman" panose="02020603050405020304" pitchFamily="18" charset="0"/>
                <a:cs typeface="Times New Roman" panose="02020603050405020304" pitchFamily="18" charset="0"/>
              </a:rPr>
              <a:t>i</a:t>
            </a:r>
            <a:r>
              <a:rPr lang="en-IN" sz="2800" dirty="0">
                <a:latin typeface="Times New Roman" panose="02020603050405020304" pitchFamily="18" charset="0"/>
                <a:cs typeface="Times New Roman" panose="02020603050405020304" pitchFamily="18" charset="0"/>
              </a:rPr>
              <a:t>) Cash profit position (a profitability measure) </a:t>
            </a:r>
          </a:p>
          <a:p>
            <a:pPr algn="just"/>
            <a:r>
              <a:rPr lang="en-IN" sz="2800" dirty="0">
                <a:latin typeface="Times New Roman" panose="02020603050405020304" pitchFamily="18" charset="0"/>
                <a:cs typeface="Times New Roman" panose="02020603050405020304" pitchFamily="18" charset="0"/>
              </a:rPr>
              <a:t>(ii) Net working capital position (a liquidity measure) </a:t>
            </a:r>
          </a:p>
          <a:p>
            <a:pPr algn="just"/>
            <a:r>
              <a:rPr lang="en-IN" sz="2800" dirty="0">
                <a:latin typeface="Times New Roman" panose="02020603050405020304" pitchFamily="18" charset="0"/>
                <a:cs typeface="Times New Roman" panose="02020603050405020304" pitchFamily="18" charset="0"/>
              </a:rPr>
              <a:t>(iii) Net worth position (a solvency measure)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7361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US" dirty="0" smtClean="0"/>
              <a:t>Three parameters</a:t>
            </a:r>
            <a:endParaRPr lang="en-IN" dirty="0"/>
          </a:p>
        </p:txBody>
      </p:sp>
      <p:sp>
        <p:nvSpPr>
          <p:cNvPr id="3" name="Rectangle 2"/>
          <p:cNvSpPr/>
          <p:nvPr/>
        </p:nvSpPr>
        <p:spPr>
          <a:xfrm>
            <a:off x="726832" y="1981200"/>
            <a:ext cx="7690333" cy="3970318"/>
          </a:xfrm>
          <a:prstGeom prst="rect">
            <a:avLst/>
          </a:prstGeom>
        </p:spPr>
        <p:txBody>
          <a:bodyPr wrap="square">
            <a:spAutoFit/>
          </a:bodyPr>
          <a:lstStyle/>
          <a:p>
            <a:r>
              <a:rPr lang="en-IN" sz="2800" dirty="0" smtClean="0">
                <a:latin typeface="Times New Roman" panose="02020603050405020304" pitchFamily="18" charset="0"/>
                <a:cs typeface="Times New Roman" panose="02020603050405020304" pitchFamily="18" charset="0"/>
              </a:rPr>
              <a:t>(</a:t>
            </a:r>
            <a:r>
              <a:rPr lang="en-IN" sz="2800" dirty="0" err="1" smtClean="0">
                <a:latin typeface="Times New Roman" panose="02020603050405020304" pitchFamily="18" charset="0"/>
                <a:cs typeface="Times New Roman" panose="02020603050405020304" pitchFamily="18" charset="0"/>
              </a:rPr>
              <a:t>i</a:t>
            </a:r>
            <a:r>
              <a:rPr lang="en-IN" sz="2800" dirty="0" smtClean="0">
                <a:latin typeface="Times New Roman" panose="02020603050405020304" pitchFamily="18" charset="0"/>
                <a:cs typeface="Times New Roman" panose="02020603050405020304" pitchFamily="18" charset="0"/>
              </a:rPr>
              <a:t>)Cash </a:t>
            </a:r>
            <a:r>
              <a:rPr lang="en-IN" sz="2800" dirty="0">
                <a:latin typeface="Times New Roman" panose="02020603050405020304" pitchFamily="18" charset="0"/>
                <a:cs typeface="Times New Roman" panose="02020603050405020304" pitchFamily="18" charset="0"/>
              </a:rPr>
              <a:t>profit = Net profit + (Non-cash expenses/losses debited to profit &amp; Loss A/c) – (Non-cash incomes/Gains credited to Profit &amp; Loss A/c) </a:t>
            </a:r>
            <a:endParaRPr lang="en-IN" sz="2800" dirty="0">
              <a:solidFill>
                <a:srgbClr val="000000"/>
              </a:solidFill>
              <a:latin typeface="Century Gothic" panose="020B0502020202020204" pitchFamily="34" charset="0"/>
            </a:endParaRPr>
          </a:p>
          <a:p>
            <a:pPr algn="just"/>
            <a:r>
              <a:rPr lang="en-IN" sz="2800" dirty="0" smtClean="0">
                <a:latin typeface="Times New Roman" panose="02020603050405020304" pitchFamily="18" charset="0"/>
                <a:cs typeface="Times New Roman" panose="02020603050405020304" pitchFamily="18" charset="0"/>
              </a:rPr>
              <a:t>(</a:t>
            </a:r>
            <a:r>
              <a:rPr lang="en-IN" sz="2800" dirty="0">
                <a:latin typeface="Times New Roman" panose="02020603050405020304" pitchFamily="18" charset="0"/>
                <a:cs typeface="Times New Roman" panose="02020603050405020304" pitchFamily="18" charset="0"/>
              </a:rPr>
              <a:t>ii) Net Working Capital = Current Assets – Current Liabilities </a:t>
            </a:r>
            <a:endParaRPr lang="en-IN" sz="2800" dirty="0" smtClean="0">
              <a:latin typeface="Times New Roman" panose="02020603050405020304" pitchFamily="18" charset="0"/>
              <a:cs typeface="Times New Roman" panose="02020603050405020304" pitchFamily="18" charset="0"/>
            </a:endParaRPr>
          </a:p>
          <a:p>
            <a:pPr algn="just"/>
            <a:r>
              <a:rPr lang="en-IN" sz="2800" dirty="0" smtClean="0">
                <a:latin typeface="Times New Roman" panose="02020603050405020304" pitchFamily="18" charset="0"/>
                <a:cs typeface="Times New Roman" panose="02020603050405020304" pitchFamily="18" charset="0"/>
              </a:rPr>
              <a:t>(</a:t>
            </a:r>
            <a:r>
              <a:rPr lang="en-IN" sz="2800" dirty="0">
                <a:latin typeface="Times New Roman" panose="02020603050405020304" pitchFamily="18" charset="0"/>
                <a:cs typeface="Times New Roman" panose="02020603050405020304" pitchFamily="18" charset="0"/>
              </a:rPr>
              <a:t>iii) Net Worth = Share Capital + Reserves &amp; Surplus - Miscellaneous Expenditure -Profit &amp; Loss A/c (</a:t>
            </a:r>
            <a:r>
              <a:rPr lang="en-IN" sz="2800" dirty="0" err="1">
                <a:latin typeface="Times New Roman" panose="02020603050405020304" pitchFamily="18" charset="0"/>
                <a:cs typeface="Times New Roman" panose="02020603050405020304" pitchFamily="18" charset="0"/>
              </a:rPr>
              <a:t>Dr.</a:t>
            </a:r>
            <a:r>
              <a:rPr lang="en-IN" sz="2800" dirty="0">
                <a:latin typeface="Times New Roman" panose="02020603050405020304" pitchFamily="18" charset="0"/>
                <a:cs typeface="Times New Roman" panose="02020603050405020304" pitchFamily="18" charset="0"/>
              </a:rPr>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6497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6400"/>
            <a:ext cx="7772400" cy="4401205"/>
          </a:xfrm>
          <a:prstGeom prst="rect">
            <a:avLst/>
          </a:prstGeom>
        </p:spPr>
        <p:txBody>
          <a:bodyPr wrap="square">
            <a:spAutoFit/>
          </a:bodyPr>
          <a:lstStyle/>
          <a:p>
            <a:endParaRPr lang="en-IN" sz="2800" dirty="0">
              <a:solidFill>
                <a:srgbClr val="000000"/>
              </a:solidFill>
              <a:latin typeface="Century Gothic" panose="020B0502020202020204" pitchFamily="34" charset="0"/>
            </a:endParaRPr>
          </a:p>
          <a:p>
            <a:pPr algn="just"/>
            <a:r>
              <a:rPr lang="en-IN" sz="2800" dirty="0">
                <a:latin typeface="Times New Roman" panose="02020603050405020304" pitchFamily="18" charset="0"/>
                <a:cs typeface="Times New Roman" panose="02020603050405020304" pitchFamily="18" charset="0"/>
              </a:rPr>
              <a:t>Distress Prediction is considered a very significant tool for sustainment of a company in the long-run</a:t>
            </a:r>
            <a:r>
              <a:rPr lang="en-IN" sz="2800" dirty="0" smtClean="0">
                <a:latin typeface="Times New Roman" panose="02020603050405020304" pitchFamily="18" charset="0"/>
                <a:cs typeface="Times New Roman" panose="02020603050405020304" pitchFamily="18" charset="0"/>
              </a:rPr>
              <a:t>.</a:t>
            </a:r>
          </a:p>
          <a:p>
            <a:pPr algn="just"/>
            <a:r>
              <a:rPr lang="en-IN" sz="2800" dirty="0" smtClean="0">
                <a:latin typeface="Times New Roman" panose="02020603050405020304" pitchFamily="18" charset="0"/>
                <a:cs typeface="Times New Roman" panose="02020603050405020304" pitchFamily="18" charset="0"/>
              </a:rPr>
              <a:t>Distress </a:t>
            </a:r>
            <a:r>
              <a:rPr lang="en-IN" sz="2800" dirty="0">
                <a:latin typeface="Times New Roman" panose="02020603050405020304" pitchFamily="18" charset="0"/>
                <a:cs typeface="Times New Roman" panose="02020603050405020304" pitchFamily="18" charset="0"/>
              </a:rPr>
              <a:t>Prediction is an essential issue in the field of finance. It is a very important tool used for the purpose of prediction of future probable financial condition of a corporate entity so that any financial crisis-that may crop up in the near future can be predicted in advance. </a:t>
            </a:r>
          </a:p>
          <a:p>
            <a:pPr algn="just"/>
            <a:endParaRPr lang="en-IN"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600200" y="609600"/>
            <a:ext cx="5943600" cy="707886"/>
          </a:xfrm>
          <a:prstGeom prst="rect">
            <a:avLst/>
          </a:prstGeom>
        </p:spPr>
        <p:txBody>
          <a:bodyPr wrap="square">
            <a:spAutoFit/>
          </a:bodyPr>
          <a:lstStyle/>
          <a:p>
            <a:r>
              <a:rPr lang="en-IN" sz="4000" spc="-30" dirty="0" smtClean="0">
                <a:latin typeface="Carlito"/>
                <a:cs typeface="Carlito"/>
              </a:rPr>
              <a:t>Distress Prediction </a:t>
            </a:r>
            <a:endParaRPr lang="en-IN" sz="40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249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US" dirty="0" smtClean="0"/>
              <a:t>Interpretation</a:t>
            </a:r>
            <a:endParaRPr lang="en-IN" dirty="0"/>
          </a:p>
        </p:txBody>
      </p:sp>
      <p:sp>
        <p:nvSpPr>
          <p:cNvPr id="3" name="Rectangle 2"/>
          <p:cNvSpPr/>
          <p:nvPr/>
        </p:nvSpPr>
        <p:spPr>
          <a:xfrm>
            <a:off x="539267" y="1981200"/>
            <a:ext cx="7690333" cy="3539430"/>
          </a:xfrm>
          <a:prstGeom prst="rect">
            <a:avLst/>
          </a:prstGeom>
        </p:spPr>
        <p:txBody>
          <a:bodyPr wrap="square">
            <a:spAutoFit/>
          </a:bodyPr>
          <a:lstStyle/>
          <a:p>
            <a:pPr algn="just"/>
            <a:r>
              <a:rPr lang="en-IN" sz="3200" dirty="0" smtClean="0"/>
              <a:t>If all </a:t>
            </a:r>
            <a:r>
              <a:rPr lang="en-IN" sz="3200" dirty="0"/>
              <a:t>the three parameters </a:t>
            </a:r>
            <a:r>
              <a:rPr lang="en-IN" sz="3200" dirty="0" smtClean="0"/>
              <a:t>show </a:t>
            </a:r>
            <a:r>
              <a:rPr lang="en-IN" sz="3200" dirty="0"/>
              <a:t>negative value. Therefore, it can strongly be predicted that the company is a sick company and its stage of sickness is ‘fully sick’. </a:t>
            </a:r>
            <a:r>
              <a:rPr lang="en-IN" sz="3200" dirty="0" smtClean="0"/>
              <a:t>If these ratios show positive, then it can be said that company has solvent capacity not a sick company.</a:t>
            </a:r>
            <a:endParaRPr lang="en-IN" sz="32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461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267" y="192150"/>
            <a:ext cx="8065465" cy="615553"/>
          </a:xfrm>
        </p:spPr>
        <p:txBody>
          <a:bodyPr/>
          <a:lstStyle/>
          <a:p>
            <a:r>
              <a:rPr lang="en-US" dirty="0" smtClean="0"/>
              <a:t>Question</a:t>
            </a:r>
            <a:endParaRPr lang="en-IN" dirty="0"/>
          </a:p>
        </p:txBody>
      </p:sp>
      <p:sp>
        <p:nvSpPr>
          <p:cNvPr id="4" name="Rectangle 3"/>
          <p:cNvSpPr/>
          <p:nvPr/>
        </p:nvSpPr>
        <p:spPr>
          <a:xfrm>
            <a:off x="762000" y="990600"/>
            <a:ext cx="8077200" cy="4216539"/>
          </a:xfrm>
          <a:prstGeom prst="rect">
            <a:avLst/>
          </a:prstGeom>
        </p:spPr>
        <p:txBody>
          <a:bodyPr wrap="square">
            <a:spAutoFit/>
          </a:bodyPr>
          <a:lstStyle/>
          <a:p>
            <a:endParaRPr lang="en-IN" sz="2800" dirty="0">
              <a:solidFill>
                <a:srgbClr val="000000"/>
              </a:solidFill>
              <a:latin typeface="Century Gothic" panose="020B0502020202020204" pitchFamily="34" charset="0"/>
            </a:endParaRPr>
          </a:p>
          <a:p>
            <a:pPr algn="just"/>
            <a:r>
              <a:rPr lang="en-IN" sz="2000" b="1" dirty="0">
                <a:latin typeface="Century Gothic" panose="020B0502020202020204" pitchFamily="34" charset="0"/>
              </a:rPr>
              <a:t>Balance Sheet (extract) of Q Ltd. as on 31 March 2014. </a:t>
            </a:r>
          </a:p>
          <a:p>
            <a:r>
              <a:rPr lang="en-IN" sz="2000" b="1" dirty="0">
                <a:solidFill>
                  <a:srgbClr val="000000"/>
                </a:solidFill>
                <a:latin typeface="Century Gothic" panose="020B0502020202020204" pitchFamily="34" charset="0"/>
              </a:rPr>
              <a:t>Liabilities 	</a:t>
            </a:r>
            <a:r>
              <a:rPr lang="en-IN" sz="2000" b="1" dirty="0">
                <a:solidFill>
                  <a:srgbClr val="000000"/>
                </a:solidFill>
                <a:latin typeface="Rupee Foradian"/>
              </a:rPr>
              <a:t>` </a:t>
            </a:r>
            <a:r>
              <a:rPr lang="en-IN" sz="2000" b="1" dirty="0">
                <a:solidFill>
                  <a:srgbClr val="000000"/>
                </a:solidFill>
                <a:latin typeface="Century Gothic" panose="020B0502020202020204" pitchFamily="34" charset="0"/>
              </a:rPr>
              <a:t>in </a:t>
            </a:r>
            <a:r>
              <a:rPr lang="en-IN" sz="2000" b="1" dirty="0" err="1">
                <a:solidFill>
                  <a:srgbClr val="000000"/>
                </a:solidFill>
                <a:latin typeface="Century Gothic" panose="020B0502020202020204" pitchFamily="34" charset="0"/>
              </a:rPr>
              <a:t>Crores</a:t>
            </a:r>
            <a:r>
              <a:rPr lang="en-IN" sz="2000" b="1" dirty="0">
                <a:solidFill>
                  <a:srgbClr val="000000"/>
                </a:solidFill>
                <a:latin typeface="Century Gothic" panose="020B0502020202020204" pitchFamily="34" charset="0"/>
              </a:rPr>
              <a:t> 	Assets 	</a:t>
            </a:r>
            <a:r>
              <a:rPr lang="en-IN" sz="2000" b="1" dirty="0">
                <a:solidFill>
                  <a:srgbClr val="000000"/>
                </a:solidFill>
                <a:latin typeface="Rupee Foradian"/>
              </a:rPr>
              <a:t>` </a:t>
            </a:r>
            <a:r>
              <a:rPr lang="en-IN" sz="2000" b="1" dirty="0">
                <a:solidFill>
                  <a:srgbClr val="000000"/>
                </a:solidFill>
                <a:latin typeface="Century Gothic" panose="020B0502020202020204" pitchFamily="34" charset="0"/>
              </a:rPr>
              <a:t>in </a:t>
            </a:r>
            <a:r>
              <a:rPr lang="en-IN" sz="2000" b="1" dirty="0" err="1">
                <a:solidFill>
                  <a:srgbClr val="000000"/>
                </a:solidFill>
                <a:latin typeface="Century Gothic" panose="020B0502020202020204" pitchFamily="34" charset="0"/>
              </a:rPr>
              <a:t>Crores</a:t>
            </a:r>
            <a:r>
              <a:rPr lang="en-IN" sz="2000" b="1" dirty="0">
                <a:solidFill>
                  <a:srgbClr val="000000"/>
                </a:solidFill>
                <a:latin typeface="Century Gothic" panose="020B0502020202020204" pitchFamily="34" charset="0"/>
              </a:rPr>
              <a:t> 	</a:t>
            </a:r>
          </a:p>
          <a:p>
            <a:endParaRPr lang="en-IN" sz="2000" b="1" dirty="0" smtClean="0">
              <a:solidFill>
                <a:srgbClr val="000000"/>
              </a:solidFill>
              <a:latin typeface="Century Gothic" panose="020B0502020202020204" pitchFamily="34" charset="0"/>
            </a:endParaRPr>
          </a:p>
          <a:p>
            <a:r>
              <a:rPr lang="en-IN" sz="2000" b="1" dirty="0" smtClean="0">
                <a:solidFill>
                  <a:srgbClr val="000000"/>
                </a:solidFill>
                <a:latin typeface="Century Gothic" panose="020B0502020202020204" pitchFamily="34" charset="0"/>
              </a:rPr>
              <a:t>Equity </a:t>
            </a:r>
            <a:r>
              <a:rPr lang="en-IN" sz="2000" b="1" dirty="0">
                <a:solidFill>
                  <a:srgbClr val="000000"/>
                </a:solidFill>
                <a:latin typeface="Century Gothic" panose="020B0502020202020204" pitchFamily="34" charset="0"/>
              </a:rPr>
              <a:t>Shares </a:t>
            </a:r>
            <a:r>
              <a:rPr lang="en-IN" sz="2000" b="1" dirty="0" smtClean="0">
                <a:solidFill>
                  <a:srgbClr val="000000"/>
                </a:solidFill>
                <a:latin typeface="Century Gothic" panose="020B0502020202020204" pitchFamily="34" charset="0"/>
              </a:rPr>
              <a:t>           20.80                 Fixed </a:t>
            </a:r>
            <a:r>
              <a:rPr lang="en-IN" sz="2000" b="1" dirty="0">
                <a:solidFill>
                  <a:srgbClr val="000000"/>
                </a:solidFill>
                <a:latin typeface="Century Gothic" panose="020B0502020202020204" pitchFamily="34" charset="0"/>
              </a:rPr>
              <a:t>Assets             </a:t>
            </a:r>
            <a:r>
              <a:rPr lang="en-IN" sz="2000" b="1" dirty="0" smtClean="0">
                <a:solidFill>
                  <a:srgbClr val="000000"/>
                </a:solidFill>
                <a:latin typeface="Century Gothic" panose="020B0502020202020204" pitchFamily="34" charset="0"/>
              </a:rPr>
              <a:t>105.6</a:t>
            </a:r>
            <a:endParaRPr lang="en-IN" sz="2000" b="1" dirty="0">
              <a:solidFill>
                <a:srgbClr val="000000"/>
              </a:solidFill>
              <a:latin typeface="Century Gothic" panose="020B0502020202020204" pitchFamily="34" charset="0"/>
            </a:endParaRPr>
          </a:p>
          <a:p>
            <a:r>
              <a:rPr lang="en-IN" sz="2000" b="1" dirty="0">
                <a:solidFill>
                  <a:srgbClr val="000000"/>
                </a:solidFill>
                <a:latin typeface="Century Gothic" panose="020B0502020202020204" pitchFamily="34" charset="0"/>
              </a:rPr>
              <a:t>Current </a:t>
            </a:r>
            <a:r>
              <a:rPr lang="en-IN" sz="2000" b="1" dirty="0" smtClean="0">
                <a:solidFill>
                  <a:srgbClr val="000000"/>
                </a:solidFill>
                <a:latin typeface="Century Gothic" panose="020B0502020202020204" pitchFamily="34" charset="0"/>
              </a:rPr>
              <a:t>Liabilities      78.4                   Current </a:t>
            </a:r>
            <a:r>
              <a:rPr lang="en-IN" sz="2000" b="1" dirty="0">
                <a:solidFill>
                  <a:srgbClr val="000000"/>
                </a:solidFill>
                <a:latin typeface="Century Gothic" panose="020B0502020202020204" pitchFamily="34" charset="0"/>
              </a:rPr>
              <a:t>Assets           </a:t>
            </a:r>
            <a:r>
              <a:rPr lang="en-IN" sz="2000" b="1" dirty="0" smtClean="0">
                <a:solidFill>
                  <a:srgbClr val="000000"/>
                </a:solidFill>
                <a:latin typeface="Century Gothic" panose="020B0502020202020204" pitchFamily="34" charset="0"/>
              </a:rPr>
              <a:t>57.6</a:t>
            </a:r>
            <a:endParaRPr lang="en-IN" sz="2000" b="1" dirty="0">
              <a:solidFill>
                <a:srgbClr val="000000"/>
              </a:solidFill>
              <a:latin typeface="Century Gothic" panose="020B0502020202020204" pitchFamily="34" charset="0"/>
            </a:endParaRPr>
          </a:p>
          <a:p>
            <a:endParaRPr lang="en-IN" sz="2000" b="1" dirty="0" smtClean="0">
              <a:solidFill>
                <a:srgbClr val="000000"/>
              </a:solidFill>
              <a:latin typeface="Century Gothic" panose="020B0502020202020204" pitchFamily="34" charset="0"/>
            </a:endParaRPr>
          </a:p>
          <a:p>
            <a:r>
              <a:rPr lang="en-IN" sz="2000" b="1" dirty="0" smtClean="0">
                <a:solidFill>
                  <a:srgbClr val="000000"/>
                </a:solidFill>
                <a:latin typeface="Century Gothic" panose="020B0502020202020204" pitchFamily="34" charset="0"/>
              </a:rPr>
              <a:t>Long-term Liabilities 104.00                Profit &amp; Loss A/c </a:t>
            </a:r>
            <a:r>
              <a:rPr lang="en-IN" sz="2000" b="1" dirty="0">
                <a:solidFill>
                  <a:srgbClr val="000000"/>
                </a:solidFill>
                <a:latin typeface="Century Gothic" panose="020B0502020202020204" pitchFamily="34" charset="0"/>
              </a:rPr>
              <a:t> </a:t>
            </a:r>
            <a:r>
              <a:rPr lang="en-IN" sz="2000" b="1" dirty="0" smtClean="0">
                <a:solidFill>
                  <a:srgbClr val="000000"/>
                </a:solidFill>
                <a:latin typeface="Century Gothic" panose="020B0502020202020204" pitchFamily="34" charset="0"/>
              </a:rPr>
              <a:t>     40.00 </a:t>
            </a:r>
            <a:r>
              <a:rPr lang="en-IN" sz="2000" b="1" dirty="0">
                <a:solidFill>
                  <a:srgbClr val="000000"/>
                </a:solidFill>
                <a:latin typeface="Century Gothic" panose="020B0502020202020204" pitchFamily="34" charset="0"/>
              </a:rPr>
              <a:t>	</a:t>
            </a:r>
          </a:p>
          <a:p>
            <a:endParaRPr lang="en-IN" sz="2000" b="1" dirty="0" smtClean="0">
              <a:solidFill>
                <a:srgbClr val="000000"/>
              </a:solidFill>
              <a:latin typeface="Century Gothic" panose="020B0502020202020204" pitchFamily="34" charset="0"/>
            </a:endParaRPr>
          </a:p>
          <a:p>
            <a:r>
              <a:rPr lang="en-IN" sz="2000" b="1" dirty="0" smtClean="0">
                <a:solidFill>
                  <a:srgbClr val="000000"/>
                </a:solidFill>
                <a:latin typeface="Century Gothic" panose="020B0502020202020204" pitchFamily="34" charset="0"/>
              </a:rPr>
              <a:t>                                   203.20 </a:t>
            </a:r>
            <a:r>
              <a:rPr lang="en-IN" sz="2000" b="1" dirty="0">
                <a:solidFill>
                  <a:srgbClr val="000000"/>
                </a:solidFill>
                <a:latin typeface="Century Gothic" panose="020B0502020202020204" pitchFamily="34" charset="0"/>
              </a:rPr>
              <a:t>	</a:t>
            </a:r>
            <a:r>
              <a:rPr lang="en-IN" sz="2000" b="1" dirty="0" smtClean="0">
                <a:solidFill>
                  <a:srgbClr val="000000"/>
                </a:solidFill>
                <a:latin typeface="Century Gothic" panose="020B0502020202020204" pitchFamily="34" charset="0"/>
              </a:rPr>
              <a:t>                                                                                              </a:t>
            </a:r>
          </a:p>
          <a:p>
            <a:r>
              <a:rPr lang="en-IN" sz="2000" b="1" dirty="0">
                <a:solidFill>
                  <a:srgbClr val="000000"/>
                </a:solidFill>
                <a:latin typeface="Century Gothic" panose="020B0502020202020204" pitchFamily="34" charset="0"/>
              </a:rPr>
              <a:t> </a:t>
            </a:r>
            <a:r>
              <a:rPr lang="en-IN" sz="2000" b="1" dirty="0" smtClean="0">
                <a:solidFill>
                  <a:srgbClr val="000000"/>
                </a:solidFill>
                <a:latin typeface="Century Gothic" panose="020B0502020202020204" pitchFamily="34" charset="0"/>
              </a:rPr>
              <a:t>                                                                                                203.20 </a:t>
            </a:r>
            <a:r>
              <a:rPr lang="en-IN" sz="2000" b="1" dirty="0">
                <a:solidFill>
                  <a:srgbClr val="000000"/>
                </a:solidFill>
                <a:latin typeface="Century Gothic" panose="020B0502020202020204" pitchFamily="34" charset="0"/>
              </a:rPr>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614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US" dirty="0" smtClean="0"/>
              <a:t>Question cont.</a:t>
            </a:r>
            <a:endParaRPr lang="en-IN" dirty="0"/>
          </a:p>
        </p:txBody>
      </p:sp>
      <p:sp>
        <p:nvSpPr>
          <p:cNvPr id="3" name="Rectangle 2"/>
          <p:cNvSpPr/>
          <p:nvPr/>
        </p:nvSpPr>
        <p:spPr>
          <a:xfrm>
            <a:off x="539267" y="1066800"/>
            <a:ext cx="8376133" cy="3539430"/>
          </a:xfrm>
          <a:prstGeom prst="rect">
            <a:avLst/>
          </a:prstGeom>
        </p:spPr>
        <p:txBody>
          <a:bodyPr wrap="square">
            <a:spAutoFit/>
          </a:bodyPr>
          <a:lstStyle/>
          <a:p>
            <a:endParaRPr lang="en-IN" sz="3200" dirty="0">
              <a:solidFill>
                <a:srgbClr val="000000"/>
              </a:solidFill>
              <a:latin typeface="Century Gothic" panose="020B0502020202020204" pitchFamily="34" charset="0"/>
            </a:endParaRPr>
          </a:p>
          <a:p>
            <a:pPr algn="just"/>
            <a:r>
              <a:rPr lang="en-IN" sz="3200" dirty="0">
                <a:latin typeface="Century Gothic" panose="020B0502020202020204" pitchFamily="34" charset="0"/>
              </a:rPr>
              <a:t>Additional Information: </a:t>
            </a:r>
          </a:p>
          <a:p>
            <a:pPr algn="just"/>
            <a:r>
              <a:rPr lang="en-IN" sz="3200" dirty="0">
                <a:latin typeface="Century Gothic" panose="020B0502020202020204" pitchFamily="34" charset="0"/>
              </a:rPr>
              <a:t>(</a:t>
            </a:r>
            <a:r>
              <a:rPr lang="en-IN" sz="3200" dirty="0" err="1">
                <a:latin typeface="Century Gothic" panose="020B0502020202020204" pitchFamily="34" charset="0"/>
              </a:rPr>
              <a:t>i</a:t>
            </a:r>
            <a:r>
              <a:rPr lang="en-IN" sz="3200" dirty="0">
                <a:latin typeface="Century Gothic" panose="020B0502020202020204" pitchFamily="34" charset="0"/>
              </a:rPr>
              <a:t>) Depreciation written off </a:t>
            </a:r>
            <a:r>
              <a:rPr lang="en-IN" sz="3200" dirty="0" err="1" smtClean="0">
                <a:latin typeface="Rupee Foradian"/>
              </a:rPr>
              <a:t>Rs</a:t>
            </a:r>
            <a:r>
              <a:rPr lang="en-IN" sz="3200" dirty="0" smtClean="0">
                <a:latin typeface="Rupee Foradian"/>
              </a:rPr>
              <a:t> </a:t>
            </a:r>
            <a:r>
              <a:rPr lang="en-IN" sz="3200" dirty="0">
                <a:latin typeface="Century Gothic" panose="020B0502020202020204" pitchFamily="34" charset="0"/>
              </a:rPr>
              <a:t>8 </a:t>
            </a:r>
            <a:r>
              <a:rPr lang="en-IN" sz="3200" dirty="0" err="1">
                <a:latin typeface="Century Gothic" panose="020B0502020202020204" pitchFamily="34" charset="0"/>
              </a:rPr>
              <a:t>crores</a:t>
            </a:r>
            <a:r>
              <a:rPr lang="en-IN" sz="3200" dirty="0">
                <a:latin typeface="Century Gothic" panose="020B0502020202020204" pitchFamily="34" charset="0"/>
              </a:rPr>
              <a:t>. </a:t>
            </a:r>
          </a:p>
          <a:p>
            <a:pPr algn="just"/>
            <a:r>
              <a:rPr lang="en-IN" sz="3200" dirty="0">
                <a:latin typeface="Century Gothic" panose="020B0502020202020204" pitchFamily="34" charset="0"/>
              </a:rPr>
              <a:t>(ii) Preliminary Expenses written off </a:t>
            </a:r>
            <a:r>
              <a:rPr lang="en-IN" sz="3200" dirty="0" err="1" smtClean="0">
                <a:latin typeface="Rupee Foradian"/>
              </a:rPr>
              <a:t>Rs</a:t>
            </a:r>
            <a:r>
              <a:rPr lang="en-IN" sz="3200" dirty="0" smtClean="0">
                <a:latin typeface="Rupee Foradian"/>
              </a:rPr>
              <a:t>. </a:t>
            </a:r>
            <a:r>
              <a:rPr lang="en-IN" sz="3200" dirty="0">
                <a:latin typeface="Century Gothic" panose="020B0502020202020204" pitchFamily="34" charset="0"/>
              </a:rPr>
              <a:t>1.60 </a:t>
            </a:r>
            <a:r>
              <a:rPr lang="en-IN" sz="3200" dirty="0" err="1">
                <a:latin typeface="Century Gothic" panose="020B0502020202020204" pitchFamily="34" charset="0"/>
              </a:rPr>
              <a:t>crores</a:t>
            </a:r>
            <a:r>
              <a:rPr lang="en-IN" sz="3200" dirty="0">
                <a:latin typeface="Century Gothic" panose="020B0502020202020204" pitchFamily="34" charset="0"/>
              </a:rPr>
              <a:t>. </a:t>
            </a:r>
          </a:p>
          <a:p>
            <a:pPr algn="just"/>
            <a:r>
              <a:rPr lang="en-IN" sz="3200" dirty="0">
                <a:latin typeface="Century Gothic" panose="020B0502020202020204" pitchFamily="34" charset="0"/>
              </a:rPr>
              <a:t>(iii) Net Loss </a:t>
            </a:r>
            <a:r>
              <a:rPr lang="en-IN" sz="3200" dirty="0" err="1" smtClean="0">
                <a:latin typeface="Rupee Foradian"/>
              </a:rPr>
              <a:t>Rs</a:t>
            </a:r>
            <a:r>
              <a:rPr lang="en-IN" sz="3200" dirty="0" smtClean="0">
                <a:latin typeface="Rupee Foradian"/>
              </a:rPr>
              <a:t> </a:t>
            </a:r>
            <a:r>
              <a:rPr lang="en-IN" sz="3200" dirty="0">
                <a:latin typeface="Century Gothic" panose="020B0502020202020204" pitchFamily="34" charset="0"/>
              </a:rPr>
              <a:t>25.60 </a:t>
            </a:r>
            <a:r>
              <a:rPr lang="en-IN" sz="3200" dirty="0" err="1">
                <a:latin typeface="Century Gothic" panose="020B0502020202020204" pitchFamily="34" charset="0"/>
              </a:rPr>
              <a:t>crores</a:t>
            </a:r>
            <a:r>
              <a:rPr lang="en-IN" sz="3200" dirty="0">
                <a:latin typeface="Century Gothic" panose="020B0502020202020204" pitchFamily="34" charset="0"/>
              </a:rPr>
              <a:t>. </a:t>
            </a:r>
          </a:p>
          <a:p>
            <a:pPr algn="just"/>
            <a:r>
              <a:rPr lang="en-IN" sz="3200" dirty="0">
                <a:latin typeface="Century Gothic" panose="020B0502020202020204" pitchFamily="34" charset="0"/>
              </a:rPr>
              <a:t>Ascertain the stage of sickness. </a:t>
            </a:r>
            <a:endParaRPr lang="en-IN" sz="3200" dirty="0"/>
          </a:p>
        </p:txBody>
      </p:sp>
    </p:spTree>
    <p:extLst>
      <p:ext uri="{BB962C8B-B14F-4D97-AF65-F5344CB8AC3E}">
        <p14:creationId xmlns:p14="http://schemas.microsoft.com/office/powerpoint/2010/main" val="1425845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615553"/>
          </a:xfrm>
        </p:spPr>
        <p:txBody>
          <a:bodyPr/>
          <a:lstStyle/>
          <a:p>
            <a:r>
              <a:rPr lang="en-US" dirty="0" smtClean="0"/>
              <a:t>solution</a:t>
            </a:r>
            <a:endParaRPr lang="en-IN" dirty="0"/>
          </a:p>
        </p:txBody>
      </p:sp>
      <p:sp>
        <p:nvSpPr>
          <p:cNvPr id="3" name="Rectangle 2"/>
          <p:cNvSpPr/>
          <p:nvPr/>
        </p:nvSpPr>
        <p:spPr>
          <a:xfrm>
            <a:off x="381000" y="1905000"/>
            <a:ext cx="8001000" cy="3970318"/>
          </a:xfrm>
          <a:prstGeom prst="rect">
            <a:avLst/>
          </a:prstGeom>
        </p:spPr>
        <p:txBody>
          <a:bodyPr wrap="square">
            <a:spAutoFit/>
          </a:bodyPr>
          <a:lstStyle/>
          <a:p>
            <a:pPr algn="just"/>
            <a:r>
              <a:rPr lang="en-IN" sz="2800" dirty="0" smtClean="0">
                <a:latin typeface="Times New Roman" panose="02020603050405020304" pitchFamily="18" charset="0"/>
                <a:cs typeface="Times New Roman" panose="02020603050405020304" pitchFamily="18" charset="0"/>
              </a:rPr>
              <a:t>Here</a:t>
            </a:r>
            <a:r>
              <a:rPr lang="en-IN" sz="2800" dirty="0">
                <a:latin typeface="Times New Roman" panose="02020603050405020304" pitchFamily="18" charset="0"/>
                <a:cs typeface="Times New Roman" panose="02020603050405020304" pitchFamily="18" charset="0"/>
              </a:rPr>
              <a:t>, Cash Profit = Net Profit + Depreciation Written Off + Preliminary Expenses Written Off </a:t>
            </a:r>
          </a:p>
          <a:p>
            <a:pPr algn="just"/>
            <a:r>
              <a:rPr lang="en-IN" sz="2800" dirty="0">
                <a:latin typeface="Times New Roman" panose="02020603050405020304" pitchFamily="18" charset="0"/>
                <a:cs typeface="Times New Roman" panose="02020603050405020304" pitchFamily="18" charset="0"/>
              </a:rPr>
              <a:t>= `[(25.60) + 8+ 1.60] = (`16 </a:t>
            </a:r>
            <a:r>
              <a:rPr lang="en-IN" sz="2800" dirty="0" err="1">
                <a:latin typeface="Times New Roman" panose="02020603050405020304" pitchFamily="18" charset="0"/>
                <a:cs typeface="Times New Roman" panose="02020603050405020304" pitchFamily="18" charset="0"/>
              </a:rPr>
              <a:t>crores</a:t>
            </a:r>
            <a:r>
              <a:rPr lang="en-IN" sz="2800" dirty="0">
                <a:latin typeface="Times New Roman" panose="02020603050405020304" pitchFamily="18" charset="0"/>
                <a:cs typeface="Times New Roman" panose="02020603050405020304" pitchFamily="18" charset="0"/>
              </a:rPr>
              <a:t>) </a:t>
            </a:r>
          </a:p>
          <a:p>
            <a:pPr algn="just"/>
            <a:r>
              <a:rPr lang="en-IN" sz="2800" dirty="0">
                <a:latin typeface="Times New Roman" panose="02020603050405020304" pitchFamily="18" charset="0"/>
                <a:cs typeface="Times New Roman" panose="02020603050405020304" pitchFamily="18" charset="0"/>
              </a:rPr>
              <a:t>(ii) Net Working Capital = Current Assets – Current Liabilities </a:t>
            </a:r>
          </a:p>
          <a:p>
            <a:pPr algn="just"/>
            <a:r>
              <a:rPr lang="en-IN" sz="2800" dirty="0">
                <a:latin typeface="Times New Roman" panose="02020603050405020304" pitchFamily="18" charset="0"/>
                <a:cs typeface="Times New Roman" panose="02020603050405020304" pitchFamily="18" charset="0"/>
              </a:rPr>
              <a:t>= `[57.60 - 78.40] = (` 20.80 </a:t>
            </a:r>
            <a:r>
              <a:rPr lang="en-IN" sz="2800" dirty="0" err="1">
                <a:latin typeface="Times New Roman" panose="02020603050405020304" pitchFamily="18" charset="0"/>
                <a:cs typeface="Times New Roman" panose="02020603050405020304" pitchFamily="18" charset="0"/>
              </a:rPr>
              <a:t>crores</a:t>
            </a:r>
            <a:r>
              <a:rPr lang="en-IN" sz="2800" dirty="0">
                <a:latin typeface="Times New Roman" panose="02020603050405020304" pitchFamily="18" charset="0"/>
                <a:cs typeface="Times New Roman" panose="02020603050405020304" pitchFamily="18" charset="0"/>
              </a:rPr>
              <a:t>) </a:t>
            </a:r>
          </a:p>
          <a:p>
            <a:pPr algn="just"/>
            <a:r>
              <a:rPr lang="en-IN" sz="2800" dirty="0">
                <a:latin typeface="Times New Roman" panose="02020603050405020304" pitchFamily="18" charset="0"/>
                <a:cs typeface="Times New Roman" panose="02020603050405020304" pitchFamily="18" charset="0"/>
              </a:rPr>
              <a:t>(</a:t>
            </a:r>
            <a:r>
              <a:rPr lang="en-IN" sz="2800" dirty="0" smtClean="0">
                <a:latin typeface="Times New Roman" panose="02020603050405020304" pitchFamily="18" charset="0"/>
                <a:cs typeface="Times New Roman" panose="02020603050405020304" pitchFamily="18" charset="0"/>
              </a:rPr>
              <a:t>iii)</a:t>
            </a:r>
            <a:r>
              <a:rPr lang="en-IN" sz="2800" dirty="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Net </a:t>
            </a:r>
            <a:r>
              <a:rPr lang="en-IN" sz="2800" dirty="0">
                <a:latin typeface="Times New Roman" panose="02020603050405020304" pitchFamily="18" charset="0"/>
                <a:cs typeface="Times New Roman" panose="02020603050405020304" pitchFamily="18" charset="0"/>
              </a:rPr>
              <a:t>Worth = Equity Share Capital - Profit &amp; Loss A/c (</a:t>
            </a:r>
            <a:r>
              <a:rPr lang="en-IN" sz="2800" dirty="0" err="1">
                <a:latin typeface="Times New Roman" panose="02020603050405020304" pitchFamily="18" charset="0"/>
                <a:cs typeface="Times New Roman" panose="02020603050405020304" pitchFamily="18" charset="0"/>
              </a:rPr>
              <a:t>Dr.</a:t>
            </a:r>
            <a:r>
              <a:rPr lang="en-IN" sz="2800" dirty="0">
                <a:latin typeface="Times New Roman" panose="02020603050405020304" pitchFamily="18" charset="0"/>
                <a:cs typeface="Times New Roman" panose="02020603050405020304" pitchFamily="18" charset="0"/>
              </a:rPr>
              <a:t>) </a:t>
            </a:r>
          </a:p>
          <a:p>
            <a:pPr algn="just"/>
            <a:r>
              <a:rPr lang="en-IN" sz="2800" dirty="0">
                <a:latin typeface="Times New Roman" panose="02020603050405020304" pitchFamily="18" charset="0"/>
                <a:cs typeface="Times New Roman" panose="02020603050405020304" pitchFamily="18" charset="0"/>
              </a:rPr>
              <a:t>= `[20.80 - 40.00] = (` 19.20 </a:t>
            </a:r>
            <a:r>
              <a:rPr lang="en-IN" sz="2800" dirty="0" err="1">
                <a:latin typeface="Times New Roman" panose="02020603050405020304" pitchFamily="18" charset="0"/>
                <a:cs typeface="Times New Roman" panose="02020603050405020304" pitchFamily="18" charset="0"/>
              </a:rPr>
              <a:t>crores</a:t>
            </a:r>
            <a:r>
              <a:rPr lang="en-IN" sz="2800" dirty="0">
                <a:latin typeface="Times New Roman" panose="02020603050405020304" pitchFamily="18" charset="0"/>
                <a:cs typeface="Times New Roman" panose="02020603050405020304" pitchFamily="18" charset="0"/>
              </a:rPr>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50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7" y="192150"/>
            <a:ext cx="8065465" cy="1231106"/>
          </a:xfrm>
        </p:spPr>
        <p:txBody>
          <a:bodyPr/>
          <a:lstStyle/>
          <a:p>
            <a:r>
              <a:rPr lang="en-US" dirty="0" smtClean="0"/>
              <a:t>Prediction about Corporate Sickness</a:t>
            </a:r>
            <a:endParaRPr lang="en-IN" dirty="0"/>
          </a:p>
        </p:txBody>
      </p:sp>
      <p:sp>
        <p:nvSpPr>
          <p:cNvPr id="3" name="Content Placeholder 2"/>
          <p:cNvSpPr>
            <a:spLocks noGrp="1"/>
          </p:cNvSpPr>
          <p:nvPr>
            <p:ph idx="1"/>
          </p:nvPr>
        </p:nvSpPr>
        <p:spPr>
          <a:xfrm>
            <a:off x="535940" y="1143000"/>
            <a:ext cx="8072119" cy="4585871"/>
          </a:xfrm>
        </p:spPr>
        <p:txBody>
          <a:bodyPr/>
          <a:lstStyle/>
          <a:p>
            <a:endParaRPr lang="en-IN" dirty="0"/>
          </a:p>
          <a:p>
            <a:r>
              <a:rPr lang="en-IN" sz="2800" dirty="0"/>
              <a:t>NCAER Research Study, out of mentioned three parameters, if any one parameter becomes negative in case of a firm, it can be predicted that the firm has a tendency towards sickness. In the given company, all the three parameters [as calculated under (a), (b) and (c)] show negative value. Therefore, it can strongly be predicted that the company is a sick company and its stage of sickness is ‘fully sick’. Immediate necessary drastic revival measures are essentially required for the survival of the company</a:t>
            </a:r>
            <a:r>
              <a:rPr lang="en-IN" dirty="0"/>
              <a: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252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1"/>
            <a:ext cx="7848600" cy="3539430"/>
          </a:xfrm>
          <a:prstGeom prst="rect">
            <a:avLst/>
          </a:prstGeom>
        </p:spPr>
        <p:txBody>
          <a:bodyPr wrap="square">
            <a:spAutoFit/>
          </a:bodyPr>
          <a:lstStyle/>
          <a:p>
            <a:pPr algn="just"/>
            <a:r>
              <a:rPr lang="en-IN" sz="3200" dirty="0">
                <a:latin typeface="Times New Roman" panose="02020603050405020304" pitchFamily="18" charset="0"/>
                <a:cs typeface="Times New Roman" panose="02020603050405020304" pitchFamily="18" charset="0"/>
              </a:rPr>
              <a:t>Using various models of Distress Prediction, the management of a company comes to know about its future probable financial condition beforehand and accordingly, it may adopt appropriate remedial measures to avoid the financial crisis as predicted through the various models of Distress Prediction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726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12773"/>
            <a:ext cx="6474460" cy="1564531"/>
          </a:xfrm>
          <a:prstGeom prst="rect">
            <a:avLst/>
          </a:prstGeom>
        </p:spPr>
        <p:txBody>
          <a:bodyPr vert="horz" wrap="square" lIns="0" tIns="12700" rIns="0" bIns="0" rtlCol="0">
            <a:spAutoFit/>
          </a:bodyPr>
          <a:lstStyle/>
          <a:p>
            <a:pPr marL="617855" indent="-605790">
              <a:lnSpc>
                <a:spcPct val="100000"/>
              </a:lnSpc>
              <a:buFont typeface="Wingdings"/>
              <a:buChar char=""/>
              <a:tabLst>
                <a:tab pos="617855" algn="l"/>
                <a:tab pos="618490" algn="l"/>
              </a:tabLst>
            </a:pPr>
            <a:r>
              <a:rPr sz="3300" b="1" spc="25" dirty="0" smtClean="0">
                <a:latin typeface="Arial"/>
                <a:cs typeface="Arial"/>
              </a:rPr>
              <a:t>Altman`s </a:t>
            </a:r>
            <a:r>
              <a:rPr sz="3300" b="1" spc="65" dirty="0">
                <a:latin typeface="Arial"/>
                <a:cs typeface="Arial"/>
              </a:rPr>
              <a:t>Z </a:t>
            </a:r>
            <a:r>
              <a:rPr sz="3300" b="1" spc="-125" dirty="0">
                <a:latin typeface="Arial"/>
                <a:cs typeface="Arial"/>
              </a:rPr>
              <a:t>score</a:t>
            </a:r>
            <a:r>
              <a:rPr sz="3300" b="1" spc="-155" dirty="0">
                <a:latin typeface="Arial"/>
                <a:cs typeface="Arial"/>
              </a:rPr>
              <a:t> </a:t>
            </a:r>
            <a:r>
              <a:rPr sz="3300" b="1" spc="70" dirty="0" smtClean="0">
                <a:latin typeface="Arial"/>
                <a:cs typeface="Arial"/>
              </a:rPr>
              <a:t>Model</a:t>
            </a:r>
            <a:endParaRPr lang="en-US" sz="3300" b="1" spc="70" dirty="0" smtClean="0">
              <a:latin typeface="Arial"/>
              <a:cs typeface="Arial"/>
            </a:endParaRPr>
          </a:p>
          <a:p>
            <a:pPr marL="12065">
              <a:lnSpc>
                <a:spcPct val="100000"/>
              </a:lnSpc>
              <a:tabLst>
                <a:tab pos="617855" algn="l"/>
                <a:tab pos="618490" algn="l"/>
              </a:tabLst>
            </a:pPr>
            <a:endParaRPr sz="3300" dirty="0">
              <a:latin typeface="Arial"/>
              <a:cs typeface="Arial"/>
            </a:endParaRPr>
          </a:p>
          <a:p>
            <a:pPr>
              <a:lnSpc>
                <a:spcPct val="100000"/>
              </a:lnSpc>
              <a:spcBef>
                <a:spcPts val="50"/>
              </a:spcBef>
              <a:buChar char=""/>
            </a:pPr>
            <a:r>
              <a:rPr lang="en-US" sz="3400" dirty="0" smtClean="0">
                <a:latin typeface="Arial"/>
                <a:cs typeface="Arial"/>
              </a:rPr>
              <a:t>NCAER Model</a:t>
            </a:r>
            <a:endParaRPr sz="3400" dirty="0">
              <a:latin typeface="Arial"/>
              <a:cs typeface="Aria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4964" y="461899"/>
            <a:ext cx="6909436" cy="696595"/>
          </a:xfrm>
          <a:prstGeom prst="rect">
            <a:avLst/>
          </a:prstGeom>
        </p:spPr>
        <p:txBody>
          <a:bodyPr vert="horz" wrap="square" lIns="0" tIns="13335" rIns="0" bIns="0" rtlCol="0">
            <a:spAutoFit/>
          </a:bodyPr>
          <a:lstStyle/>
          <a:p>
            <a:pPr marL="12700">
              <a:lnSpc>
                <a:spcPct val="100000"/>
              </a:lnSpc>
              <a:spcBef>
                <a:spcPts val="105"/>
              </a:spcBef>
            </a:pPr>
            <a:r>
              <a:rPr sz="4400" b="0" spc="-30" dirty="0">
                <a:latin typeface="Carlito"/>
                <a:cs typeface="Carlito"/>
              </a:rPr>
              <a:t>Edward </a:t>
            </a:r>
            <a:r>
              <a:rPr sz="4400" b="0" dirty="0">
                <a:latin typeface="Carlito"/>
                <a:cs typeface="Carlito"/>
              </a:rPr>
              <a:t>I. Altman`s</a:t>
            </a:r>
            <a:r>
              <a:rPr sz="4400" b="0" spc="-30" dirty="0">
                <a:latin typeface="Carlito"/>
                <a:cs typeface="Carlito"/>
              </a:rPr>
              <a:t> </a:t>
            </a:r>
            <a:r>
              <a:rPr sz="4400" b="0" dirty="0">
                <a:latin typeface="Carlito"/>
                <a:cs typeface="Carlito"/>
              </a:rPr>
              <a:t>Model</a:t>
            </a:r>
            <a:endParaRPr sz="4400" dirty="0">
              <a:latin typeface="Carlito"/>
              <a:cs typeface="Carlito"/>
            </a:endParaRPr>
          </a:p>
        </p:txBody>
      </p:sp>
      <p:sp>
        <p:nvSpPr>
          <p:cNvPr id="3" name="object 3"/>
          <p:cNvSpPr txBox="1"/>
          <p:nvPr/>
        </p:nvSpPr>
        <p:spPr>
          <a:xfrm>
            <a:off x="535940" y="1607261"/>
            <a:ext cx="7799705" cy="3460563"/>
          </a:xfrm>
          <a:prstGeom prst="rect">
            <a:avLst/>
          </a:prstGeom>
        </p:spPr>
        <p:txBody>
          <a:bodyPr vert="horz" wrap="square" lIns="0" tIns="13335" rIns="0" bIns="0" rtlCol="0">
            <a:spAutoFit/>
          </a:bodyPr>
          <a:lstStyle/>
          <a:p>
            <a:pPr marL="12066" algn="just">
              <a:lnSpc>
                <a:spcPct val="100000"/>
              </a:lnSpc>
              <a:spcBef>
                <a:spcPts val="105"/>
              </a:spcBef>
              <a:tabLst>
                <a:tab pos="467359" algn="l"/>
              </a:tabLst>
            </a:pPr>
            <a:r>
              <a:rPr lang="en-IN" sz="3200" dirty="0" smtClean="0"/>
              <a:t>The </a:t>
            </a:r>
            <a:r>
              <a:rPr lang="en-IN" sz="3200" dirty="0"/>
              <a:t>Z-Score model is a quantitative model developed by Edward Altman in 1968, to predict </a:t>
            </a:r>
            <a:r>
              <a:rPr lang="en-IN" sz="3200" dirty="0" smtClean="0"/>
              <a:t>bankruptcy or </a:t>
            </a:r>
            <a:r>
              <a:rPr lang="en-IN" sz="3200" dirty="0"/>
              <a:t>financial distress of a business. The Z-score is a multi </a:t>
            </a:r>
            <a:r>
              <a:rPr lang="en-IN" sz="3200" dirty="0" err="1"/>
              <a:t>variate</a:t>
            </a:r>
            <a:r>
              <a:rPr lang="en-IN" sz="3200" dirty="0"/>
              <a:t> formula that measures the financial </a:t>
            </a:r>
            <a:r>
              <a:rPr lang="en-IN" sz="3200" dirty="0" smtClean="0"/>
              <a:t>health of </a:t>
            </a:r>
            <a:r>
              <a:rPr lang="en-IN" sz="3200" dirty="0"/>
              <a:t>a company and predicts the probability of </a:t>
            </a:r>
            <a:r>
              <a:rPr lang="en-IN" sz="3200" dirty="0" smtClean="0"/>
              <a:t>bankruptcy. </a:t>
            </a:r>
            <a:endParaRPr lang="en-US" sz="3200" spc="-10" dirty="0" smtClean="0">
              <a:latin typeface="Carlito"/>
              <a:cs typeface="Carlito"/>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535940" y="1752600"/>
            <a:ext cx="7617460" cy="2954655"/>
          </a:xfrm>
        </p:spPr>
        <p:txBody>
          <a:bodyPr/>
          <a:lstStyle/>
          <a:p>
            <a:pPr marL="12066" algn="just">
              <a:lnSpc>
                <a:spcPct val="100000"/>
              </a:lnSpc>
              <a:spcBef>
                <a:spcPts val="105"/>
              </a:spcBef>
              <a:tabLst>
                <a:tab pos="467359" algn="l"/>
              </a:tabLst>
            </a:pPr>
            <a:r>
              <a:rPr lang="en-IN" sz="3200" dirty="0"/>
              <a:t>This model involves the use of a specified set of financial ratios and a statistical method known as a Multiple Discriminant Analysis.</a:t>
            </a:r>
          </a:p>
          <a:p>
            <a:pPr algn="just"/>
            <a:r>
              <a:rPr lang="en-IN" sz="3200" dirty="0"/>
              <a:t>(MDA). The real world application of the Altman score successfully predicted 72% of bankruptcies </a:t>
            </a:r>
            <a:r>
              <a:rPr lang="en-IN" sz="3200" dirty="0" smtClean="0"/>
              <a:t>two years </a:t>
            </a:r>
            <a:r>
              <a:rPr lang="en-IN" sz="3200" dirty="0"/>
              <a:t>prior to their failure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8746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535940" y="2778379"/>
            <a:ext cx="8072119" cy="3231654"/>
          </a:xfrm>
        </p:spPr>
        <p:txBody>
          <a:bodyPr/>
          <a:lstStyle/>
          <a:p>
            <a:r>
              <a:rPr lang="en-IN" sz="3200" b="1" dirty="0"/>
              <a:t>The Five Z-Score Constituent Ratios are:</a:t>
            </a:r>
          </a:p>
          <a:p>
            <a:r>
              <a:rPr lang="en-IN" sz="3200" dirty="0"/>
              <a:t>1. Working Capital/Total Assets (WC/TA):- a firm with negative working capital is likely to experience</a:t>
            </a:r>
          </a:p>
          <a:p>
            <a:r>
              <a:rPr lang="en-IN" sz="3200" dirty="0"/>
              <a:t>problems meeting its short-term obligations.</a:t>
            </a:r>
          </a:p>
          <a:p>
            <a:endParaRPr lang="en-IN" sz="3200" dirty="0">
              <a:latin typeface="Carlito"/>
              <a:cs typeface="Carlito"/>
            </a:endParaRP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12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535940" y="1828800"/>
            <a:ext cx="8072119" cy="4721805"/>
          </a:xfrm>
        </p:spPr>
        <p:txBody>
          <a:bodyPr/>
          <a:lstStyle/>
          <a:p>
            <a:r>
              <a:rPr lang="en-IN" dirty="0" smtClean="0"/>
              <a:t>2. </a:t>
            </a:r>
            <a:r>
              <a:rPr lang="en-IN" sz="3200" dirty="0" smtClean="0"/>
              <a:t>Retained </a:t>
            </a:r>
            <a:r>
              <a:rPr lang="en-IN" sz="3200" dirty="0"/>
              <a:t>Earnings/Total Assets: - Companies with this ratio high probably have a history </a:t>
            </a:r>
            <a:r>
              <a:rPr lang="en-IN" sz="3200" dirty="0" smtClean="0"/>
              <a:t>of profitability </a:t>
            </a:r>
            <a:r>
              <a:rPr lang="en-IN" sz="3200" dirty="0"/>
              <a:t>and the ability to stand up to a bad year of losses.</a:t>
            </a:r>
          </a:p>
          <a:p>
            <a:r>
              <a:rPr lang="en-IN" sz="3200" dirty="0"/>
              <a:t>3. Earnings Before Interest &amp; Tax/ Total Assets: - An effective way of assessing a firm’s ability to </a:t>
            </a:r>
            <a:r>
              <a:rPr lang="en-IN" sz="3200" dirty="0" smtClean="0"/>
              <a:t>profit from </a:t>
            </a:r>
            <a:r>
              <a:rPr lang="en-IN" sz="3200" dirty="0"/>
              <a:t>its assets before things like interest and tax are deducted.</a:t>
            </a:r>
          </a:p>
          <a:p>
            <a:pPr marL="466725" indent="-454659">
              <a:lnSpc>
                <a:spcPct val="100000"/>
              </a:lnSpc>
              <a:spcBef>
                <a:spcPts val="105"/>
              </a:spcBef>
              <a:buFont typeface="Wingdings"/>
              <a:buChar char=""/>
              <a:tabLst>
                <a:tab pos="467359" algn="l"/>
              </a:tabLst>
            </a:pPr>
            <a:endParaRPr lang="en-US" sz="3200" spc="-10" dirty="0">
              <a:latin typeface="Carlito"/>
              <a:cs typeface="Carlito"/>
            </a:endParaRP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141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a:xfrm>
            <a:off x="535940" y="2057400"/>
            <a:ext cx="8072119" cy="4721805"/>
          </a:xfrm>
        </p:spPr>
        <p:txBody>
          <a:bodyPr/>
          <a:lstStyle/>
          <a:p>
            <a:pPr algn="just"/>
            <a:r>
              <a:rPr lang="en-IN" dirty="0"/>
              <a:t>4. </a:t>
            </a:r>
            <a:r>
              <a:rPr lang="en-IN" sz="3200" dirty="0"/>
              <a:t>Market Value of Equity/ Total Liabilities: - A ratio that shows, if a firm were to become </a:t>
            </a:r>
            <a:r>
              <a:rPr lang="en-IN" sz="3200" dirty="0" smtClean="0"/>
              <a:t>insolvent, how </a:t>
            </a:r>
            <a:r>
              <a:rPr lang="en-IN" sz="3200" dirty="0"/>
              <a:t>much the company’s market value would decline before </a:t>
            </a:r>
            <a:r>
              <a:rPr lang="en-IN" sz="3200" dirty="0" smtClean="0"/>
              <a:t>liabilities exceed assets</a:t>
            </a:r>
            <a:r>
              <a:rPr lang="en-IN" sz="3200" dirty="0"/>
              <a:t>.</a:t>
            </a:r>
          </a:p>
          <a:p>
            <a:pPr algn="just"/>
            <a:r>
              <a:rPr lang="en-IN" sz="3200" dirty="0"/>
              <a:t>5. Sales/Total Assets: - A measure of how management handles competition and how efficiently </a:t>
            </a:r>
            <a:r>
              <a:rPr lang="en-IN" sz="3200" dirty="0" smtClean="0"/>
              <a:t>the firm </a:t>
            </a:r>
            <a:r>
              <a:rPr lang="en-IN" sz="3200" dirty="0"/>
              <a:t>uses assets to generate sales.</a:t>
            </a:r>
            <a:endParaRPr lang="en-US" sz="3200" spc="-10" dirty="0">
              <a:latin typeface="Carlito"/>
              <a:cs typeface="Carlito"/>
            </a:endParaRPr>
          </a:p>
          <a:p>
            <a:pPr marL="466725" indent="-454659" algn="just">
              <a:lnSpc>
                <a:spcPct val="100000"/>
              </a:lnSpc>
              <a:spcBef>
                <a:spcPts val="105"/>
              </a:spcBef>
              <a:buFont typeface="Wingdings"/>
              <a:buChar char=""/>
              <a:tabLst>
                <a:tab pos="467359" algn="l"/>
              </a:tabLst>
            </a:pPr>
            <a:endParaRPr lang="en-US" sz="3200" spc="-10" dirty="0">
              <a:latin typeface="Carlito"/>
              <a:cs typeface="Carlito"/>
            </a:endParaRPr>
          </a:p>
          <a:p>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8874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TotalTime>
  <Words>1109</Words>
  <Application>Microsoft Office PowerPoint</Application>
  <PresentationFormat>On-screen Show (4:3)</PresentationFormat>
  <Paragraphs>95</Paragraphs>
  <Slides>24</Slides>
  <Notes>0</Notes>
  <HiddenSlides>0</HiddenSlides>
  <MMClips>23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Carlito</vt:lpstr>
      <vt:lpstr>Century Gothic</vt:lpstr>
      <vt:lpstr>Rupee Foradian</vt:lpstr>
      <vt:lpstr>Times New Roman</vt:lpstr>
      <vt:lpstr>Wingdings</vt:lpstr>
      <vt:lpstr>Office Theme</vt:lpstr>
      <vt:lpstr>PowerPoint Presentation</vt:lpstr>
      <vt:lpstr>PowerPoint Presentation</vt:lpstr>
      <vt:lpstr>PowerPoint Presentation</vt:lpstr>
      <vt:lpstr>PowerPoint Presentation</vt:lpstr>
      <vt:lpstr>Edward I. Altman`s Model</vt:lpstr>
      <vt:lpstr>PowerPoint Presentation</vt:lpstr>
      <vt:lpstr>PowerPoint Presentation</vt:lpstr>
      <vt:lpstr>PowerPoint Presentation</vt:lpstr>
      <vt:lpstr>PowerPoint Presentation</vt:lpstr>
      <vt:lpstr>formula</vt:lpstr>
      <vt:lpstr>PowerPoint Presentation</vt:lpstr>
      <vt:lpstr>Revised model in 1983</vt:lpstr>
      <vt:lpstr>PowerPoint Presentation</vt:lpstr>
      <vt:lpstr>PowerPoint Presentation</vt:lpstr>
      <vt:lpstr>PowerPoint Presentation</vt:lpstr>
      <vt:lpstr>PowerPoint Presentation</vt:lpstr>
      <vt:lpstr>PowerPoint Presentation</vt:lpstr>
      <vt:lpstr>NCAER MODEL</vt:lpstr>
      <vt:lpstr>Three parameters</vt:lpstr>
      <vt:lpstr>Interpretation</vt:lpstr>
      <vt:lpstr>Question</vt:lpstr>
      <vt:lpstr>Question cont.</vt:lpstr>
      <vt:lpstr>solution</vt:lpstr>
      <vt:lpstr>Prediction about Corporate Sickness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23</cp:revision>
  <dcterms:created xsi:type="dcterms:W3CDTF">2020-04-05T10:25:40Z</dcterms:created>
  <dcterms:modified xsi:type="dcterms:W3CDTF">2020-04-30T17:01:51Z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2014-12-13T00:00:00Z</vt:filetime>
  </property>
  <property fmtid="{D5CDD505-2E9C-101B-9397-08002B2CF9AE}" pid="3" name="Creator">
    <vt:lpwstr>Microsoft® PowerPoint® 2013</vt:lpwstr>
  </property>
  <property fmtid="{D5CDD505-2E9C-101B-9397-08002B2CF9AE}" pid="4" name="LastSaved">
    <vt:filetime>2020-04-05T00:00:00Z</vt:filetime>
  </property>
</Properties>
</file>