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4" r:id="rId8"/>
    <p:sldId id="263" r:id="rId9"/>
    <p:sldId id="262" r:id="rId10"/>
    <p:sldId id="271" r:id="rId11"/>
    <p:sldId id="275" r:id="rId12"/>
    <p:sldId id="273" r:id="rId13"/>
    <p:sldId id="265" r:id="rId14"/>
    <p:sldId id="267"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55" d="100"/>
          <a:sy n="55" d="100"/>
        </p:scale>
        <p:origin x="614"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BC8A4524-17EF-4FCC-8AE0-4117399AB657}" type="datetimeFigureOut">
              <a:rPr lang="en-IN" smtClean="0"/>
              <a:t>09-05-2020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9A8FCD1-7E71-4BF0-B7C3-5D34BC9EC976}" type="slidenum">
              <a:rPr lang="en-IN" smtClean="0"/>
              <a:t>‹#›</a:t>
            </a:fld>
            <a:endParaRPr lang="en-IN"/>
          </a:p>
        </p:txBody>
      </p:sp>
    </p:spTree>
    <p:extLst>
      <p:ext uri="{BB962C8B-B14F-4D97-AF65-F5344CB8AC3E}">
        <p14:creationId xmlns:p14="http://schemas.microsoft.com/office/powerpoint/2010/main" val="2342961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BC8A4524-17EF-4FCC-8AE0-4117399AB657}" type="datetimeFigureOut">
              <a:rPr lang="en-IN" smtClean="0"/>
              <a:t>09-05-2020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9A8FCD1-7E71-4BF0-B7C3-5D34BC9EC976}" type="slidenum">
              <a:rPr lang="en-IN" smtClean="0"/>
              <a:t>‹#›</a:t>
            </a:fld>
            <a:endParaRPr lang="en-IN"/>
          </a:p>
        </p:txBody>
      </p:sp>
    </p:spTree>
    <p:extLst>
      <p:ext uri="{BB962C8B-B14F-4D97-AF65-F5344CB8AC3E}">
        <p14:creationId xmlns:p14="http://schemas.microsoft.com/office/powerpoint/2010/main" val="1030907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BC8A4524-17EF-4FCC-8AE0-4117399AB657}" type="datetimeFigureOut">
              <a:rPr lang="en-IN" smtClean="0"/>
              <a:t>09-05-2020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9A8FCD1-7E71-4BF0-B7C3-5D34BC9EC976}" type="slidenum">
              <a:rPr lang="en-IN" smtClean="0"/>
              <a:t>‹#›</a:t>
            </a:fld>
            <a:endParaRPr lang="en-IN"/>
          </a:p>
        </p:txBody>
      </p:sp>
    </p:spTree>
    <p:extLst>
      <p:ext uri="{BB962C8B-B14F-4D97-AF65-F5344CB8AC3E}">
        <p14:creationId xmlns:p14="http://schemas.microsoft.com/office/powerpoint/2010/main" val="107216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BC8A4524-17EF-4FCC-8AE0-4117399AB657}" type="datetimeFigureOut">
              <a:rPr lang="en-IN" smtClean="0"/>
              <a:t>09-05-2020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9A8FCD1-7E71-4BF0-B7C3-5D34BC9EC976}" type="slidenum">
              <a:rPr lang="en-IN" smtClean="0"/>
              <a:t>‹#›</a:t>
            </a:fld>
            <a:endParaRPr lang="en-IN"/>
          </a:p>
        </p:txBody>
      </p:sp>
    </p:spTree>
    <p:extLst>
      <p:ext uri="{BB962C8B-B14F-4D97-AF65-F5344CB8AC3E}">
        <p14:creationId xmlns:p14="http://schemas.microsoft.com/office/powerpoint/2010/main" val="1791079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8A4524-17EF-4FCC-8AE0-4117399AB657}" type="datetimeFigureOut">
              <a:rPr lang="en-IN" smtClean="0"/>
              <a:t>09-05-2020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9A8FCD1-7E71-4BF0-B7C3-5D34BC9EC976}" type="slidenum">
              <a:rPr lang="en-IN" smtClean="0"/>
              <a:t>‹#›</a:t>
            </a:fld>
            <a:endParaRPr lang="en-IN"/>
          </a:p>
        </p:txBody>
      </p:sp>
    </p:spTree>
    <p:extLst>
      <p:ext uri="{BB962C8B-B14F-4D97-AF65-F5344CB8AC3E}">
        <p14:creationId xmlns:p14="http://schemas.microsoft.com/office/powerpoint/2010/main" val="755202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BC8A4524-17EF-4FCC-8AE0-4117399AB657}" type="datetimeFigureOut">
              <a:rPr lang="en-IN" smtClean="0"/>
              <a:t>09-05-2020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9A8FCD1-7E71-4BF0-B7C3-5D34BC9EC976}" type="slidenum">
              <a:rPr lang="en-IN" smtClean="0"/>
              <a:t>‹#›</a:t>
            </a:fld>
            <a:endParaRPr lang="en-IN"/>
          </a:p>
        </p:txBody>
      </p:sp>
    </p:spTree>
    <p:extLst>
      <p:ext uri="{BB962C8B-B14F-4D97-AF65-F5344CB8AC3E}">
        <p14:creationId xmlns:p14="http://schemas.microsoft.com/office/powerpoint/2010/main" val="3876688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BC8A4524-17EF-4FCC-8AE0-4117399AB657}" type="datetimeFigureOut">
              <a:rPr lang="en-IN" smtClean="0"/>
              <a:t>09-05-2020</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C9A8FCD1-7E71-4BF0-B7C3-5D34BC9EC976}" type="slidenum">
              <a:rPr lang="en-IN" smtClean="0"/>
              <a:t>‹#›</a:t>
            </a:fld>
            <a:endParaRPr lang="en-IN"/>
          </a:p>
        </p:txBody>
      </p:sp>
    </p:spTree>
    <p:extLst>
      <p:ext uri="{BB962C8B-B14F-4D97-AF65-F5344CB8AC3E}">
        <p14:creationId xmlns:p14="http://schemas.microsoft.com/office/powerpoint/2010/main" val="2267603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BC8A4524-17EF-4FCC-8AE0-4117399AB657}" type="datetimeFigureOut">
              <a:rPr lang="en-IN" smtClean="0"/>
              <a:t>09-05-2020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C9A8FCD1-7E71-4BF0-B7C3-5D34BC9EC976}" type="slidenum">
              <a:rPr lang="en-IN" smtClean="0"/>
              <a:t>‹#›</a:t>
            </a:fld>
            <a:endParaRPr lang="en-IN"/>
          </a:p>
        </p:txBody>
      </p:sp>
    </p:spTree>
    <p:extLst>
      <p:ext uri="{BB962C8B-B14F-4D97-AF65-F5344CB8AC3E}">
        <p14:creationId xmlns:p14="http://schemas.microsoft.com/office/powerpoint/2010/main" val="652002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8A4524-17EF-4FCC-8AE0-4117399AB657}" type="datetimeFigureOut">
              <a:rPr lang="en-IN" smtClean="0"/>
              <a:t>09-05-2020</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C9A8FCD1-7E71-4BF0-B7C3-5D34BC9EC976}" type="slidenum">
              <a:rPr lang="en-IN" smtClean="0"/>
              <a:t>‹#›</a:t>
            </a:fld>
            <a:endParaRPr lang="en-IN"/>
          </a:p>
        </p:txBody>
      </p:sp>
    </p:spTree>
    <p:extLst>
      <p:ext uri="{BB962C8B-B14F-4D97-AF65-F5344CB8AC3E}">
        <p14:creationId xmlns:p14="http://schemas.microsoft.com/office/powerpoint/2010/main" val="455327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8A4524-17EF-4FCC-8AE0-4117399AB657}" type="datetimeFigureOut">
              <a:rPr lang="en-IN" smtClean="0"/>
              <a:t>09-05-2020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9A8FCD1-7E71-4BF0-B7C3-5D34BC9EC976}" type="slidenum">
              <a:rPr lang="en-IN" smtClean="0"/>
              <a:t>‹#›</a:t>
            </a:fld>
            <a:endParaRPr lang="en-IN"/>
          </a:p>
        </p:txBody>
      </p:sp>
    </p:spTree>
    <p:extLst>
      <p:ext uri="{BB962C8B-B14F-4D97-AF65-F5344CB8AC3E}">
        <p14:creationId xmlns:p14="http://schemas.microsoft.com/office/powerpoint/2010/main" val="4111241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8A4524-17EF-4FCC-8AE0-4117399AB657}" type="datetimeFigureOut">
              <a:rPr lang="en-IN" smtClean="0"/>
              <a:t>09-05-2020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9A8FCD1-7E71-4BF0-B7C3-5D34BC9EC976}" type="slidenum">
              <a:rPr lang="en-IN" smtClean="0"/>
              <a:t>‹#›</a:t>
            </a:fld>
            <a:endParaRPr lang="en-IN"/>
          </a:p>
        </p:txBody>
      </p:sp>
    </p:spTree>
    <p:extLst>
      <p:ext uri="{BB962C8B-B14F-4D97-AF65-F5344CB8AC3E}">
        <p14:creationId xmlns:p14="http://schemas.microsoft.com/office/powerpoint/2010/main" val="3169746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8A4524-17EF-4FCC-8AE0-4117399AB657}" type="datetimeFigureOut">
              <a:rPr lang="en-IN" smtClean="0"/>
              <a:t>09-05-2020</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A8FCD1-7E71-4BF0-B7C3-5D34BC9EC976}" type="slidenum">
              <a:rPr lang="en-IN" smtClean="0"/>
              <a:t>‹#›</a:t>
            </a:fld>
            <a:endParaRPr lang="en-IN"/>
          </a:p>
        </p:txBody>
      </p:sp>
    </p:spTree>
    <p:extLst>
      <p:ext uri="{BB962C8B-B14F-4D97-AF65-F5344CB8AC3E}">
        <p14:creationId xmlns:p14="http://schemas.microsoft.com/office/powerpoint/2010/main" val="25114214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wma"/><Relationship Id="rId1" Type="http://schemas.microsoft.com/office/2007/relationships/media" Target="../media/media10.wm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1.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1.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1.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1.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1.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1.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Brand Valuation</a:t>
            </a:r>
            <a:endParaRPr lang="en-IN" dirty="0"/>
          </a:p>
        </p:txBody>
      </p:sp>
      <p:sp>
        <p:nvSpPr>
          <p:cNvPr id="3" name="Subtitle 2"/>
          <p:cNvSpPr>
            <a:spLocks noGrp="1"/>
          </p:cNvSpPr>
          <p:nvPr>
            <p:ph type="subTitle" idx="1"/>
          </p:nvPr>
        </p:nvSpPr>
        <p:spPr/>
        <p:txBody>
          <a:bodyPr>
            <a:normAutofit/>
          </a:bodyPr>
          <a:lstStyle/>
          <a:p>
            <a:r>
              <a:rPr lang="en-US" sz="3600" dirty="0" smtClean="0"/>
              <a:t>Unit 5</a:t>
            </a:r>
            <a:endParaRPr lang="en-IN" sz="36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0669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Unit III</a:t>
            </a:r>
            <a:endParaRPr lang="en-IN" dirty="0"/>
          </a:p>
        </p:txBody>
      </p:sp>
      <p:sp>
        <p:nvSpPr>
          <p:cNvPr id="5" name="Subtitle 4"/>
          <p:cNvSpPr>
            <a:spLocks noGrp="1"/>
          </p:cNvSpPr>
          <p:nvPr>
            <p:ph type="subTitle" idx="1"/>
          </p:nvPr>
        </p:nvSpPr>
        <p:spPr/>
        <p:txBody>
          <a:bodyPr>
            <a:normAutofit/>
          </a:bodyPr>
          <a:lstStyle/>
          <a:p>
            <a:r>
              <a:rPr lang="en-US" sz="5400" b="1" dirty="0" smtClean="0"/>
              <a:t>Risk </a:t>
            </a:r>
            <a:endParaRPr lang="en-IN" sz="5400" b="1"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8805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Risk Reduction:</a:t>
            </a:r>
            <a:endParaRPr lang="en-IN" dirty="0"/>
          </a:p>
        </p:txBody>
      </p:sp>
      <p:sp>
        <p:nvSpPr>
          <p:cNvPr id="3" name="Content Placeholder 2"/>
          <p:cNvSpPr>
            <a:spLocks noGrp="1"/>
          </p:cNvSpPr>
          <p:nvPr>
            <p:ph idx="1"/>
          </p:nvPr>
        </p:nvSpPr>
        <p:spPr/>
        <p:txBody>
          <a:bodyPr/>
          <a:lstStyle/>
          <a:p>
            <a:r>
              <a:rPr lang="en-IN" dirty="0" smtClean="0"/>
              <a:t>This </a:t>
            </a:r>
            <a:r>
              <a:rPr lang="en-IN" dirty="0"/>
              <a:t>strategy is attempted to decrease the quantum of losses arising out of a risky happening e.g. earthquake, storm, flood etc. It involves methods that reduce severity of the loss arising from risk consequences. Risk reduction can be achieved through (a) loss prevention, and (b) loss control.</a:t>
            </a:r>
          </a:p>
          <a:p>
            <a:pPr marL="0" indent="0">
              <a:buNone/>
            </a:pPr>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8631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Risk Retention:</a:t>
            </a:r>
            <a:endParaRPr lang="en-IN" dirty="0"/>
          </a:p>
        </p:txBody>
      </p:sp>
      <p:sp>
        <p:nvSpPr>
          <p:cNvPr id="3" name="Content Placeholder 2"/>
          <p:cNvSpPr>
            <a:spLocks noGrp="1"/>
          </p:cNvSpPr>
          <p:nvPr>
            <p:ph idx="1"/>
          </p:nvPr>
        </p:nvSpPr>
        <p:spPr/>
        <p:txBody>
          <a:bodyPr/>
          <a:lstStyle/>
          <a:p>
            <a:r>
              <a:rPr lang="en-IN" dirty="0"/>
              <a:t>This strategy is adopted when risk cannot be avoided, reduced or transferred. It involves accepting the loss when it occurs by taking risky proposal or risky assignment where there are no other alternatives to avoid risk. It can be a voluntary or involuntary action. When it is voluntary, it is retained through implied agreements. Involuntary retention occurs when the organization is unaware of the </a:t>
            </a:r>
            <a:r>
              <a:rPr lang="en-IN" dirty="0" err="1"/>
              <a:t>riskand</a:t>
            </a:r>
            <a:r>
              <a:rPr lang="en-IN" dirty="0"/>
              <a:t> faces it when it comes up.</a:t>
            </a:r>
          </a:p>
          <a:p>
            <a:endParaRPr lang="en-IN"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0670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Total Loss Distribution</a:t>
            </a:r>
            <a:br>
              <a:rPr lang="en-IN" b="1" dirty="0"/>
            </a:br>
            <a:endParaRPr lang="en-IN" dirty="0"/>
          </a:p>
        </p:txBody>
      </p:sp>
      <p:sp>
        <p:nvSpPr>
          <p:cNvPr id="3" name="Content Placeholder 2"/>
          <p:cNvSpPr>
            <a:spLocks noGrp="1"/>
          </p:cNvSpPr>
          <p:nvPr>
            <p:ph idx="1"/>
          </p:nvPr>
        </p:nvSpPr>
        <p:spPr/>
        <p:txBody>
          <a:bodyPr>
            <a:normAutofit lnSpcReduction="10000"/>
          </a:bodyPr>
          <a:lstStyle/>
          <a:p>
            <a:r>
              <a:rPr lang="en-IN" dirty="0" smtClean="0"/>
              <a:t>Probability </a:t>
            </a:r>
            <a:r>
              <a:rPr lang="en-IN" dirty="0"/>
              <a:t>distributions can be very useful tools for evaluating the expected frequency and/or </a:t>
            </a:r>
            <a:r>
              <a:rPr lang="en-IN" dirty="0" smtClean="0"/>
              <a:t>severity of </a:t>
            </a:r>
            <a:r>
              <a:rPr lang="en-IN" dirty="0"/>
              <a:t>losses due to identified risks. In risk management, two types of probability distribution are </a:t>
            </a:r>
            <a:r>
              <a:rPr lang="en-IN" dirty="0" smtClean="0"/>
              <a:t>used: </a:t>
            </a:r>
            <a:endParaRPr lang="en-IN" dirty="0" smtClean="0"/>
          </a:p>
          <a:p>
            <a:r>
              <a:rPr lang="en-IN" dirty="0" smtClean="0"/>
              <a:t>empirical </a:t>
            </a:r>
            <a:r>
              <a:rPr lang="en-IN" dirty="0"/>
              <a:t>and theoretical. To form an empirical probability distribution, the risk manager </a:t>
            </a:r>
            <a:r>
              <a:rPr lang="en-IN" dirty="0" smtClean="0"/>
              <a:t>actually observes </a:t>
            </a:r>
            <a:r>
              <a:rPr lang="en-IN" dirty="0"/>
              <a:t>the events that </a:t>
            </a:r>
            <a:r>
              <a:rPr lang="en-IN" dirty="0" smtClean="0"/>
              <a:t>occur</a:t>
            </a:r>
            <a:r>
              <a:rPr lang="en-IN" dirty="0" smtClean="0"/>
              <a:t>.</a:t>
            </a:r>
          </a:p>
          <a:p>
            <a:r>
              <a:rPr lang="en-IN" dirty="0"/>
              <a:t>To create a theoretical probability, a mathematical formula is used. To effectively use such distributions, the risk manager  reasonably confident that the distribution of the firm’s losses is similar to the theoretical distribution chosen.</a:t>
            </a:r>
          </a:p>
          <a:p>
            <a:r>
              <a:rPr lang="en-IN" dirty="0"/>
              <a:t>Three theoretical probability distributions that are widely used in risk management are: the binomial, normal, and </a:t>
            </a:r>
            <a:r>
              <a:rPr lang="en-IN" dirty="0" err="1"/>
              <a:t>poisson</a:t>
            </a:r>
            <a:endParaRPr lang="en-IN" dirty="0"/>
          </a:p>
          <a:p>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7004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Value at Risk</a:t>
            </a:r>
            <a:br>
              <a:rPr lang="en-IN" b="1" dirty="0"/>
            </a:br>
            <a:endParaRPr lang="en-IN" dirty="0"/>
          </a:p>
        </p:txBody>
      </p:sp>
      <p:sp>
        <p:nvSpPr>
          <p:cNvPr id="3" name="Content Placeholder 2"/>
          <p:cNvSpPr>
            <a:spLocks noGrp="1"/>
          </p:cNvSpPr>
          <p:nvPr>
            <p:ph idx="1"/>
          </p:nvPr>
        </p:nvSpPr>
        <p:spPr/>
        <p:txBody>
          <a:bodyPr>
            <a:normAutofit fontScale="92500" lnSpcReduction="10000"/>
          </a:bodyPr>
          <a:lstStyle/>
          <a:p>
            <a:r>
              <a:rPr lang="en-IN" dirty="0" smtClean="0"/>
              <a:t>Value </a:t>
            </a:r>
            <a:r>
              <a:rPr lang="en-IN" dirty="0"/>
              <a:t>at Risk (</a:t>
            </a:r>
            <a:r>
              <a:rPr lang="en-IN" dirty="0" err="1"/>
              <a:t>VaR</a:t>
            </a:r>
            <a:r>
              <a:rPr lang="en-IN" dirty="0"/>
              <a:t>) is one of the popular methods of measuring financial risks. There are different </a:t>
            </a:r>
            <a:r>
              <a:rPr lang="en-IN" dirty="0" smtClean="0"/>
              <a:t>types of </a:t>
            </a:r>
            <a:r>
              <a:rPr lang="en-IN" dirty="0" err="1"/>
              <a:t>VaR</a:t>
            </a:r>
            <a:r>
              <a:rPr lang="en-IN" dirty="0"/>
              <a:t>—long-term </a:t>
            </a:r>
            <a:r>
              <a:rPr lang="en-IN" dirty="0" err="1"/>
              <a:t>VaR</a:t>
            </a:r>
            <a:r>
              <a:rPr lang="en-IN" dirty="0"/>
              <a:t>, marginal </a:t>
            </a:r>
            <a:r>
              <a:rPr lang="en-IN" dirty="0" err="1"/>
              <a:t>VaR</a:t>
            </a:r>
            <a:r>
              <a:rPr lang="en-IN" dirty="0"/>
              <a:t>, factor </a:t>
            </a:r>
            <a:r>
              <a:rPr lang="en-IN" dirty="0" err="1"/>
              <a:t>VaR</a:t>
            </a:r>
            <a:r>
              <a:rPr lang="en-IN" dirty="0"/>
              <a:t>, and shock </a:t>
            </a:r>
            <a:r>
              <a:rPr lang="en-IN" dirty="0" err="1"/>
              <a:t>VaR.</a:t>
            </a:r>
            <a:r>
              <a:rPr lang="en-IN" dirty="0"/>
              <a:t> </a:t>
            </a:r>
            <a:r>
              <a:rPr lang="en-IN" dirty="0" err="1"/>
              <a:t>VaR</a:t>
            </a:r>
            <a:r>
              <a:rPr lang="en-IN" dirty="0"/>
              <a:t> is also defined as the </a:t>
            </a:r>
            <a:r>
              <a:rPr lang="en-IN" dirty="0" smtClean="0"/>
              <a:t>threshold value </a:t>
            </a:r>
            <a:r>
              <a:rPr lang="en-IN" dirty="0"/>
              <a:t>such that the probability of a portfolio making a market to a market loss over a specific </a:t>
            </a:r>
            <a:r>
              <a:rPr lang="en-IN" dirty="0" smtClean="0"/>
              <a:t>time horizon </a:t>
            </a:r>
            <a:r>
              <a:rPr lang="en-IN" dirty="0"/>
              <a:t>exceeds this value. </a:t>
            </a:r>
            <a:endParaRPr lang="en-IN" dirty="0" smtClean="0"/>
          </a:p>
          <a:p>
            <a:r>
              <a:rPr lang="en-IN" dirty="0" smtClean="0"/>
              <a:t>For </a:t>
            </a:r>
            <a:r>
              <a:rPr lang="en-IN" dirty="0"/>
              <a:t>example, if a portfolio stock has a one day 3 per cent </a:t>
            </a:r>
            <a:r>
              <a:rPr lang="en-IN" dirty="0" err="1"/>
              <a:t>VaR</a:t>
            </a:r>
            <a:r>
              <a:rPr lang="en-IN" dirty="0"/>
              <a:t> of `10 </a:t>
            </a:r>
            <a:r>
              <a:rPr lang="en-IN" dirty="0" smtClean="0"/>
              <a:t>million, there </a:t>
            </a:r>
            <a:r>
              <a:rPr lang="en-IN" dirty="0"/>
              <a:t>is 0.03 probability that the portfolio may face a reduction in value by more than `10 </a:t>
            </a:r>
            <a:r>
              <a:rPr lang="en-IN" dirty="0" smtClean="0"/>
              <a:t>million over </a:t>
            </a:r>
            <a:r>
              <a:rPr lang="en-IN" dirty="0"/>
              <a:t>a specific time period. This is on assuming that normal market operations and there is no trading.</a:t>
            </a:r>
          </a:p>
          <a:p>
            <a:r>
              <a:rPr lang="en-IN" dirty="0"/>
              <a:t>A loss which exceeds </a:t>
            </a:r>
            <a:r>
              <a:rPr lang="en-IN" dirty="0" err="1"/>
              <a:t>VaR</a:t>
            </a:r>
            <a:r>
              <a:rPr lang="en-IN" dirty="0"/>
              <a:t> threshold is known as ‘</a:t>
            </a:r>
            <a:r>
              <a:rPr lang="en-IN" dirty="0" err="1"/>
              <a:t>VaR</a:t>
            </a:r>
            <a:r>
              <a:rPr lang="en-IN" dirty="0"/>
              <a:t> break’. </a:t>
            </a:r>
            <a:r>
              <a:rPr lang="en-IN" dirty="0" err="1"/>
              <a:t>VaR</a:t>
            </a:r>
            <a:r>
              <a:rPr lang="en-IN" dirty="0"/>
              <a:t> has applications in financial </a:t>
            </a:r>
            <a:r>
              <a:rPr lang="en-IN" dirty="0" smtClean="0"/>
              <a:t>risk management</a:t>
            </a:r>
            <a:r>
              <a:rPr lang="en-IN" dirty="0"/>
              <a:t>, risk measurement, control and reporting. It can also be used in calculating </a:t>
            </a:r>
            <a:r>
              <a:rPr lang="en-IN" dirty="0" smtClean="0"/>
              <a:t>regulatory capital</a:t>
            </a:r>
            <a:r>
              <a:rPr lang="en-IN" dirty="0"/>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0318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Advantages</a:t>
            </a:r>
            <a:endParaRPr lang="en-IN" dirty="0"/>
          </a:p>
        </p:txBody>
      </p:sp>
      <p:sp>
        <p:nvSpPr>
          <p:cNvPr id="3" name="Content Placeholder 2"/>
          <p:cNvSpPr>
            <a:spLocks noGrp="1"/>
          </p:cNvSpPr>
          <p:nvPr>
            <p:ph idx="1"/>
          </p:nvPr>
        </p:nvSpPr>
        <p:spPr/>
        <p:txBody>
          <a:bodyPr>
            <a:normAutofit/>
          </a:bodyPr>
          <a:lstStyle/>
          <a:p>
            <a:r>
              <a:rPr lang="en-IN" dirty="0" err="1"/>
              <a:t>VaR</a:t>
            </a:r>
            <a:r>
              <a:rPr lang="en-IN" dirty="0"/>
              <a:t> has the advantage of a structured methodology for critically analysing a risk that is available </a:t>
            </a:r>
            <a:r>
              <a:rPr lang="en-IN" dirty="0" smtClean="0"/>
              <a:t>as part </a:t>
            </a:r>
            <a:r>
              <a:rPr lang="en-IN" dirty="0"/>
              <a:t>of management function. Daily publication of a number on time and with particular </a:t>
            </a:r>
            <a:r>
              <a:rPr lang="en-IN" dirty="0" smtClean="0"/>
              <a:t>statistical data </a:t>
            </a:r>
            <a:r>
              <a:rPr lang="en-IN" dirty="0"/>
              <a:t>enables an organization to maintain a high objective standard. </a:t>
            </a:r>
            <a:endParaRPr lang="en-IN" dirty="0" smtClean="0"/>
          </a:p>
          <a:p>
            <a:r>
              <a:rPr lang="en-IN" dirty="0" smtClean="0"/>
              <a:t>Value </a:t>
            </a:r>
            <a:r>
              <a:rPr lang="en-IN" dirty="0"/>
              <a:t>at Risk as a risk measurement is usually reported with other risk measurements such as standard deviation, expected shortfall, partial derivatives of portfolio value, etc</a:t>
            </a:r>
            <a:r>
              <a:rPr lang="en-IN" dirty="0" smtClean="0"/>
              <a:t>.</a:t>
            </a:r>
          </a:p>
          <a:p>
            <a:r>
              <a:rPr lang="en-US" dirty="0" smtClean="0"/>
              <a:t>Value at Risk can be utilized to define risk as a market to market loss on a fixed portfolio over a fixed horizon in normal market.</a:t>
            </a:r>
            <a:endParaRPr lang="en-IN" dirty="0" smtClean="0"/>
          </a:p>
          <a:p>
            <a:endParaRPr lang="en-IN" dirty="0"/>
          </a:p>
          <a:p>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1628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rot="5400000">
            <a:off x="2030898" y="-827572"/>
            <a:ext cx="6533719" cy="8919116"/>
          </a:xfr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7027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rot="5400000">
            <a:off x="2829139" y="-1625814"/>
            <a:ext cx="6533719" cy="10515600"/>
          </a:xfr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6224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rot="5400000">
            <a:off x="2410040" y="-2044915"/>
            <a:ext cx="6533719" cy="11353803"/>
          </a:xfr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4209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rot="5400000">
            <a:off x="2829139" y="-1625816"/>
            <a:ext cx="6533719" cy="10515601"/>
          </a:xfr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7809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The following contains the scores for the seven attributes for </a:t>
            </a:r>
            <a:r>
              <a:rPr lang="en-US" sz="2800" dirty="0" err="1" smtClean="0"/>
              <a:t>abc</a:t>
            </a:r>
            <a:r>
              <a:rPr lang="en-US" sz="2800" dirty="0" smtClean="0"/>
              <a:t> brand, compute brand strength and brand multiple. If PE ratio is 18 and weighted average profit = 300 lakhs</a:t>
            </a:r>
            <a:endParaRPr lang="en-IN"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8920929"/>
              </p:ext>
            </p:extLst>
          </p:nvPr>
        </p:nvGraphicFramePr>
        <p:xfrm>
          <a:off x="838200" y="1825625"/>
          <a:ext cx="10515600" cy="3601720"/>
        </p:xfrm>
        <a:graphic>
          <a:graphicData uri="http://schemas.openxmlformats.org/drawingml/2006/table">
            <a:tbl>
              <a:tblPr firstRow="1" bandRow="1">
                <a:tableStyleId>{5C22544A-7EE6-4342-B048-85BDC9FD1C3A}</a:tableStyleId>
              </a:tblPr>
              <a:tblGrid>
                <a:gridCol w="3505200"/>
                <a:gridCol w="3505200"/>
                <a:gridCol w="3505200"/>
              </a:tblGrid>
              <a:tr h="370840">
                <a:tc>
                  <a:txBody>
                    <a:bodyPr/>
                    <a:lstStyle/>
                    <a:p>
                      <a:r>
                        <a:rPr lang="en-US" dirty="0" smtClean="0"/>
                        <a:t>Factor</a:t>
                      </a:r>
                      <a:endParaRPr lang="en-IN" dirty="0"/>
                    </a:p>
                  </a:txBody>
                  <a:tcPr/>
                </a:tc>
                <a:tc>
                  <a:txBody>
                    <a:bodyPr/>
                    <a:lstStyle/>
                    <a:p>
                      <a:r>
                        <a:rPr lang="en-US" dirty="0" smtClean="0"/>
                        <a:t>Max. Score</a:t>
                      </a:r>
                      <a:endParaRPr lang="en-IN" dirty="0"/>
                    </a:p>
                  </a:txBody>
                  <a:tcPr/>
                </a:tc>
                <a:tc>
                  <a:txBody>
                    <a:bodyPr/>
                    <a:lstStyle/>
                    <a:p>
                      <a:r>
                        <a:rPr lang="en-US" dirty="0" smtClean="0"/>
                        <a:t>Company Score</a:t>
                      </a:r>
                      <a:endParaRPr lang="en-IN" dirty="0"/>
                    </a:p>
                  </a:txBody>
                  <a:tcPr/>
                </a:tc>
              </a:tr>
              <a:tr h="370840">
                <a:tc>
                  <a:txBody>
                    <a:bodyPr/>
                    <a:lstStyle/>
                    <a:p>
                      <a:r>
                        <a:rPr lang="en-US" dirty="0" smtClean="0"/>
                        <a:t>Leadership</a:t>
                      </a:r>
                      <a:endParaRPr lang="en-IN" dirty="0"/>
                    </a:p>
                  </a:txBody>
                  <a:tcPr/>
                </a:tc>
                <a:tc>
                  <a:txBody>
                    <a:bodyPr/>
                    <a:lstStyle/>
                    <a:p>
                      <a:r>
                        <a:rPr lang="en-US" dirty="0" smtClean="0"/>
                        <a:t>25</a:t>
                      </a:r>
                      <a:endParaRPr lang="en-IN" dirty="0"/>
                    </a:p>
                  </a:txBody>
                  <a:tcPr/>
                </a:tc>
                <a:tc>
                  <a:txBody>
                    <a:bodyPr/>
                    <a:lstStyle/>
                    <a:p>
                      <a:r>
                        <a:rPr lang="en-US" dirty="0" smtClean="0"/>
                        <a:t>20</a:t>
                      </a:r>
                      <a:endParaRPr lang="en-IN" dirty="0"/>
                    </a:p>
                  </a:txBody>
                  <a:tcPr/>
                </a:tc>
              </a:tr>
              <a:tr h="370840">
                <a:tc>
                  <a:txBody>
                    <a:bodyPr/>
                    <a:lstStyle/>
                    <a:p>
                      <a:r>
                        <a:rPr lang="en-US" dirty="0" smtClean="0"/>
                        <a:t>Stability</a:t>
                      </a:r>
                      <a:endParaRPr lang="en-IN" dirty="0"/>
                    </a:p>
                  </a:txBody>
                  <a:tcPr/>
                </a:tc>
                <a:tc>
                  <a:txBody>
                    <a:bodyPr/>
                    <a:lstStyle/>
                    <a:p>
                      <a:r>
                        <a:rPr lang="en-US" dirty="0" smtClean="0"/>
                        <a:t>15</a:t>
                      </a:r>
                      <a:endParaRPr lang="en-IN" dirty="0"/>
                    </a:p>
                  </a:txBody>
                  <a:tcPr/>
                </a:tc>
                <a:tc>
                  <a:txBody>
                    <a:bodyPr/>
                    <a:lstStyle/>
                    <a:p>
                      <a:r>
                        <a:rPr lang="en-US" dirty="0" smtClean="0"/>
                        <a:t>4</a:t>
                      </a:r>
                      <a:endParaRPr lang="en-IN" dirty="0"/>
                    </a:p>
                  </a:txBody>
                  <a:tcPr/>
                </a:tc>
              </a:tr>
              <a:tr h="370840">
                <a:tc>
                  <a:txBody>
                    <a:bodyPr/>
                    <a:lstStyle/>
                    <a:p>
                      <a:r>
                        <a:rPr lang="en-US" dirty="0" smtClean="0"/>
                        <a:t>International prospects</a:t>
                      </a:r>
                      <a:endParaRPr lang="en-IN" dirty="0"/>
                    </a:p>
                  </a:txBody>
                  <a:tcPr/>
                </a:tc>
                <a:tc>
                  <a:txBody>
                    <a:bodyPr/>
                    <a:lstStyle/>
                    <a:p>
                      <a:r>
                        <a:rPr lang="en-US" dirty="0" smtClean="0"/>
                        <a:t>15</a:t>
                      </a:r>
                      <a:endParaRPr lang="en-IN" dirty="0"/>
                    </a:p>
                  </a:txBody>
                  <a:tcPr/>
                </a:tc>
                <a:tc>
                  <a:txBody>
                    <a:bodyPr/>
                    <a:lstStyle/>
                    <a:p>
                      <a:r>
                        <a:rPr lang="en-US" dirty="0" smtClean="0"/>
                        <a:t>6</a:t>
                      </a:r>
                      <a:endParaRPr lang="en-IN" dirty="0"/>
                    </a:p>
                  </a:txBody>
                  <a:tcPr/>
                </a:tc>
              </a:tr>
              <a:tr h="370840">
                <a:tc>
                  <a:txBody>
                    <a:bodyPr/>
                    <a:lstStyle/>
                    <a:p>
                      <a:r>
                        <a:rPr lang="en-US" dirty="0" smtClean="0"/>
                        <a:t>Support</a:t>
                      </a:r>
                      <a:endParaRPr lang="en-IN" dirty="0"/>
                    </a:p>
                  </a:txBody>
                  <a:tcPr/>
                </a:tc>
                <a:tc>
                  <a:txBody>
                    <a:bodyPr/>
                    <a:lstStyle/>
                    <a:p>
                      <a:r>
                        <a:rPr lang="en-US" dirty="0" smtClean="0"/>
                        <a:t>15</a:t>
                      </a:r>
                      <a:endParaRPr lang="en-IN" dirty="0"/>
                    </a:p>
                  </a:txBody>
                  <a:tcPr/>
                </a:tc>
                <a:tc>
                  <a:txBody>
                    <a:bodyPr/>
                    <a:lstStyle/>
                    <a:p>
                      <a:r>
                        <a:rPr lang="en-US" dirty="0" smtClean="0"/>
                        <a:t>10</a:t>
                      </a:r>
                      <a:endParaRPr lang="en-IN" dirty="0"/>
                    </a:p>
                  </a:txBody>
                  <a:tcPr/>
                </a:tc>
              </a:tr>
              <a:tr h="370840">
                <a:tc>
                  <a:txBody>
                    <a:bodyPr/>
                    <a:lstStyle/>
                    <a:p>
                      <a:r>
                        <a:rPr lang="en-US" dirty="0" smtClean="0"/>
                        <a:t>Protection</a:t>
                      </a:r>
                      <a:endParaRPr lang="en-IN" dirty="0"/>
                    </a:p>
                  </a:txBody>
                  <a:tcPr/>
                </a:tc>
                <a:tc>
                  <a:txBody>
                    <a:bodyPr/>
                    <a:lstStyle/>
                    <a:p>
                      <a:r>
                        <a:rPr lang="en-US" dirty="0" smtClean="0"/>
                        <a:t>5</a:t>
                      </a:r>
                      <a:endParaRPr lang="en-IN" dirty="0"/>
                    </a:p>
                  </a:txBody>
                  <a:tcPr/>
                </a:tc>
                <a:tc>
                  <a:txBody>
                    <a:bodyPr/>
                    <a:lstStyle/>
                    <a:p>
                      <a:r>
                        <a:rPr lang="en-US" dirty="0" smtClean="0"/>
                        <a:t>4</a:t>
                      </a:r>
                      <a:endParaRPr lang="en-IN" dirty="0"/>
                    </a:p>
                  </a:txBody>
                  <a:tcPr/>
                </a:tc>
              </a:tr>
              <a:tr h="370840">
                <a:tc>
                  <a:txBody>
                    <a:bodyPr/>
                    <a:lstStyle/>
                    <a:p>
                      <a:r>
                        <a:rPr lang="en-US" dirty="0" smtClean="0"/>
                        <a:t>Market</a:t>
                      </a:r>
                      <a:endParaRPr lang="en-IN" dirty="0"/>
                    </a:p>
                  </a:txBody>
                  <a:tcPr/>
                </a:tc>
                <a:tc>
                  <a:txBody>
                    <a:bodyPr/>
                    <a:lstStyle/>
                    <a:p>
                      <a:r>
                        <a:rPr lang="en-US" dirty="0" smtClean="0"/>
                        <a:t>5</a:t>
                      </a:r>
                      <a:endParaRPr lang="en-IN" dirty="0"/>
                    </a:p>
                  </a:txBody>
                  <a:tcPr/>
                </a:tc>
                <a:tc>
                  <a:txBody>
                    <a:bodyPr/>
                    <a:lstStyle/>
                    <a:p>
                      <a:r>
                        <a:rPr lang="en-US" dirty="0" smtClean="0"/>
                        <a:t>1</a:t>
                      </a:r>
                      <a:endParaRPr lang="en-IN" dirty="0"/>
                    </a:p>
                  </a:txBody>
                  <a:tcPr/>
                </a:tc>
              </a:tr>
              <a:tr h="502920">
                <a:tc rowSpan="3">
                  <a:txBody>
                    <a:bodyPr/>
                    <a:lstStyle/>
                    <a:p>
                      <a:r>
                        <a:rPr lang="en-US" dirty="0" smtClean="0"/>
                        <a:t>Trend</a:t>
                      </a:r>
                    </a:p>
                  </a:txBody>
                  <a:tcPr/>
                </a:tc>
                <a:tc>
                  <a:txBody>
                    <a:bodyPr/>
                    <a:lstStyle/>
                    <a:p>
                      <a:r>
                        <a:rPr lang="en-US" dirty="0" smtClean="0"/>
                        <a:t>20</a:t>
                      </a:r>
                      <a:endParaRPr lang="en-IN" dirty="0"/>
                    </a:p>
                  </a:txBody>
                  <a:tcPr/>
                </a:tc>
                <a:tc rowSpan="2">
                  <a:txBody>
                    <a:bodyPr/>
                    <a:lstStyle/>
                    <a:p>
                      <a:r>
                        <a:rPr lang="en-US" dirty="0" smtClean="0"/>
                        <a:t>10</a:t>
                      </a:r>
                    </a:p>
                    <a:p>
                      <a:endParaRPr lang="en-IN" dirty="0"/>
                    </a:p>
                  </a:txBody>
                  <a:tcPr/>
                </a:tc>
              </a:tr>
              <a:tr h="137160">
                <a:tc vMerge="1">
                  <a:txBody>
                    <a:bodyPr/>
                    <a:lstStyle/>
                    <a:p>
                      <a:endParaRPr lang="en-IN"/>
                    </a:p>
                  </a:txBody>
                  <a:tcPr/>
                </a:tc>
                <a:tc rowSpan="2">
                  <a:txBody>
                    <a:bodyPr/>
                    <a:lstStyle/>
                    <a:p>
                      <a:r>
                        <a:rPr lang="en-US" dirty="0" smtClean="0"/>
                        <a:t>100</a:t>
                      </a:r>
                      <a:endParaRPr lang="en-IN" dirty="0"/>
                    </a:p>
                  </a:txBody>
                  <a:tcPr/>
                </a:tc>
                <a:tc vMerge="1">
                  <a:txBody>
                    <a:bodyPr/>
                    <a:lstStyle/>
                    <a:p>
                      <a:endParaRPr lang="en-IN"/>
                    </a:p>
                  </a:txBody>
                  <a:tcPr/>
                </a:tc>
              </a:tr>
              <a:tr h="320040">
                <a:tc vMerge="1">
                  <a:txBody>
                    <a:bodyPr/>
                    <a:lstStyle/>
                    <a:p>
                      <a:endParaRPr lang="en-IN"/>
                    </a:p>
                  </a:txBody>
                  <a:tcPr/>
                </a:tc>
                <a:tc vMerge="1">
                  <a:txBody>
                    <a:bodyPr/>
                    <a:lstStyle/>
                    <a:p>
                      <a:endParaRPr lang="en-IN"/>
                    </a:p>
                  </a:txBody>
                  <a:tcPr/>
                </a:tc>
                <a:tc>
                  <a:txBody>
                    <a:bodyPr/>
                    <a:lstStyle/>
                    <a:p>
                      <a:r>
                        <a:rPr lang="en-US" dirty="0" smtClean="0"/>
                        <a:t>55</a:t>
                      </a:r>
                      <a:endParaRPr lang="en-IN" dirty="0"/>
                    </a:p>
                  </a:txBody>
                  <a:tcPr/>
                </a:tc>
              </a:tr>
            </a:tbl>
          </a:graphicData>
        </a:graphic>
      </p:graphicFrame>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7977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US" dirty="0" smtClean="0"/>
              <a:t>Brand Strength= 55/100=0.55</a:t>
            </a:r>
          </a:p>
          <a:p>
            <a:r>
              <a:rPr lang="en-US" dirty="0" smtClean="0"/>
              <a:t>Brand Multiple= PE Ratio*Brand Strength</a:t>
            </a:r>
          </a:p>
          <a:p>
            <a:pPr marL="0" indent="0">
              <a:buNone/>
            </a:pPr>
            <a:r>
              <a:rPr lang="en-US" dirty="0"/>
              <a:t> </a:t>
            </a:r>
            <a:r>
              <a:rPr lang="en-US" dirty="0" smtClean="0"/>
              <a:t>                            =18*.55=9.9</a:t>
            </a:r>
          </a:p>
          <a:p>
            <a:r>
              <a:rPr lang="en-US" dirty="0" smtClean="0"/>
              <a:t>Brand Equity= Average Profit* Brand Multiple</a:t>
            </a:r>
          </a:p>
          <a:p>
            <a:pPr marL="0" indent="0">
              <a:buNone/>
            </a:pPr>
            <a:r>
              <a:rPr lang="en-US" dirty="0" smtClean="0"/>
              <a:t>                          =300*9.9=2970 lakhs</a:t>
            </a:r>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285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by Brand Multiple Model</a:t>
            </a:r>
            <a:endParaRPr lang="en-IN" dirty="0"/>
          </a:p>
        </p:txBody>
      </p:sp>
      <p:pic>
        <p:nvPicPr>
          <p:cNvPr id="4" name="Content Placeholder 3"/>
          <p:cNvPicPr>
            <a:picLocks noGrp="1" noChangeAspect="1"/>
          </p:cNvPicPr>
          <p:nvPr>
            <p:ph idx="1"/>
          </p:nvPr>
        </p:nvPicPr>
        <p:blipFill>
          <a:blip r:embed="rId4"/>
          <a:stretch>
            <a:fillRect/>
          </a:stretch>
        </p:blipFill>
        <p:spPr>
          <a:xfrm>
            <a:off x="838200" y="1690688"/>
            <a:ext cx="10515600" cy="3848893"/>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1985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a:t>
            </a:r>
            <a:endParaRPr lang="en-IN" dirty="0"/>
          </a:p>
        </p:txBody>
      </p:sp>
      <p:pic>
        <p:nvPicPr>
          <p:cNvPr id="4" name="Content Placeholder 3"/>
          <p:cNvPicPr>
            <a:picLocks noGrp="1" noChangeAspect="1"/>
          </p:cNvPicPr>
          <p:nvPr>
            <p:ph idx="1"/>
          </p:nvPr>
        </p:nvPicPr>
        <p:blipFill>
          <a:blip r:embed="rId4"/>
          <a:stretch>
            <a:fillRect/>
          </a:stretch>
        </p:blipFill>
        <p:spPr>
          <a:xfrm>
            <a:off x="838200" y="1825625"/>
            <a:ext cx="10515599" cy="4351338"/>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7766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1066</TotalTime>
  <Words>627</Words>
  <Application>Microsoft Office PowerPoint</Application>
  <PresentationFormat>Widescreen</PresentationFormat>
  <Paragraphs>55</Paragraphs>
  <Slides>15</Slides>
  <Notes>0</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Brand Valuation</vt:lpstr>
      <vt:lpstr>PowerPoint Presentation</vt:lpstr>
      <vt:lpstr>PowerPoint Presentation</vt:lpstr>
      <vt:lpstr>PowerPoint Presentation</vt:lpstr>
      <vt:lpstr>PowerPoint Presentation</vt:lpstr>
      <vt:lpstr>The following contains the scores for the seven attributes for abc brand, compute brand strength and brand multiple. If PE ratio is 18 and weighted average profit = 300 lakhs</vt:lpstr>
      <vt:lpstr>PowerPoint Presentation</vt:lpstr>
      <vt:lpstr>Question by Brand Multiple Model</vt:lpstr>
      <vt:lpstr>Solution</vt:lpstr>
      <vt:lpstr>Unit III</vt:lpstr>
      <vt:lpstr>Risk Reduction:</vt:lpstr>
      <vt:lpstr>Risk Retention:</vt:lpstr>
      <vt:lpstr>Total Loss Distribution </vt:lpstr>
      <vt:lpstr>Value at Risk </vt:lpstr>
      <vt:lpstr>Advantages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Brand Valuation</dc:title>
  <dc:creator>DELL</dc:creator>
  <cp:lastModifiedBy>DELL</cp:lastModifiedBy>
  <cp:revision>24</cp:revision>
  <dcterms:created xsi:type="dcterms:W3CDTF">2020-05-06T11:57:25Z</dcterms:created>
  <dcterms:modified xsi:type="dcterms:W3CDTF">2020-05-09T01:17:07Z</dcterms:modified>
</cp:coreProperties>
</file>