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9" r:id="rId8"/>
    <p:sldId id="262" r:id="rId9"/>
    <p:sldId id="263" r:id="rId10"/>
    <p:sldId id="264" r:id="rId11"/>
    <p:sldId id="265" r:id="rId12"/>
    <p:sldId id="26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02"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69C4124-C24C-4FAC-8E7F-A4352CE8F3EA}" type="datetimeFigureOut">
              <a:rPr lang="en-US" smtClean="0"/>
              <a:pPr/>
              <a:t>9/2/2020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6CAE8B-C7B6-4CB5-8535-CAF1E78D4CCC}"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9C4124-C24C-4FAC-8E7F-A4352CE8F3EA}"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CAE8B-C7B6-4CB5-8535-CAF1E78D4C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F6CAE8B-C7B6-4CB5-8535-CAF1E78D4CCC}"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9C4124-C24C-4FAC-8E7F-A4352CE8F3EA}"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69C4124-C24C-4FAC-8E7F-A4352CE8F3EA}" type="datetimeFigureOut">
              <a:rPr lang="en-US" smtClean="0"/>
              <a:pPr/>
              <a:t>9/2/2020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F6CAE8B-C7B6-4CB5-8535-CAF1E78D4CCC}"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69C4124-C24C-4FAC-8E7F-A4352CE8F3EA}" type="datetimeFigureOut">
              <a:rPr lang="en-US" smtClean="0"/>
              <a:pPr/>
              <a:t>9/2/2020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6CAE8B-C7B6-4CB5-8535-CAF1E78D4CCC}"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69C4124-C24C-4FAC-8E7F-A4352CE8F3EA}" type="datetimeFigureOut">
              <a:rPr lang="en-US" smtClean="0"/>
              <a:pPr/>
              <a:t>9/2/2020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CAE8B-C7B6-4CB5-8535-CAF1E78D4CCC}"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69C4124-C24C-4FAC-8E7F-A4352CE8F3EA}" type="datetimeFigureOut">
              <a:rPr lang="en-US" smtClean="0"/>
              <a:pPr/>
              <a:t>9/2/2020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F6CAE8B-C7B6-4CB5-8535-CAF1E78D4CCC}"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9C4124-C24C-4FAC-8E7F-A4352CE8F3EA}" type="datetimeFigureOut">
              <a:rPr lang="en-US" smtClean="0"/>
              <a:pPr/>
              <a:t>9/2/2020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F6CAE8B-C7B6-4CB5-8535-CAF1E78D4C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69C4124-C24C-4FAC-8E7F-A4352CE8F3EA}" type="datetimeFigureOut">
              <a:rPr lang="en-US" smtClean="0"/>
              <a:pPr/>
              <a:t>9/2/2020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F6CAE8B-C7B6-4CB5-8535-CAF1E78D4C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F6CAE8B-C7B6-4CB5-8535-CAF1E78D4CCC}"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69C4124-C24C-4FAC-8E7F-A4352CE8F3EA}" type="datetimeFigureOut">
              <a:rPr lang="en-US" smtClean="0"/>
              <a:pPr/>
              <a:t>9/2/2020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F6CAE8B-C7B6-4CB5-8535-CAF1E78D4CC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69C4124-C24C-4FAC-8E7F-A4352CE8F3EA}" type="datetimeFigureOut">
              <a:rPr lang="en-US" smtClean="0"/>
              <a:pPr/>
              <a:t>9/2/2020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69C4124-C24C-4FAC-8E7F-A4352CE8F3EA}" type="datetimeFigureOut">
              <a:rPr lang="en-US" smtClean="0"/>
              <a:pPr/>
              <a:t>9/2/2020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F6CAE8B-C7B6-4CB5-8535-CAF1E78D4CCC}"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152400"/>
            <a:ext cx="8229600" cy="12493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400" b="0" i="0" u="none" strike="noStrike" kern="1200" cap="none" spc="0" normalizeH="0" baseline="0" noProof="0" dirty="0" smtClean="0">
                <a:ln>
                  <a:noFill/>
                </a:ln>
                <a:solidFill>
                  <a:schemeClr val="bg2">
                    <a:lumMod val="10000"/>
                  </a:schemeClr>
                </a:solidFill>
                <a:effectLst/>
                <a:uLnTx/>
                <a:uFillTx/>
                <a:latin typeface="+mj-lt"/>
                <a:ea typeface="+mj-ea"/>
                <a:cs typeface="+mj-cs"/>
              </a:rPr>
              <a:t/>
            </a:r>
            <a:br>
              <a:rPr kumimoji="0" lang="en-US" sz="5400" b="0" i="0" u="none" strike="noStrike" kern="1200" cap="none" spc="0" normalizeH="0" baseline="0" noProof="0" dirty="0" smtClean="0">
                <a:ln>
                  <a:noFill/>
                </a:ln>
                <a:solidFill>
                  <a:schemeClr val="bg2">
                    <a:lumMod val="10000"/>
                  </a:schemeClr>
                </a:solidFill>
                <a:effectLst/>
                <a:uLnTx/>
                <a:uFillTx/>
                <a:latin typeface="+mj-lt"/>
                <a:ea typeface="+mj-ea"/>
                <a:cs typeface="+mj-cs"/>
              </a:rPr>
            </a:br>
            <a:r>
              <a:rPr kumimoji="0" lang="en-US" sz="2800" b="1" i="0" u="none" strike="noStrike" kern="1200" cap="none" spc="0" normalizeH="0" baseline="0" noProof="0" dirty="0" smtClean="0">
                <a:ln>
                  <a:noFill/>
                </a:ln>
                <a:solidFill>
                  <a:schemeClr val="bg2">
                    <a:lumMod val="10000"/>
                  </a:schemeClr>
                </a:solidFill>
                <a:effectLst/>
                <a:uLnTx/>
                <a:uFillTx/>
                <a:latin typeface="+mj-lt"/>
                <a:ea typeface="+mj-ea"/>
                <a:cs typeface="+mj-cs"/>
              </a:rPr>
              <a:t>Plant Physiology</a:t>
            </a:r>
            <a:r>
              <a:rPr kumimoji="0" lang="en-US" sz="4000" b="1" i="0" u="none" strike="noStrike" kern="1200" cap="none" spc="0" normalizeH="0" baseline="0" noProof="0" dirty="0" smtClean="0">
                <a:ln>
                  <a:noFill/>
                </a:ln>
                <a:solidFill>
                  <a:schemeClr val="bg2">
                    <a:lumMod val="10000"/>
                  </a:schemeClr>
                </a:solidFill>
                <a:effectLst/>
                <a:uLnTx/>
                <a:uFillTx/>
                <a:latin typeface="+mj-lt"/>
                <a:ea typeface="+mj-ea"/>
                <a:cs typeface="+mj-cs"/>
              </a:rPr>
              <a:t/>
            </a:r>
            <a:br>
              <a:rPr kumimoji="0" lang="en-US" sz="4000" b="1" i="0" u="none" strike="noStrike" kern="1200" cap="none" spc="0" normalizeH="0" baseline="0" noProof="0" dirty="0" smtClean="0">
                <a:ln>
                  <a:noFill/>
                </a:ln>
                <a:solidFill>
                  <a:schemeClr val="bg2">
                    <a:lumMod val="10000"/>
                  </a:schemeClr>
                </a:solidFill>
                <a:effectLst/>
                <a:uLnTx/>
                <a:uFillTx/>
                <a:latin typeface="+mj-lt"/>
                <a:ea typeface="+mj-ea"/>
                <a:cs typeface="+mj-cs"/>
              </a:rPr>
            </a:br>
            <a:endParaRPr kumimoji="0" lang="en-US" sz="2800" b="0" i="0" u="none" strike="noStrike" kern="1200" cap="none" spc="0" normalizeH="0" baseline="0" noProof="0" dirty="0">
              <a:ln>
                <a:noFill/>
              </a:ln>
              <a:solidFill>
                <a:schemeClr val="bg2">
                  <a:lumMod val="10000"/>
                </a:schemeClr>
              </a:solidFill>
              <a:effectLst/>
              <a:uLnTx/>
              <a:uFillTx/>
              <a:latin typeface="+mj-lt"/>
              <a:ea typeface="+mj-ea"/>
              <a:cs typeface="+mj-cs"/>
            </a:endParaRPr>
          </a:p>
        </p:txBody>
      </p:sp>
      <p:pic>
        <p:nvPicPr>
          <p:cNvPr id="6" name="Picture 2" descr="C:\Users\Shani Raj\Desktop\mlsu-logo.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94931" y="3048000"/>
            <a:ext cx="1691469" cy="12954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2133600" y="4495800"/>
            <a:ext cx="4876800" cy="2062103"/>
          </a:xfrm>
          <a:prstGeom prst="rect">
            <a:avLst/>
          </a:prstGeom>
          <a:noFill/>
        </p:spPr>
        <p:txBody>
          <a:bodyPr wrap="square" rtlCol="0">
            <a:spAutoFit/>
          </a:bodyPr>
          <a:lstStyle/>
          <a:p>
            <a:pPr marL="114300" indent="0" algn="ctr">
              <a:buNone/>
            </a:pPr>
            <a:r>
              <a:rPr lang="en-IN" sz="2400" dirty="0">
                <a:solidFill>
                  <a:schemeClr val="bg2">
                    <a:lumMod val="10000"/>
                  </a:schemeClr>
                </a:solidFill>
                <a:latin typeface="New times roman"/>
              </a:rPr>
              <a:t>Presented By</a:t>
            </a:r>
          </a:p>
          <a:p>
            <a:pPr marL="114300" indent="0" algn="ctr">
              <a:buNone/>
            </a:pPr>
            <a:r>
              <a:rPr lang="en-IN" sz="2000" b="1" dirty="0" smtClean="0">
                <a:solidFill>
                  <a:schemeClr val="bg2">
                    <a:lumMod val="10000"/>
                  </a:schemeClr>
                </a:solidFill>
                <a:latin typeface="New times roman"/>
              </a:rPr>
              <a:t>Garima Yadav</a:t>
            </a:r>
          </a:p>
          <a:p>
            <a:pPr marL="114300" indent="0" algn="ctr">
              <a:buNone/>
            </a:pPr>
            <a:r>
              <a:rPr lang="en-IN" sz="2000" b="1" dirty="0" smtClean="0">
                <a:solidFill>
                  <a:schemeClr val="bg2">
                    <a:lumMod val="10000"/>
                  </a:schemeClr>
                </a:solidFill>
                <a:latin typeface="New times roman"/>
              </a:rPr>
              <a:t>Research Scholar</a:t>
            </a:r>
          </a:p>
          <a:p>
            <a:pPr marL="114300" indent="0" algn="ctr">
              <a:buNone/>
            </a:pPr>
            <a:r>
              <a:rPr lang="en-US" sz="2000" b="1" dirty="0" smtClean="0">
                <a:solidFill>
                  <a:schemeClr val="bg2">
                    <a:lumMod val="10000"/>
                  </a:schemeClr>
                </a:solidFill>
              </a:rPr>
              <a:t>Mohanlal Sukhadia University, Udaipur Department Of Botany</a:t>
            </a:r>
            <a:endParaRPr lang="en-IN" sz="2000" b="1" dirty="0" smtClean="0">
              <a:solidFill>
                <a:schemeClr val="bg2">
                  <a:lumMod val="10000"/>
                </a:schemeClr>
              </a:solidFill>
              <a:latin typeface="New times roman"/>
            </a:endParaRPr>
          </a:p>
          <a:p>
            <a:endParaRPr lang="en-US" sz="2400"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role of Auxin</a:t>
            </a:r>
            <a:endParaRPr lang="en-US" dirty="0"/>
          </a:p>
        </p:txBody>
      </p:sp>
      <p:sp>
        <p:nvSpPr>
          <p:cNvPr id="3" name="Content Placeholder 2"/>
          <p:cNvSpPr>
            <a:spLocks noGrp="1"/>
          </p:cNvSpPr>
          <p:nvPr>
            <p:ph sz="quarter" idx="1"/>
          </p:nvPr>
        </p:nvSpPr>
        <p:spPr/>
        <p:txBody>
          <a:bodyPr>
            <a:noAutofit/>
          </a:bodyPr>
          <a:lstStyle/>
          <a:p>
            <a:r>
              <a:rPr lang="en-US" sz="1800" b="1" dirty="0" smtClean="0">
                <a:latin typeface="Times New Roman" pitchFamily="18" charset="0"/>
                <a:cs typeface="Times New Roman" pitchFamily="18" charset="0"/>
              </a:rPr>
              <a:t>Auxin Delays the Onset of Leaf </a:t>
            </a:r>
            <a:r>
              <a:rPr lang="en-US" sz="1800" b="1" dirty="0" smtClean="0">
                <a:latin typeface="Times New Roman" pitchFamily="18" charset="0"/>
                <a:cs typeface="Times New Roman" pitchFamily="18" charset="0"/>
              </a:rPr>
              <a:t>Abscission </a:t>
            </a:r>
            <a:r>
              <a:rPr lang="en-US" sz="1800" dirty="0" smtClean="0">
                <a:latin typeface="Times New Roman" pitchFamily="18" charset="0"/>
                <a:cs typeface="Times New Roman" pitchFamily="18" charset="0"/>
              </a:rPr>
              <a:t>The shedding of leaves, flowers, and fruits from the </a:t>
            </a:r>
            <a:r>
              <a:rPr lang="en-US" sz="1800" dirty="0" smtClean="0">
                <a:latin typeface="Times New Roman" pitchFamily="18" charset="0"/>
                <a:cs typeface="Times New Roman" pitchFamily="18" charset="0"/>
              </a:rPr>
              <a:t>living plant </a:t>
            </a:r>
            <a:r>
              <a:rPr lang="en-US" sz="1800" dirty="0" smtClean="0">
                <a:latin typeface="Times New Roman" pitchFamily="18" charset="0"/>
                <a:cs typeface="Times New Roman" pitchFamily="18" charset="0"/>
              </a:rPr>
              <a:t>is known as abscission. These parts abscise in </a:t>
            </a:r>
            <a:r>
              <a:rPr lang="en-US" sz="1800" dirty="0" smtClean="0">
                <a:latin typeface="Times New Roman" pitchFamily="18" charset="0"/>
                <a:cs typeface="Times New Roman" pitchFamily="18" charset="0"/>
              </a:rPr>
              <a:t>a region </a:t>
            </a:r>
            <a:r>
              <a:rPr lang="en-US" sz="1800" dirty="0" smtClean="0">
                <a:latin typeface="Times New Roman" pitchFamily="18" charset="0"/>
                <a:cs typeface="Times New Roman" pitchFamily="18" charset="0"/>
              </a:rPr>
              <a:t>called the abscission zone, which is located near </a:t>
            </a:r>
            <a:r>
              <a:rPr lang="en-US" sz="1800" dirty="0" smtClean="0">
                <a:latin typeface="Times New Roman" pitchFamily="18" charset="0"/>
                <a:cs typeface="Times New Roman" pitchFamily="18" charset="0"/>
              </a:rPr>
              <a:t>the base </a:t>
            </a:r>
            <a:r>
              <a:rPr lang="en-US" sz="1800" dirty="0" smtClean="0">
                <a:latin typeface="Times New Roman" pitchFamily="18" charset="0"/>
                <a:cs typeface="Times New Roman" pitchFamily="18" charset="0"/>
              </a:rPr>
              <a:t>of the petiole of leaves. In most plants, leaf </a:t>
            </a:r>
            <a:r>
              <a:rPr lang="en-US" sz="1800" dirty="0" smtClean="0">
                <a:latin typeface="Times New Roman" pitchFamily="18" charset="0"/>
                <a:cs typeface="Times New Roman" pitchFamily="18" charset="0"/>
              </a:rPr>
              <a:t>abscission is </a:t>
            </a:r>
            <a:r>
              <a:rPr lang="en-US" sz="1800" dirty="0" smtClean="0">
                <a:latin typeface="Times New Roman" pitchFamily="18" charset="0"/>
                <a:cs typeface="Times New Roman" pitchFamily="18" charset="0"/>
              </a:rPr>
              <a:t>preceded by the differentiation of a distinct layer of </a:t>
            </a:r>
            <a:r>
              <a:rPr lang="en-US" sz="1800" dirty="0" smtClean="0">
                <a:latin typeface="Times New Roman" pitchFamily="18" charset="0"/>
                <a:cs typeface="Times New Roman" pitchFamily="18" charset="0"/>
              </a:rPr>
              <a:t>cells, the </a:t>
            </a:r>
            <a:r>
              <a:rPr lang="en-US" sz="1800" dirty="0" smtClean="0">
                <a:latin typeface="Times New Roman" pitchFamily="18" charset="0"/>
                <a:cs typeface="Times New Roman" pitchFamily="18" charset="0"/>
              </a:rPr>
              <a:t>abscission layer, within the abscission zone. </a:t>
            </a:r>
            <a:r>
              <a:rPr lang="en-US" sz="1800" dirty="0" smtClean="0">
                <a:latin typeface="Times New Roman" pitchFamily="18" charset="0"/>
                <a:cs typeface="Times New Roman" pitchFamily="18" charset="0"/>
              </a:rPr>
              <a:t>During leaf </a:t>
            </a:r>
            <a:r>
              <a:rPr lang="en-US" sz="1800" dirty="0" smtClean="0">
                <a:latin typeface="Times New Roman" pitchFamily="18" charset="0"/>
                <a:cs typeface="Times New Roman" pitchFamily="18" charset="0"/>
              </a:rPr>
              <a:t>senescence, the walls of the cells in the abscission </a:t>
            </a:r>
            <a:r>
              <a:rPr lang="en-US" sz="1800" dirty="0" smtClean="0">
                <a:latin typeface="Times New Roman" pitchFamily="18" charset="0"/>
                <a:cs typeface="Times New Roman" pitchFamily="18" charset="0"/>
              </a:rPr>
              <a:t>layer are </a:t>
            </a:r>
            <a:r>
              <a:rPr lang="en-US" sz="1800" dirty="0" smtClean="0">
                <a:latin typeface="Times New Roman" pitchFamily="18" charset="0"/>
                <a:cs typeface="Times New Roman" pitchFamily="18" charset="0"/>
              </a:rPr>
              <a:t>digested, which causes them to become soft and </a:t>
            </a:r>
            <a:r>
              <a:rPr lang="en-US" sz="1800" dirty="0" smtClean="0">
                <a:latin typeface="Times New Roman" pitchFamily="18" charset="0"/>
                <a:cs typeface="Times New Roman" pitchFamily="18" charset="0"/>
              </a:rPr>
              <a:t>weak. The </a:t>
            </a:r>
            <a:r>
              <a:rPr lang="en-US" sz="1800" dirty="0" smtClean="0">
                <a:latin typeface="Times New Roman" pitchFamily="18" charset="0"/>
                <a:cs typeface="Times New Roman" pitchFamily="18" charset="0"/>
              </a:rPr>
              <a:t>leaf eventually breaks off at the abscission layer as </a:t>
            </a:r>
            <a:r>
              <a:rPr lang="en-US" sz="1800" dirty="0" smtClean="0">
                <a:latin typeface="Times New Roman" pitchFamily="18" charset="0"/>
                <a:cs typeface="Times New Roman" pitchFamily="18" charset="0"/>
              </a:rPr>
              <a:t>a result </a:t>
            </a:r>
            <a:r>
              <a:rPr lang="en-US" sz="1800" dirty="0" smtClean="0">
                <a:latin typeface="Times New Roman" pitchFamily="18" charset="0"/>
                <a:cs typeface="Times New Roman" pitchFamily="18" charset="0"/>
              </a:rPr>
              <a:t>of stress on the weakened cell </a:t>
            </a:r>
            <a:r>
              <a:rPr lang="en-US" sz="1800" dirty="0" smtClean="0">
                <a:latin typeface="Times New Roman" pitchFamily="18" charset="0"/>
                <a:cs typeface="Times New Roman" pitchFamily="18" charset="0"/>
              </a:rPr>
              <a:t>walls. Auxin </a:t>
            </a:r>
            <a:r>
              <a:rPr lang="en-US" sz="1800" dirty="0" smtClean="0">
                <a:latin typeface="Times New Roman" pitchFamily="18" charset="0"/>
                <a:cs typeface="Times New Roman" pitchFamily="18" charset="0"/>
              </a:rPr>
              <a:t>levels are high in young leaves, </a:t>
            </a:r>
            <a:r>
              <a:rPr lang="en-US" sz="1800" dirty="0" smtClean="0">
                <a:latin typeface="Times New Roman" pitchFamily="18" charset="0"/>
                <a:cs typeface="Times New Roman" pitchFamily="18" charset="0"/>
              </a:rPr>
              <a:t>progressively decrease </a:t>
            </a:r>
            <a:r>
              <a:rPr lang="en-US" sz="1800" dirty="0" smtClean="0">
                <a:latin typeface="Times New Roman" pitchFamily="18" charset="0"/>
                <a:cs typeface="Times New Roman" pitchFamily="18" charset="0"/>
              </a:rPr>
              <a:t>in maturing leaves, and are relatively low </a:t>
            </a:r>
            <a:r>
              <a:rPr lang="en-US" sz="1800" dirty="0" smtClean="0">
                <a:latin typeface="Times New Roman" pitchFamily="18" charset="0"/>
                <a:cs typeface="Times New Roman" pitchFamily="18" charset="0"/>
              </a:rPr>
              <a:t>in senescing </a:t>
            </a:r>
            <a:r>
              <a:rPr lang="en-US" sz="1800" dirty="0" smtClean="0">
                <a:latin typeface="Times New Roman" pitchFamily="18" charset="0"/>
                <a:cs typeface="Times New Roman" pitchFamily="18" charset="0"/>
              </a:rPr>
              <a:t>leaves when the abscission process begins</a:t>
            </a:r>
            <a:r>
              <a:rPr lang="en-US"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Abscission is triggered during leaf senescence, </a:t>
            </a:r>
            <a:r>
              <a:rPr lang="en-US" sz="1800" dirty="0" smtClean="0">
                <a:latin typeface="Times New Roman" pitchFamily="18" charset="0"/>
                <a:cs typeface="Times New Roman" pitchFamily="18" charset="0"/>
              </a:rPr>
              <a:t>when auxin </a:t>
            </a:r>
            <a:r>
              <a:rPr lang="en-US" sz="1800" dirty="0" smtClean="0">
                <a:latin typeface="Times New Roman" pitchFamily="18" charset="0"/>
                <a:cs typeface="Times New Roman" pitchFamily="18" charset="0"/>
              </a:rPr>
              <a:t>is no longer being </a:t>
            </a:r>
            <a:r>
              <a:rPr lang="en-US" sz="1800" dirty="0" smtClean="0">
                <a:latin typeface="Times New Roman" pitchFamily="18" charset="0"/>
                <a:cs typeface="Times New Roman" pitchFamily="18" charset="0"/>
              </a:rPr>
              <a:t>produced</a:t>
            </a:r>
          </a:p>
          <a:p>
            <a:r>
              <a:rPr lang="en-US" sz="1800" b="1" dirty="0" smtClean="0">
                <a:latin typeface="Times New Roman" pitchFamily="18" charset="0"/>
                <a:cs typeface="Times New Roman" pitchFamily="18" charset="0"/>
              </a:rPr>
              <a:t>Auxin Transport Regulates Floral </a:t>
            </a:r>
            <a:r>
              <a:rPr lang="en-US" sz="1800" b="1" dirty="0" smtClean="0">
                <a:latin typeface="Times New Roman" pitchFamily="18" charset="0"/>
                <a:cs typeface="Times New Roman" pitchFamily="18" charset="0"/>
              </a:rPr>
              <a:t>Bud Development</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role of Auxin</a:t>
            </a:r>
            <a:endParaRPr lang="en-US" dirty="0"/>
          </a:p>
        </p:txBody>
      </p:sp>
      <p:sp>
        <p:nvSpPr>
          <p:cNvPr id="3" name="Content Placeholder 2"/>
          <p:cNvSpPr>
            <a:spLocks noGrp="1"/>
          </p:cNvSpPr>
          <p:nvPr>
            <p:ph sz="quarter" idx="1"/>
          </p:nvPr>
        </p:nvSpPr>
        <p:spPr>
          <a:xfrm>
            <a:off x="301752" y="1447800"/>
            <a:ext cx="8503920" cy="5330952"/>
          </a:xfrm>
        </p:spPr>
        <p:txBody>
          <a:bodyPr>
            <a:noAutofit/>
          </a:bodyPr>
          <a:lstStyle/>
          <a:p>
            <a:r>
              <a:rPr lang="en-US" sz="1800" b="1" dirty="0" smtClean="0">
                <a:latin typeface="Times New Roman" pitchFamily="18" charset="0"/>
                <a:cs typeface="Times New Roman" pitchFamily="18" charset="0"/>
              </a:rPr>
              <a:t>Parthenocarpy </a:t>
            </a:r>
          </a:p>
          <a:p>
            <a:pPr>
              <a:buNone/>
            </a:pPr>
            <a:r>
              <a:rPr lang="en-US" sz="1800" dirty="0" smtClean="0">
                <a:latin typeface="Times New Roman" pitchFamily="18" charset="0"/>
                <a:cs typeface="Times New Roman" pitchFamily="18" charset="0"/>
              </a:rPr>
              <a:t>     In some plant species, seedless fruits may be produced naturally, or they may be induced by treatment of the unpollinated flowers with auxin. The production of such seedless fruits is called parthenocarpy. In stimulating the formation of parthenocarpic fruits, auxin may act primarily to induce fruit set, which in turn may trigger the endogenous production of auxin by certain fruit tissues to complete the developmental process.</a:t>
            </a:r>
          </a:p>
          <a:p>
            <a:r>
              <a:rPr lang="en-US" sz="1800" dirty="0" smtClean="0">
                <a:latin typeface="Times New Roman" pitchFamily="18" charset="0"/>
                <a:cs typeface="Times New Roman" pitchFamily="18" charset="0"/>
              </a:rPr>
              <a:t>Indolebutyric acid and naphthaleneacetic acid are both widely used in vegetative propagation. The propagation of plants from stem and leaf cuttings. This application can be traced to the propensity for auxin to stimulate adventitious root formation. Generally marketed as ‘‘rooting hormone’’ preparations,</a:t>
            </a:r>
          </a:p>
          <a:p>
            <a:r>
              <a:rPr lang="en-US" sz="1800" dirty="0" smtClean="0">
                <a:latin typeface="Times New Roman" pitchFamily="18" charset="0"/>
                <a:cs typeface="Times New Roman" pitchFamily="18" charset="0"/>
              </a:rPr>
              <a:t>Auxin </a:t>
            </a:r>
            <a:r>
              <a:rPr lang="en-US" sz="1800" dirty="0" smtClean="0">
                <a:latin typeface="Times New Roman" pitchFamily="18" charset="0"/>
                <a:cs typeface="Times New Roman" pitchFamily="18" charset="0"/>
              </a:rPr>
              <a:t>Promotes </a:t>
            </a:r>
            <a:r>
              <a:rPr lang="en-US" sz="1800" dirty="0" smtClean="0">
                <a:latin typeface="Times New Roman" pitchFamily="18" charset="0"/>
                <a:cs typeface="Times New Roman" pitchFamily="18" charset="0"/>
              </a:rPr>
              <a:t>Fruit Development Much </a:t>
            </a:r>
            <a:r>
              <a:rPr lang="en-US" sz="1800" dirty="0" smtClean="0">
                <a:latin typeface="Times New Roman" pitchFamily="18" charset="0"/>
                <a:cs typeface="Times New Roman" pitchFamily="18" charset="0"/>
              </a:rPr>
              <a:t>evidence suggests that auxin </a:t>
            </a:r>
            <a:r>
              <a:rPr lang="en-US" sz="1800" dirty="0" smtClean="0">
                <a:latin typeface="Times New Roman" pitchFamily="18" charset="0"/>
                <a:cs typeface="Times New Roman" pitchFamily="18" charset="0"/>
              </a:rPr>
              <a:t>is involved </a:t>
            </a:r>
            <a:r>
              <a:rPr lang="en-US" sz="1800" dirty="0" smtClean="0">
                <a:latin typeface="Times New Roman" pitchFamily="18" charset="0"/>
                <a:cs typeface="Times New Roman" pitchFamily="18" charset="0"/>
              </a:rPr>
              <a:t>in the regulation of </a:t>
            </a:r>
            <a:r>
              <a:rPr lang="en-US" sz="1800" dirty="0" smtClean="0">
                <a:latin typeface="Times New Roman" pitchFamily="18" charset="0"/>
                <a:cs typeface="Times New Roman" pitchFamily="18" charset="0"/>
              </a:rPr>
              <a:t>fruit development</a:t>
            </a:r>
            <a:r>
              <a:rPr lang="en-US" sz="1800" dirty="0" smtClean="0">
                <a:latin typeface="Times New Roman" pitchFamily="18" charset="0"/>
                <a:cs typeface="Times New Roman" pitchFamily="18" charset="0"/>
              </a:rPr>
              <a:t>. Auxin is produced </a:t>
            </a:r>
            <a:r>
              <a:rPr lang="en-US" sz="1800" dirty="0" smtClean="0">
                <a:latin typeface="Times New Roman" pitchFamily="18" charset="0"/>
                <a:cs typeface="Times New Roman" pitchFamily="18" charset="0"/>
              </a:rPr>
              <a:t>in pollen </a:t>
            </a:r>
            <a:r>
              <a:rPr lang="en-US" sz="1800" dirty="0" smtClean="0">
                <a:latin typeface="Times New Roman" pitchFamily="18" charset="0"/>
                <a:cs typeface="Times New Roman" pitchFamily="18" charset="0"/>
              </a:rPr>
              <a:t>and in the endosperm and </a:t>
            </a:r>
            <a:r>
              <a:rPr lang="en-US" sz="1800" dirty="0" smtClean="0">
                <a:latin typeface="Times New Roman" pitchFamily="18" charset="0"/>
                <a:cs typeface="Times New Roman" pitchFamily="18" charset="0"/>
              </a:rPr>
              <a:t>the embryo </a:t>
            </a:r>
            <a:r>
              <a:rPr lang="en-US" sz="1800" dirty="0" smtClean="0">
                <a:latin typeface="Times New Roman" pitchFamily="18" charset="0"/>
                <a:cs typeface="Times New Roman" pitchFamily="18" charset="0"/>
              </a:rPr>
              <a:t>of developing seeds, and </a:t>
            </a:r>
            <a:r>
              <a:rPr lang="en-US" sz="1800" dirty="0" smtClean="0">
                <a:latin typeface="Times New Roman" pitchFamily="18" charset="0"/>
                <a:cs typeface="Times New Roman" pitchFamily="18" charset="0"/>
              </a:rPr>
              <a:t>the initial </a:t>
            </a:r>
            <a:r>
              <a:rPr lang="en-US" sz="1800" dirty="0" smtClean="0">
                <a:latin typeface="Times New Roman" pitchFamily="18" charset="0"/>
                <a:cs typeface="Times New Roman" pitchFamily="18" charset="0"/>
              </a:rPr>
              <a:t>stimulus for fruit growth </a:t>
            </a:r>
            <a:r>
              <a:rPr lang="en-US" sz="1800" dirty="0" smtClean="0">
                <a:latin typeface="Times New Roman" pitchFamily="18" charset="0"/>
                <a:cs typeface="Times New Roman" pitchFamily="18" charset="0"/>
              </a:rPr>
              <a:t>may result </a:t>
            </a:r>
            <a:r>
              <a:rPr lang="en-US" sz="1800" dirty="0" smtClean="0">
                <a:latin typeface="Times New Roman" pitchFamily="18" charset="0"/>
                <a:cs typeface="Times New Roman" pitchFamily="18" charset="0"/>
              </a:rPr>
              <a:t>from </a:t>
            </a:r>
            <a:r>
              <a:rPr lang="en-US" sz="1800" dirty="0" smtClean="0">
                <a:latin typeface="Times New Roman" pitchFamily="18" charset="0"/>
                <a:cs typeface="Times New Roman" pitchFamily="18" charset="0"/>
              </a:rPr>
              <a:t>pollination. Successful </a:t>
            </a:r>
            <a:r>
              <a:rPr lang="en-US" sz="1800" dirty="0" smtClean="0">
                <a:latin typeface="Times New Roman" pitchFamily="18" charset="0"/>
                <a:cs typeface="Times New Roman" pitchFamily="18" charset="0"/>
              </a:rPr>
              <a:t>pollination </a:t>
            </a:r>
            <a:r>
              <a:rPr lang="en-US" sz="1800" dirty="0" smtClean="0">
                <a:latin typeface="Times New Roman" pitchFamily="18" charset="0"/>
                <a:cs typeface="Times New Roman" pitchFamily="18" charset="0"/>
              </a:rPr>
              <a:t>initiates ovule </a:t>
            </a:r>
            <a:r>
              <a:rPr lang="en-US" sz="1800" dirty="0" smtClean="0">
                <a:latin typeface="Times New Roman" pitchFamily="18" charset="0"/>
                <a:cs typeface="Times New Roman" pitchFamily="18" charset="0"/>
              </a:rPr>
              <a:t>growth, which is known </a:t>
            </a:r>
            <a:r>
              <a:rPr lang="en-US" sz="1800" dirty="0" err="1" smtClean="0">
                <a:latin typeface="Times New Roman" pitchFamily="18" charset="0"/>
                <a:cs typeface="Times New Roman" pitchFamily="18" charset="0"/>
              </a:rPr>
              <a:t>asfruit</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set. After fertilization, </a:t>
            </a:r>
            <a:r>
              <a:rPr lang="en-US" sz="1800" dirty="0" smtClean="0">
                <a:latin typeface="Times New Roman" pitchFamily="18" charset="0"/>
                <a:cs typeface="Times New Roman" pitchFamily="18" charset="0"/>
              </a:rPr>
              <a:t>fruit growth </a:t>
            </a:r>
            <a:r>
              <a:rPr lang="en-US" sz="1800" dirty="0" smtClean="0">
                <a:latin typeface="Times New Roman" pitchFamily="18" charset="0"/>
                <a:cs typeface="Times New Roman" pitchFamily="18" charset="0"/>
              </a:rPr>
              <a:t>may depend on auxin </a:t>
            </a:r>
            <a:r>
              <a:rPr lang="en-US" sz="1800" dirty="0" smtClean="0">
                <a:latin typeface="Times New Roman" pitchFamily="18" charset="0"/>
                <a:cs typeface="Times New Roman" pitchFamily="18" charset="0"/>
              </a:rPr>
              <a:t>produced in </a:t>
            </a:r>
            <a:r>
              <a:rPr lang="en-US" sz="1800" dirty="0" smtClean="0">
                <a:latin typeface="Times New Roman" pitchFamily="18" charset="0"/>
                <a:cs typeface="Times New Roman" pitchFamily="18" charset="0"/>
              </a:rPr>
              <a:t>developing seeds. </a:t>
            </a:r>
            <a:r>
              <a:rPr lang="en-US" sz="1800" dirty="0" smtClean="0">
                <a:latin typeface="Times New Roman" pitchFamily="18" charset="0"/>
                <a:cs typeface="Times New Roman" pitchFamily="18" charset="0"/>
              </a:rPr>
              <a:t>The endosperm </a:t>
            </a:r>
            <a:r>
              <a:rPr lang="en-US" sz="1800" dirty="0" smtClean="0">
                <a:latin typeface="Times New Roman" pitchFamily="18" charset="0"/>
                <a:cs typeface="Times New Roman" pitchFamily="18" charset="0"/>
              </a:rPr>
              <a:t>may contribute </a:t>
            </a:r>
            <a:r>
              <a:rPr lang="en-US" sz="1800" dirty="0" smtClean="0">
                <a:latin typeface="Times New Roman" pitchFamily="18" charset="0"/>
                <a:cs typeface="Times New Roman" pitchFamily="18" charset="0"/>
              </a:rPr>
              <a:t>auxin during </a:t>
            </a:r>
            <a:r>
              <a:rPr lang="en-US" sz="1800" dirty="0" smtClean="0">
                <a:latin typeface="Times New Roman" pitchFamily="18" charset="0"/>
                <a:cs typeface="Times New Roman" pitchFamily="18" charset="0"/>
              </a:rPr>
              <a:t>the initial stage of </a:t>
            </a:r>
            <a:r>
              <a:rPr lang="en-US" sz="1800" dirty="0" smtClean="0">
                <a:latin typeface="Times New Roman" pitchFamily="18" charset="0"/>
                <a:cs typeface="Times New Roman" pitchFamily="18" charset="0"/>
              </a:rPr>
              <a:t>fruit growth</a:t>
            </a:r>
            <a:r>
              <a:rPr lang="en-US" sz="1800" dirty="0" smtClean="0">
                <a:latin typeface="Times New Roman" pitchFamily="18" charset="0"/>
                <a:cs typeface="Times New Roman" pitchFamily="18" charset="0"/>
              </a:rPr>
              <a:t>, and the developing </a:t>
            </a:r>
            <a:r>
              <a:rPr lang="en-US" sz="1800" dirty="0" smtClean="0">
                <a:latin typeface="Times New Roman" pitchFamily="18" charset="0"/>
                <a:cs typeface="Times New Roman" pitchFamily="18" charset="0"/>
              </a:rPr>
              <a:t>embryo may </a:t>
            </a:r>
            <a:r>
              <a:rPr lang="en-US" sz="1800" dirty="0" smtClean="0">
                <a:latin typeface="Times New Roman" pitchFamily="18" charset="0"/>
                <a:cs typeface="Times New Roman" pitchFamily="18" charset="0"/>
              </a:rPr>
              <a:t>take over as the main auxin source during the </a:t>
            </a:r>
            <a:r>
              <a:rPr lang="en-US" sz="1800" dirty="0" smtClean="0">
                <a:latin typeface="Times New Roman" pitchFamily="18" charset="0"/>
                <a:cs typeface="Times New Roman" pitchFamily="18" charset="0"/>
              </a:rPr>
              <a:t>later stages</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role of Auxin</a:t>
            </a:r>
            <a:endParaRPr lang="en-US"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914400" y="2362200"/>
            <a:ext cx="7162800" cy="1828800"/>
          </a:xfrm>
          <a:prstGeom prst="rect">
            <a:avLst/>
          </a:prstGeom>
          <a:noFill/>
          <a:ln w="9525">
            <a:noFill/>
            <a:miter lim="800000"/>
            <a:headEnd/>
            <a:tailEnd/>
          </a:ln>
          <a:effectLst/>
        </p:spPr>
      </p:pic>
      <p:sp>
        <p:nvSpPr>
          <p:cNvPr id="5" name="Rectangle 4"/>
          <p:cNvSpPr/>
          <p:nvPr/>
        </p:nvSpPr>
        <p:spPr>
          <a:xfrm>
            <a:off x="762000" y="4267200"/>
            <a:ext cx="7239000" cy="1477328"/>
          </a:xfrm>
          <a:prstGeom prst="rect">
            <a:avLst/>
          </a:prstGeom>
        </p:spPr>
        <p:txBody>
          <a:bodyPr wrap="square">
            <a:spAutoFit/>
          </a:bodyPr>
          <a:lstStyle/>
          <a:p>
            <a:r>
              <a:rPr lang="en-US" dirty="0" smtClean="0"/>
              <a:t>(A) The strawberry “fruit” is actually a swollen receptacle whose</a:t>
            </a:r>
          </a:p>
          <a:p>
            <a:r>
              <a:rPr lang="en-US" dirty="0" smtClean="0"/>
              <a:t>growth is regulated by auxin produced by the “seeds,” which are actually </a:t>
            </a:r>
            <a:r>
              <a:rPr lang="en-US" dirty="0" err="1" smtClean="0"/>
              <a:t>achenes</a:t>
            </a:r>
            <a:r>
              <a:rPr lang="en-US" dirty="0" smtClean="0"/>
              <a:t>− the </a:t>
            </a:r>
            <a:r>
              <a:rPr lang="en-US" dirty="0" smtClean="0"/>
              <a:t>true fruits. (B) When the </a:t>
            </a:r>
            <a:r>
              <a:rPr lang="en-US" dirty="0" err="1" smtClean="0"/>
              <a:t>achenes</a:t>
            </a:r>
            <a:r>
              <a:rPr lang="en-US" dirty="0" smtClean="0"/>
              <a:t> are removed, the receptacle fails to </a:t>
            </a:r>
            <a:r>
              <a:rPr lang="en-US" dirty="0" smtClean="0"/>
              <a:t>develop normally</a:t>
            </a:r>
            <a:r>
              <a:rPr lang="en-US" dirty="0" smtClean="0"/>
              <a:t>. (C) Spraying the </a:t>
            </a:r>
            <a:r>
              <a:rPr lang="en-US" dirty="0" err="1" smtClean="0"/>
              <a:t>achene</a:t>
            </a:r>
            <a:r>
              <a:rPr lang="en-US" dirty="0" smtClean="0"/>
              <a:t>-less receptacle with IAA restores normal </a:t>
            </a:r>
            <a:r>
              <a:rPr lang="en-US" dirty="0" smtClean="0"/>
              <a:t>growth and </a:t>
            </a:r>
            <a:r>
              <a:rPr lang="en-US" dirty="0" smtClean="0"/>
              <a:t>development. </a:t>
            </a:r>
            <a:endParaRPr lang="en-US" dirty="0"/>
          </a:p>
        </p:txBody>
      </p:sp>
      <p:sp>
        <p:nvSpPr>
          <p:cNvPr id="6" name="Rectangle 5"/>
          <p:cNvSpPr/>
          <p:nvPr/>
        </p:nvSpPr>
        <p:spPr>
          <a:xfrm>
            <a:off x="838200" y="1676400"/>
            <a:ext cx="2286000" cy="646331"/>
          </a:xfrm>
          <a:prstGeom prst="rect">
            <a:avLst/>
          </a:prstGeom>
        </p:spPr>
        <p:txBody>
          <a:bodyPr wrap="square">
            <a:spAutoFit/>
          </a:bodyPr>
          <a:lstStyle/>
          <a:p>
            <a:r>
              <a:rPr lang="en-US" dirty="0" smtClean="0"/>
              <a:t>(A) Normal </a:t>
            </a:r>
            <a:r>
              <a:rPr lang="en-US" dirty="0" smtClean="0"/>
              <a:t>fruit</a:t>
            </a:r>
            <a:endParaRPr lang="en-US" dirty="0" smtClean="0"/>
          </a:p>
          <a:p>
            <a:r>
              <a:rPr lang="en-US" dirty="0" smtClean="0"/>
              <a:t>removed</a:t>
            </a:r>
            <a:endParaRPr lang="en-US" dirty="0" smtClean="0"/>
          </a:p>
        </p:txBody>
      </p:sp>
      <p:sp>
        <p:nvSpPr>
          <p:cNvPr id="7" name="TextBox 6"/>
          <p:cNvSpPr txBox="1"/>
          <p:nvPr/>
        </p:nvSpPr>
        <p:spPr>
          <a:xfrm>
            <a:off x="3962400" y="1916668"/>
            <a:ext cx="1905000" cy="369332"/>
          </a:xfrm>
          <a:prstGeom prst="rect">
            <a:avLst/>
          </a:prstGeom>
          <a:noFill/>
        </p:spPr>
        <p:txBody>
          <a:bodyPr wrap="square" rtlCol="0">
            <a:spAutoFit/>
          </a:bodyPr>
          <a:lstStyle/>
          <a:p>
            <a:r>
              <a:rPr lang="en-US" dirty="0" smtClean="0"/>
              <a:t>(B) Achenes</a:t>
            </a:r>
            <a:endParaRPr lang="en-US" dirty="0"/>
          </a:p>
        </p:txBody>
      </p:sp>
      <p:sp>
        <p:nvSpPr>
          <p:cNvPr id="9" name="TextBox 8"/>
          <p:cNvSpPr txBox="1"/>
          <p:nvPr/>
        </p:nvSpPr>
        <p:spPr>
          <a:xfrm>
            <a:off x="6019800" y="1676400"/>
            <a:ext cx="2743200" cy="923330"/>
          </a:xfrm>
          <a:prstGeom prst="rect">
            <a:avLst/>
          </a:prstGeom>
          <a:noFill/>
        </p:spPr>
        <p:txBody>
          <a:bodyPr wrap="square" rtlCol="0">
            <a:spAutoFit/>
          </a:bodyPr>
          <a:lstStyle/>
          <a:p>
            <a:r>
              <a:rPr lang="en-US" dirty="0" smtClean="0"/>
              <a:t>(C) Achenes removed;</a:t>
            </a:r>
          </a:p>
          <a:p>
            <a:r>
              <a:rPr lang="en-US" dirty="0" smtClean="0"/>
              <a:t>sprayed with auxin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3048000"/>
            <a:ext cx="8503920" cy="3051048"/>
          </a:xfrm>
        </p:spPr>
        <p:txBody>
          <a:bodyPr>
            <a:noAutofit/>
          </a:bodyPr>
          <a:lstStyle/>
          <a:p>
            <a:pPr algn="ctr">
              <a:buNone/>
            </a:pPr>
            <a:r>
              <a:rPr lang="en-US" sz="9600" dirty="0" smtClean="0"/>
              <a:t>Thank You</a:t>
            </a:r>
            <a:endParaRPr lang="en-US"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Plant G</a:t>
            </a:r>
            <a:r>
              <a:rPr lang="en-US" dirty="0" smtClean="0"/>
              <a:t>rowth Regulators</a:t>
            </a:r>
            <a:endParaRPr lang="en-US" dirty="0"/>
          </a:p>
        </p:txBody>
      </p:sp>
      <p:sp>
        <p:nvSpPr>
          <p:cNvPr id="3" name="Content Placeholder 2"/>
          <p:cNvSpPr>
            <a:spLocks noGrp="1"/>
          </p:cNvSpPr>
          <p:nvPr>
            <p:ph sz="quarter" idx="1"/>
          </p:nvPr>
        </p:nvSpPr>
        <p:spPr/>
        <p:txBody>
          <a:bodyPr>
            <a:noAutofit/>
          </a:bodyPr>
          <a:lstStyle/>
          <a:p>
            <a:r>
              <a:rPr lang="en-US" sz="1800" dirty="0" smtClean="0">
                <a:latin typeface="Times New Roman" pitchFamily="18" charset="0"/>
                <a:cs typeface="Times New Roman" pitchFamily="18" charset="0"/>
              </a:rPr>
              <a:t>Plant development is exquisitely sensitive to a wide range of environmental factors and is extremely plastic, i.e. very flexible. There are underlying basic patterns in plant development, but there is considerable regulation by environmental signals of how and when these patterns are </a:t>
            </a:r>
            <a:r>
              <a:rPr lang="en-US" sz="1800" dirty="0" smtClean="0">
                <a:latin typeface="Times New Roman" pitchFamily="18" charset="0"/>
                <a:cs typeface="Times New Roman" pitchFamily="18" charset="0"/>
              </a:rPr>
              <a:t>expressed. It </a:t>
            </a:r>
            <a:r>
              <a:rPr lang="en-US" sz="1800" dirty="0">
                <a:latin typeface="Times New Roman" pitchFamily="18" charset="0"/>
                <a:cs typeface="Times New Roman" pitchFamily="18" charset="0"/>
              </a:rPr>
              <a:t>has been known for decades (if not centuries) that plants </a:t>
            </a:r>
            <a:r>
              <a:rPr lang="en-US" sz="1800" dirty="0" smtClean="0">
                <a:latin typeface="Times New Roman" pitchFamily="18" charset="0"/>
                <a:cs typeface="Times New Roman" pitchFamily="18" charset="0"/>
              </a:rPr>
              <a:t>contain a </a:t>
            </a:r>
            <a:r>
              <a:rPr lang="en-US" sz="1800" dirty="0">
                <a:latin typeface="Times New Roman" pitchFamily="18" charset="0"/>
                <a:cs typeface="Times New Roman" pitchFamily="18" charset="0"/>
              </a:rPr>
              <a:t>range of compounds which have profound effects on </a:t>
            </a:r>
            <a:r>
              <a:rPr lang="en-US" sz="1800" dirty="0" smtClean="0">
                <a:latin typeface="Times New Roman" pitchFamily="18" charset="0"/>
                <a:cs typeface="Times New Roman" pitchFamily="18" charset="0"/>
              </a:rPr>
              <a:t>many aspects </a:t>
            </a:r>
            <a:r>
              <a:rPr lang="en-US" sz="1800" dirty="0">
                <a:latin typeface="Times New Roman" pitchFamily="18" charset="0"/>
                <a:cs typeface="Times New Roman" pitchFamily="18" charset="0"/>
              </a:rPr>
              <a:t>of growth and developmental physiology, and act as a </a:t>
            </a:r>
            <a:r>
              <a:rPr lang="en-US" sz="1800" dirty="0" smtClean="0">
                <a:latin typeface="Times New Roman" pitchFamily="18" charset="0"/>
                <a:cs typeface="Times New Roman" pitchFamily="18" charset="0"/>
              </a:rPr>
              <a:t>means of </a:t>
            </a:r>
            <a:r>
              <a:rPr lang="en-US" sz="1800" dirty="0">
                <a:latin typeface="Times New Roman" pitchFamily="18" charset="0"/>
                <a:cs typeface="Times New Roman" pitchFamily="18" charset="0"/>
              </a:rPr>
              <a:t>communication within the plant. These plant growth </a:t>
            </a:r>
            <a:r>
              <a:rPr lang="en-US" sz="1800" dirty="0" smtClean="0">
                <a:latin typeface="Times New Roman" pitchFamily="18" charset="0"/>
                <a:cs typeface="Times New Roman" pitchFamily="18" charset="0"/>
              </a:rPr>
              <a:t>hormones, sometimes </a:t>
            </a:r>
            <a:r>
              <a:rPr lang="en-US" sz="1800" dirty="0">
                <a:latin typeface="Times New Roman" pitchFamily="18" charset="0"/>
                <a:cs typeface="Times New Roman" pitchFamily="18" charset="0"/>
              </a:rPr>
              <a:t>referred to as plant growth </a:t>
            </a:r>
            <a:r>
              <a:rPr lang="en-US" sz="1800" dirty="0" smtClean="0">
                <a:latin typeface="Times New Roman" pitchFamily="18" charset="0"/>
                <a:cs typeface="Times New Roman" pitchFamily="18" charset="0"/>
              </a:rPr>
              <a:t>regulators. Controlling cell division</a:t>
            </a:r>
            <a:r>
              <a:rPr lang="en-US" sz="1800" dirty="0">
                <a:latin typeface="Times New Roman" pitchFamily="18" charset="0"/>
                <a:cs typeface="Times New Roman" pitchFamily="18" charset="0"/>
              </a:rPr>
              <a:t>, growth and differentiation, which in turn determine </a:t>
            </a:r>
            <a:r>
              <a:rPr lang="en-US" sz="1800" dirty="0" smtClean="0">
                <a:latin typeface="Times New Roman" pitchFamily="18" charset="0"/>
                <a:cs typeface="Times New Roman" pitchFamily="18" charset="0"/>
              </a:rPr>
              <a:t>the morphology </a:t>
            </a:r>
            <a:r>
              <a:rPr lang="en-US" sz="1800" dirty="0">
                <a:latin typeface="Times New Roman" pitchFamily="18" charset="0"/>
                <a:cs typeface="Times New Roman" pitchFamily="18" charset="0"/>
              </a:rPr>
              <a:t>and ultimately the physiology of the whole plant. </a:t>
            </a:r>
            <a:r>
              <a:rPr lang="en-US" sz="1800" dirty="0" smtClean="0">
                <a:latin typeface="Times New Roman" pitchFamily="18" charset="0"/>
                <a:cs typeface="Times New Roman" pitchFamily="18" charset="0"/>
              </a:rPr>
              <a:t>The concentrations </a:t>
            </a:r>
            <a:r>
              <a:rPr lang="en-US" sz="1800" dirty="0">
                <a:latin typeface="Times New Roman" pitchFamily="18" charset="0"/>
                <a:cs typeface="Times New Roman" pitchFamily="18" charset="0"/>
              </a:rPr>
              <a:t>of the hormones are greatly influenced by </a:t>
            </a:r>
            <a:r>
              <a:rPr lang="en-US" sz="1800" dirty="0" smtClean="0">
                <a:latin typeface="Times New Roman" pitchFamily="18" charset="0"/>
                <a:cs typeface="Times New Roman" pitchFamily="18" charset="0"/>
              </a:rPr>
              <a:t>environmental factors</a:t>
            </a:r>
            <a:r>
              <a:rPr lang="en-US" sz="1800" dirty="0">
                <a:latin typeface="Times New Roman" pitchFamily="18" charset="0"/>
                <a:cs typeface="Times New Roman" pitchFamily="18" charset="0"/>
              </a:rPr>
              <a:t>, and the movement of hormones in the plant can </a:t>
            </a:r>
            <a:r>
              <a:rPr lang="en-US" sz="1800" dirty="0" smtClean="0">
                <a:latin typeface="Times New Roman" pitchFamily="18" charset="0"/>
                <a:cs typeface="Times New Roman" pitchFamily="18" charset="0"/>
              </a:rPr>
              <a:t>also be </a:t>
            </a:r>
            <a:r>
              <a:rPr lang="en-US" sz="1800" dirty="0">
                <a:latin typeface="Times New Roman" pitchFamily="18" charset="0"/>
                <a:cs typeface="Times New Roman" pitchFamily="18" charset="0"/>
              </a:rPr>
              <a:t>under environmental control</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These </a:t>
            </a:r>
            <a:r>
              <a:rPr lang="en-US" sz="1800" dirty="0" smtClean="0">
                <a:latin typeface="Times New Roman" pitchFamily="18" charset="0"/>
                <a:cs typeface="Times New Roman" pitchFamily="18" charset="0"/>
              </a:rPr>
              <a:t>naturally occurring (endogenous) growth substances are commonly known as plant </a:t>
            </a:r>
            <a:r>
              <a:rPr lang="en-US" sz="1800" dirty="0" smtClean="0">
                <a:latin typeface="Times New Roman" pitchFamily="18" charset="0"/>
                <a:cs typeface="Times New Roman" pitchFamily="18" charset="0"/>
              </a:rPr>
              <a:t>hormones, while </a:t>
            </a:r>
            <a:r>
              <a:rPr lang="en-US" sz="1800" dirty="0" smtClean="0">
                <a:latin typeface="Times New Roman" pitchFamily="18" charset="0"/>
                <a:cs typeface="Times New Roman" pitchFamily="18" charset="0"/>
              </a:rPr>
              <a:t>the synthetic ones are called growth regulators</a:t>
            </a:r>
            <a:r>
              <a:rPr lang="en-US" sz="1800" dirty="0" smtClean="0">
                <a:latin typeface="Times New Roman" pitchFamily="18" charset="0"/>
                <a:cs typeface="Times New Roman" pitchFamily="18" charset="0"/>
              </a:rPr>
              <a:t>.</a:t>
            </a:r>
          </a:p>
          <a:p>
            <a:endParaRPr lang="en-U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Growth Regulators</a:t>
            </a:r>
            <a:endParaRPr lang="en-US" dirty="0"/>
          </a:p>
        </p:txBody>
      </p:sp>
      <p:sp>
        <p:nvSpPr>
          <p:cNvPr id="3" name="Content Placeholder 2"/>
          <p:cNvSpPr>
            <a:spLocks noGrp="1"/>
          </p:cNvSpPr>
          <p:nvPr>
            <p:ph sz="quarter" idx="1"/>
          </p:nvPr>
        </p:nvSpPr>
        <p:spPr/>
        <p:txBody>
          <a:bodyPr>
            <a:normAutofit fontScale="25000" lnSpcReduction="20000"/>
          </a:bodyPr>
          <a:lstStyle/>
          <a:p>
            <a:r>
              <a:rPr lang="en-US" sz="7200" dirty="0" smtClean="0">
                <a:latin typeface="Times New Roman" pitchFamily="18" charset="0"/>
                <a:cs typeface="Times New Roman" pitchFamily="18" charset="0"/>
              </a:rPr>
              <a:t> Plant growth hormones are naturally occurring compounds synthesized produced within the plant in very low concentrations and transported to another part of the plant where it causes a response.</a:t>
            </a:r>
          </a:p>
          <a:p>
            <a:r>
              <a:rPr lang="en-US" sz="7200" dirty="0" smtClean="0">
                <a:latin typeface="Times New Roman" pitchFamily="18" charset="0"/>
                <a:cs typeface="Times New Roman" pitchFamily="18" charset="0"/>
              </a:rPr>
              <a:t>Specific </a:t>
            </a:r>
            <a:r>
              <a:rPr lang="en-US" sz="7200" dirty="0" smtClean="0">
                <a:latin typeface="Times New Roman" pitchFamily="18" charset="0"/>
                <a:cs typeface="Times New Roman" pitchFamily="18" charset="0"/>
              </a:rPr>
              <a:t>receptors exist </a:t>
            </a:r>
            <a:r>
              <a:rPr lang="en-US" sz="7200" dirty="0" smtClean="0">
                <a:latin typeface="Times New Roman" pitchFamily="18" charset="0"/>
                <a:cs typeface="Times New Roman" pitchFamily="18" charset="0"/>
              </a:rPr>
              <a:t>within the plants which </a:t>
            </a:r>
            <a:r>
              <a:rPr lang="en-US" sz="7200" dirty="0" smtClean="0">
                <a:latin typeface="Times New Roman" pitchFamily="18" charset="0"/>
                <a:cs typeface="Times New Roman" pitchFamily="18" charset="0"/>
              </a:rPr>
              <a:t>bind </a:t>
            </a:r>
            <a:r>
              <a:rPr lang="en-US" sz="7200" dirty="0" smtClean="0">
                <a:latin typeface="Times New Roman" pitchFamily="18" charset="0"/>
                <a:cs typeface="Times New Roman" pitchFamily="18" charset="0"/>
              </a:rPr>
              <a:t>to plant hormones kind of signaling molecule</a:t>
            </a:r>
          </a:p>
          <a:p>
            <a:r>
              <a:rPr lang="en-US" sz="7200" dirty="0" smtClean="0">
                <a:latin typeface="Times New Roman" pitchFamily="18" charset="0"/>
                <a:cs typeface="Times New Roman" pitchFamily="18" charset="0"/>
              </a:rPr>
              <a:t>Plant growth </a:t>
            </a:r>
            <a:r>
              <a:rPr lang="en-US" sz="7200" dirty="0" smtClean="0">
                <a:latin typeface="Times New Roman" pitchFamily="18" charset="0"/>
                <a:cs typeface="Times New Roman" pitchFamily="18" charset="0"/>
              </a:rPr>
              <a:t>hormones are </a:t>
            </a:r>
            <a:r>
              <a:rPr lang="en-US" sz="7200" dirty="0" smtClean="0">
                <a:latin typeface="Times New Roman" pitchFamily="18" charset="0"/>
                <a:cs typeface="Times New Roman" pitchFamily="18" charset="0"/>
              </a:rPr>
              <a:t>synthesized throughout the plant but apical </a:t>
            </a:r>
            <a:r>
              <a:rPr lang="en-US" sz="7200" dirty="0" smtClean="0">
                <a:latin typeface="Times New Roman" pitchFamily="18" charset="0"/>
                <a:cs typeface="Times New Roman" pitchFamily="18" charset="0"/>
              </a:rPr>
              <a:t>meristems and </a:t>
            </a:r>
            <a:r>
              <a:rPr lang="en-US" sz="7200" dirty="0" smtClean="0">
                <a:latin typeface="Times New Roman" pitchFamily="18" charset="0"/>
                <a:cs typeface="Times New Roman" pitchFamily="18" charset="0"/>
              </a:rPr>
              <a:t>young, developing tissues are rich sources of </a:t>
            </a:r>
            <a:r>
              <a:rPr lang="en-US" sz="7200" dirty="0" smtClean="0">
                <a:latin typeface="Times New Roman" pitchFamily="18" charset="0"/>
                <a:cs typeface="Times New Roman" pitchFamily="18" charset="0"/>
              </a:rPr>
              <a:t>these compounds</a:t>
            </a:r>
            <a:r>
              <a:rPr lang="en-US" sz="7200" dirty="0" smtClean="0">
                <a:latin typeface="Times New Roman" pitchFamily="18" charset="0"/>
                <a:cs typeface="Times New Roman" pitchFamily="18" charset="0"/>
              </a:rPr>
              <a:t>. They are transported, perhaps through only a few </a:t>
            </a:r>
            <a:r>
              <a:rPr lang="en-US" sz="7200" dirty="0" smtClean="0">
                <a:latin typeface="Times New Roman" pitchFamily="18" charset="0"/>
                <a:cs typeface="Times New Roman" pitchFamily="18" charset="0"/>
              </a:rPr>
              <a:t>cells, but </a:t>
            </a:r>
            <a:r>
              <a:rPr lang="en-US" sz="7200" dirty="0" smtClean="0">
                <a:latin typeface="Times New Roman" pitchFamily="18" charset="0"/>
                <a:cs typeface="Times New Roman" pitchFamily="18" charset="0"/>
              </a:rPr>
              <a:t>often throughout the plant, giving rise to a response in </a:t>
            </a:r>
            <a:r>
              <a:rPr lang="en-US" sz="7200" dirty="0" smtClean="0">
                <a:latin typeface="Times New Roman" pitchFamily="18" charset="0"/>
                <a:cs typeface="Times New Roman" pitchFamily="18" charset="0"/>
              </a:rPr>
              <a:t>target tissues.</a:t>
            </a:r>
          </a:p>
          <a:p>
            <a:r>
              <a:rPr lang="en-US" sz="7200" dirty="0" smtClean="0">
                <a:latin typeface="Times New Roman" pitchFamily="18" charset="0"/>
                <a:cs typeface="Times New Roman" pitchFamily="18" charset="0"/>
              </a:rPr>
              <a:t>Often </a:t>
            </a:r>
            <a:r>
              <a:rPr lang="en-US" sz="7200" dirty="0" smtClean="0">
                <a:latin typeface="Times New Roman" pitchFamily="18" charset="0"/>
                <a:cs typeface="Times New Roman" pitchFamily="18" charset="0"/>
              </a:rPr>
              <a:t>the presence of one plant growth hormone will affect </a:t>
            </a:r>
            <a:r>
              <a:rPr lang="en-US" sz="7200" dirty="0" smtClean="0">
                <a:latin typeface="Times New Roman" pitchFamily="18" charset="0"/>
                <a:cs typeface="Times New Roman" pitchFamily="18" charset="0"/>
              </a:rPr>
              <a:t>the synthesis </a:t>
            </a:r>
            <a:r>
              <a:rPr lang="en-US" sz="7200" dirty="0" smtClean="0">
                <a:latin typeface="Times New Roman" pitchFamily="18" charset="0"/>
                <a:cs typeface="Times New Roman" pitchFamily="18" charset="0"/>
              </a:rPr>
              <a:t>or action of other plant growth hormones</a:t>
            </a:r>
            <a:r>
              <a:rPr lang="en-US" sz="7200" dirty="0" smtClean="0">
                <a:latin typeface="Times New Roman" pitchFamily="18" charset="0"/>
                <a:cs typeface="Times New Roman" pitchFamily="18" charset="0"/>
              </a:rPr>
              <a:t>.</a:t>
            </a:r>
          </a:p>
          <a:p>
            <a:r>
              <a:rPr lang="en-US" sz="7200" dirty="0" smtClean="0">
                <a:latin typeface="Times New Roman" pitchFamily="18" charset="0"/>
                <a:cs typeface="Times New Roman" pitchFamily="18" charset="0"/>
              </a:rPr>
              <a:t>The concentration of a plant growth hormone at a particular site will depend upon many different factors including the rate of synthesis, degradation and transport to and from the target cell. In addition, plant growth hormones are often chemically modified, which may inactivate them, although – as this process is often reversible – it can also increase the effective concentration of a plant growth hormone in a cell. Finally, as the activity of plant hormones is thought to require binding to specific receptors, transport in and out of </a:t>
            </a:r>
            <a:r>
              <a:rPr lang="en-US" sz="7200" dirty="0" err="1" smtClean="0">
                <a:latin typeface="Times New Roman" pitchFamily="18" charset="0"/>
                <a:cs typeface="Times New Roman" pitchFamily="18" charset="0"/>
              </a:rPr>
              <a:t>subcellular</a:t>
            </a:r>
            <a:r>
              <a:rPr lang="en-US" sz="7200" dirty="0" smtClean="0">
                <a:latin typeface="Times New Roman" pitchFamily="18" charset="0"/>
                <a:cs typeface="Times New Roman" pitchFamily="18" charset="0"/>
              </a:rPr>
              <a:t> compartments also controls the concentration perceived by the cell. As all of these processes have the potential to be regulated by the environment, it can be seen that plant growth hormones act as a means of integrating environmental signals and distributing them around the plant.</a:t>
            </a:r>
          </a:p>
          <a:p>
            <a:endParaRPr lang="en-US" sz="1800" dirty="0" smtClean="0"/>
          </a:p>
          <a:p>
            <a:pPr>
              <a:buNone/>
            </a:pPr>
            <a:r>
              <a:rPr lang="en-US" sz="1800" dirty="0" smtClean="0"/>
              <a:t> </a:t>
            </a: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Growth Regulators</a:t>
            </a:r>
            <a:endParaRPr lang="en-US" dirty="0"/>
          </a:p>
        </p:txBody>
      </p:sp>
      <p:sp>
        <p:nvSpPr>
          <p:cNvPr id="3" name="Content Placeholder 2"/>
          <p:cNvSpPr>
            <a:spLocks noGrp="1"/>
          </p:cNvSpPr>
          <p:nvPr>
            <p:ph sz="quarter" idx="1"/>
          </p:nvPr>
        </p:nvSpPr>
        <p:spPr/>
        <p:txBody>
          <a:bodyPr>
            <a:noAutofit/>
          </a:bodyPr>
          <a:lstStyle/>
          <a:p>
            <a:r>
              <a:rPr lang="en-US" sz="1800" dirty="0" smtClean="0">
                <a:latin typeface="Times New Roman" pitchFamily="18" charset="0"/>
                <a:cs typeface="Times New Roman" pitchFamily="18" charset="0"/>
              </a:rPr>
              <a:t>The concentration of a plant growth hormone at a particular </a:t>
            </a:r>
            <a:r>
              <a:rPr lang="en-US" sz="1800" dirty="0" smtClean="0">
                <a:latin typeface="Times New Roman" pitchFamily="18" charset="0"/>
                <a:cs typeface="Times New Roman" pitchFamily="18" charset="0"/>
              </a:rPr>
              <a:t>site will </a:t>
            </a:r>
            <a:r>
              <a:rPr lang="en-US" sz="1800" dirty="0" smtClean="0">
                <a:latin typeface="Times New Roman" pitchFamily="18" charset="0"/>
                <a:cs typeface="Times New Roman" pitchFamily="18" charset="0"/>
              </a:rPr>
              <a:t>depend upon many different factors including the rate of </a:t>
            </a:r>
            <a:r>
              <a:rPr lang="en-US" sz="1800" dirty="0" smtClean="0">
                <a:latin typeface="Times New Roman" pitchFamily="18" charset="0"/>
                <a:cs typeface="Times New Roman" pitchFamily="18" charset="0"/>
              </a:rPr>
              <a:t>synthesis, degradation </a:t>
            </a:r>
            <a:r>
              <a:rPr lang="en-US" sz="1800" dirty="0" smtClean="0">
                <a:latin typeface="Times New Roman" pitchFamily="18" charset="0"/>
                <a:cs typeface="Times New Roman" pitchFamily="18" charset="0"/>
              </a:rPr>
              <a:t>and transport to and from the target cell. In </a:t>
            </a:r>
            <a:r>
              <a:rPr lang="en-US" sz="1800" dirty="0" smtClean="0">
                <a:latin typeface="Times New Roman" pitchFamily="18" charset="0"/>
                <a:cs typeface="Times New Roman" pitchFamily="18" charset="0"/>
              </a:rPr>
              <a:t>addition, plant </a:t>
            </a:r>
            <a:r>
              <a:rPr lang="en-US" sz="1800" dirty="0" smtClean="0">
                <a:latin typeface="Times New Roman" pitchFamily="18" charset="0"/>
                <a:cs typeface="Times New Roman" pitchFamily="18" charset="0"/>
              </a:rPr>
              <a:t>growth hormones are often chemically modified, which </a:t>
            </a:r>
            <a:r>
              <a:rPr lang="en-US" sz="1800" dirty="0" smtClean="0">
                <a:latin typeface="Times New Roman" pitchFamily="18" charset="0"/>
                <a:cs typeface="Times New Roman" pitchFamily="18" charset="0"/>
              </a:rPr>
              <a:t>may inactivate </a:t>
            </a:r>
            <a:r>
              <a:rPr lang="en-US" sz="1800" dirty="0" smtClean="0">
                <a:latin typeface="Times New Roman" pitchFamily="18" charset="0"/>
                <a:cs typeface="Times New Roman" pitchFamily="18" charset="0"/>
              </a:rPr>
              <a:t>them, although – as this process is often reversible – it </a:t>
            </a:r>
            <a:r>
              <a:rPr lang="en-US" sz="1800" dirty="0" smtClean="0">
                <a:latin typeface="Times New Roman" pitchFamily="18" charset="0"/>
                <a:cs typeface="Times New Roman" pitchFamily="18" charset="0"/>
              </a:rPr>
              <a:t>can also </a:t>
            </a:r>
            <a:r>
              <a:rPr lang="en-US" sz="1800" dirty="0" smtClean="0">
                <a:latin typeface="Times New Roman" pitchFamily="18" charset="0"/>
                <a:cs typeface="Times New Roman" pitchFamily="18" charset="0"/>
              </a:rPr>
              <a:t>increase the effective concentration of a plant growth hormone </a:t>
            </a:r>
            <a:r>
              <a:rPr lang="en-US" sz="1800" dirty="0" smtClean="0">
                <a:latin typeface="Times New Roman" pitchFamily="18" charset="0"/>
                <a:cs typeface="Times New Roman" pitchFamily="18" charset="0"/>
              </a:rPr>
              <a:t>in a </a:t>
            </a:r>
            <a:r>
              <a:rPr lang="en-US" sz="1800" dirty="0" smtClean="0">
                <a:latin typeface="Times New Roman" pitchFamily="18" charset="0"/>
                <a:cs typeface="Times New Roman" pitchFamily="18" charset="0"/>
              </a:rPr>
              <a:t>cell. Finally, as the activity of plant hormones is thought to </a:t>
            </a:r>
            <a:r>
              <a:rPr lang="en-US" sz="1800" dirty="0" smtClean="0">
                <a:latin typeface="Times New Roman" pitchFamily="18" charset="0"/>
                <a:cs typeface="Times New Roman" pitchFamily="18" charset="0"/>
              </a:rPr>
              <a:t>require binding </a:t>
            </a:r>
            <a:r>
              <a:rPr lang="en-US" sz="1800" dirty="0" smtClean="0">
                <a:latin typeface="Times New Roman" pitchFamily="18" charset="0"/>
                <a:cs typeface="Times New Roman" pitchFamily="18" charset="0"/>
              </a:rPr>
              <a:t>to specific receptors, transport in and out of </a:t>
            </a:r>
            <a:r>
              <a:rPr lang="en-US" sz="1800" dirty="0" err="1" smtClean="0">
                <a:latin typeface="Times New Roman" pitchFamily="18" charset="0"/>
                <a:cs typeface="Times New Roman" pitchFamily="18" charset="0"/>
              </a:rPr>
              <a:t>subcellular</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compartments also </a:t>
            </a:r>
            <a:r>
              <a:rPr lang="en-US" sz="1800" dirty="0" smtClean="0">
                <a:latin typeface="Times New Roman" pitchFamily="18" charset="0"/>
                <a:cs typeface="Times New Roman" pitchFamily="18" charset="0"/>
              </a:rPr>
              <a:t>controls the concentration perceived by the cell. As </a:t>
            </a:r>
            <a:r>
              <a:rPr lang="en-US" sz="1800" dirty="0" smtClean="0">
                <a:latin typeface="Times New Roman" pitchFamily="18" charset="0"/>
                <a:cs typeface="Times New Roman" pitchFamily="18" charset="0"/>
              </a:rPr>
              <a:t>all of </a:t>
            </a:r>
            <a:r>
              <a:rPr lang="en-US" sz="1800" dirty="0" smtClean="0">
                <a:latin typeface="Times New Roman" pitchFamily="18" charset="0"/>
                <a:cs typeface="Times New Roman" pitchFamily="18" charset="0"/>
              </a:rPr>
              <a:t>these processes have the potential to be regulated by the </a:t>
            </a:r>
            <a:r>
              <a:rPr lang="en-US" sz="1800" dirty="0" smtClean="0">
                <a:latin typeface="Times New Roman" pitchFamily="18" charset="0"/>
                <a:cs typeface="Times New Roman" pitchFamily="18" charset="0"/>
              </a:rPr>
              <a:t>environment, it </a:t>
            </a:r>
            <a:r>
              <a:rPr lang="en-US" sz="1800" dirty="0" smtClean="0">
                <a:latin typeface="Times New Roman" pitchFamily="18" charset="0"/>
                <a:cs typeface="Times New Roman" pitchFamily="18" charset="0"/>
              </a:rPr>
              <a:t>can be seen that plant growth hormones act as a </a:t>
            </a:r>
            <a:r>
              <a:rPr lang="en-US" sz="1800" dirty="0" smtClean="0">
                <a:latin typeface="Times New Roman" pitchFamily="18" charset="0"/>
                <a:cs typeface="Times New Roman" pitchFamily="18" charset="0"/>
              </a:rPr>
              <a:t>means of </a:t>
            </a:r>
            <a:r>
              <a:rPr lang="en-US" sz="1800" dirty="0" smtClean="0">
                <a:latin typeface="Times New Roman" pitchFamily="18" charset="0"/>
                <a:cs typeface="Times New Roman" pitchFamily="18" charset="0"/>
              </a:rPr>
              <a:t>integrating environmental signals and distributing them </a:t>
            </a:r>
            <a:r>
              <a:rPr lang="en-US" sz="1800" dirty="0" smtClean="0">
                <a:latin typeface="Times New Roman" pitchFamily="18" charset="0"/>
                <a:cs typeface="Times New Roman" pitchFamily="18" charset="0"/>
              </a:rPr>
              <a:t>around the </a:t>
            </a:r>
            <a:r>
              <a:rPr lang="en-US" sz="1800" dirty="0" smtClean="0">
                <a:latin typeface="Times New Roman" pitchFamily="18" charset="0"/>
                <a:cs typeface="Times New Roman" pitchFamily="18" charset="0"/>
              </a:rPr>
              <a:t>plant</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More </a:t>
            </a:r>
            <a:r>
              <a:rPr lang="en-US" sz="1800" dirty="0" smtClean="0">
                <a:latin typeface="Times New Roman" pitchFamily="18" charset="0"/>
                <a:cs typeface="Times New Roman" pitchFamily="18" charset="0"/>
              </a:rPr>
              <a:t>than 60 </a:t>
            </a:r>
            <a:r>
              <a:rPr lang="en-US" sz="1800" dirty="0" smtClean="0">
                <a:latin typeface="Times New Roman" pitchFamily="18" charset="0"/>
                <a:cs typeface="Times New Roman" pitchFamily="18" charset="0"/>
              </a:rPr>
              <a:t>years ago </a:t>
            </a:r>
            <a:r>
              <a:rPr lang="en-US" sz="1800" dirty="0" smtClean="0">
                <a:latin typeface="Times New Roman" pitchFamily="18" charset="0"/>
                <a:cs typeface="Times New Roman" pitchFamily="18" charset="0"/>
              </a:rPr>
              <a:t>Julius </a:t>
            </a:r>
            <a:r>
              <a:rPr lang="en-US" sz="1800" dirty="0" smtClean="0">
                <a:latin typeface="Times New Roman" pitchFamily="18" charset="0"/>
                <a:cs typeface="Times New Roman" pitchFamily="18" charset="0"/>
              </a:rPr>
              <a:t>Sachs </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in 1880 postulated: that endogenous substances </a:t>
            </a:r>
            <a:r>
              <a:rPr lang="en-US" sz="1800" dirty="0" smtClean="0">
                <a:latin typeface="Times New Roman" pitchFamily="18" charset="0"/>
                <a:cs typeface="Times New Roman" pitchFamily="18" charset="0"/>
              </a:rPr>
              <a:t>regulate the </a:t>
            </a:r>
            <a:r>
              <a:rPr lang="en-US" sz="1800" dirty="0" smtClean="0">
                <a:latin typeface="Times New Roman" pitchFamily="18" charset="0"/>
                <a:cs typeface="Times New Roman" pitchFamily="18" charset="0"/>
              </a:rPr>
              <a:t>growth of various plant organs. </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In </a:t>
            </a:r>
            <a:r>
              <a:rPr lang="en-US" sz="1800" dirty="0" smtClean="0">
                <a:latin typeface="Times New Roman" pitchFamily="18" charset="0"/>
                <a:cs typeface="Times New Roman" pitchFamily="18" charset="0"/>
              </a:rPr>
              <a:t>1926, </a:t>
            </a:r>
            <a:r>
              <a:rPr lang="en-US" sz="1800" dirty="0" smtClean="0">
                <a:latin typeface="Times New Roman" pitchFamily="18" charset="0"/>
                <a:cs typeface="Times New Roman" pitchFamily="18" charset="0"/>
              </a:rPr>
              <a:t>Went, </a:t>
            </a:r>
            <a:r>
              <a:rPr lang="en-US" sz="1800" dirty="0" smtClean="0">
                <a:latin typeface="Times New Roman" pitchFamily="18" charset="0"/>
                <a:cs typeface="Times New Roman" pitchFamily="18" charset="0"/>
              </a:rPr>
              <a:t>in Holland, provided convincing evidence </a:t>
            </a:r>
            <a:r>
              <a:rPr lang="en-US" sz="1800" dirty="0" smtClean="0">
                <a:latin typeface="Times New Roman" pitchFamily="18" charset="0"/>
                <a:cs typeface="Times New Roman" pitchFamily="18" charset="0"/>
              </a:rPr>
              <a:t>of a </a:t>
            </a:r>
            <a:r>
              <a:rPr lang="en-US" sz="1800" dirty="0" smtClean="0">
                <a:latin typeface="Times New Roman" pitchFamily="18" charset="0"/>
                <a:cs typeface="Times New Roman" pitchFamily="18" charset="0"/>
              </a:rPr>
              <a:t>diffusible substance (auxin) from oat (</a:t>
            </a:r>
            <a:r>
              <a:rPr lang="en-US" sz="1800" i="1" dirty="0" err="1" smtClean="0">
                <a:latin typeface="Times New Roman" pitchFamily="18" charset="0"/>
                <a:cs typeface="Times New Roman" pitchFamily="18" charset="0"/>
              </a:rPr>
              <a:t>Avena</a:t>
            </a:r>
            <a:r>
              <a:rPr lang="en-US" sz="1800" i="1" dirty="0" smtClean="0">
                <a:latin typeface="Times New Roman" pitchFamily="18" charset="0"/>
                <a:cs typeface="Times New Roman" pitchFamily="18" charset="0"/>
              </a:rPr>
              <a:t> sativa) seedlings that promoted growth of these </a:t>
            </a:r>
            <a:r>
              <a:rPr lang="en-US" sz="1800" i="1" dirty="0" smtClean="0">
                <a:latin typeface="Times New Roman" pitchFamily="18" charset="0"/>
                <a:cs typeface="Times New Roman" pitchFamily="18" charset="0"/>
              </a:rPr>
              <a:t>seedlings.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Plant Growth Regulators</a:t>
            </a:r>
            <a:endParaRPr lang="en-US" dirty="0"/>
          </a:p>
        </p:txBody>
      </p:sp>
      <p:sp>
        <p:nvSpPr>
          <p:cNvPr id="3" name="Content Placeholder 2"/>
          <p:cNvSpPr>
            <a:spLocks noGrp="1"/>
          </p:cNvSpPr>
          <p:nvPr>
            <p:ph sz="quarter" idx="1"/>
          </p:nvPr>
        </p:nvSpPr>
        <p:spPr/>
        <p:txBody>
          <a:bodyPr>
            <a:noAutofit/>
          </a:bodyPr>
          <a:lstStyle/>
          <a:p>
            <a:pPr>
              <a:buNone/>
            </a:pP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Kurosawa </a:t>
            </a:r>
            <a:r>
              <a:rPr lang="en-US" sz="1800" dirty="0" smtClean="0">
                <a:latin typeface="Times New Roman" pitchFamily="18" charset="0"/>
                <a:cs typeface="Times New Roman" pitchFamily="18" charset="0"/>
              </a:rPr>
              <a:t>, in Japan, discovered another substance (</a:t>
            </a:r>
            <a:r>
              <a:rPr lang="en-US" sz="1800" dirty="0" err="1" smtClean="0">
                <a:latin typeface="Times New Roman" pitchFamily="18" charset="0"/>
                <a:cs typeface="Times New Roman" pitchFamily="18" charset="0"/>
              </a:rPr>
              <a:t>gibberellin</a:t>
            </a:r>
            <a:r>
              <a:rPr lang="en-US" sz="1800" dirty="0" smtClean="0">
                <a:latin typeface="Times New Roman" pitchFamily="18" charset="0"/>
                <a:cs typeface="Times New Roman" pitchFamily="18" charset="0"/>
              </a:rPr>
              <a:t>) from cell-free fungus (</a:t>
            </a:r>
            <a:r>
              <a:rPr lang="en-US" sz="1800" i="1" dirty="0" err="1" smtClean="0">
                <a:latin typeface="Times New Roman" pitchFamily="18" charset="0"/>
                <a:cs typeface="Times New Roman" pitchFamily="18" charset="0"/>
              </a:rPr>
              <a:t>Gibberella</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fujikuroi</a:t>
            </a:r>
            <a:r>
              <a:rPr lang="en-US" sz="1800" i="1" dirty="0" smtClean="0">
                <a:latin typeface="Times New Roman" pitchFamily="18" charset="0"/>
                <a:cs typeface="Times New Roman" pitchFamily="18" charset="0"/>
              </a:rPr>
              <a:t>) </a:t>
            </a:r>
            <a:r>
              <a:rPr lang="en-US" sz="1800" i="1" dirty="0" err="1" smtClean="0">
                <a:latin typeface="Times New Roman" pitchFamily="18" charset="0"/>
                <a:cs typeface="Times New Roman" pitchFamily="18" charset="0"/>
              </a:rPr>
              <a:t>filterate</a:t>
            </a:r>
            <a:r>
              <a:rPr lang="en-US" sz="1800" i="1" dirty="0" smtClean="0">
                <a:latin typeface="Times New Roman" pitchFamily="18" charset="0"/>
                <a:cs typeface="Times New Roman" pitchFamily="18" charset="0"/>
              </a:rPr>
              <a:t> that promoted growth of rice (</a:t>
            </a:r>
            <a:r>
              <a:rPr lang="en-US" sz="1800" i="1" dirty="0" err="1" smtClean="0">
                <a:latin typeface="Times New Roman" pitchFamily="18" charset="0"/>
                <a:cs typeface="Times New Roman" pitchFamily="18" charset="0"/>
              </a:rPr>
              <a:t>Oryza</a:t>
            </a:r>
            <a:r>
              <a:rPr lang="en-US" sz="1800" i="1" dirty="0" smtClean="0">
                <a:latin typeface="Times New Roman" pitchFamily="18" charset="0"/>
                <a:cs typeface="Times New Roman" pitchFamily="18" charset="0"/>
              </a:rPr>
              <a:t> sativa) seedlings. But it was not </a:t>
            </a:r>
            <a:r>
              <a:rPr lang="en-US" sz="1800" dirty="0" smtClean="0">
                <a:latin typeface="Times New Roman" pitchFamily="18" charset="0"/>
                <a:cs typeface="Times New Roman" pitchFamily="18" charset="0"/>
              </a:rPr>
              <a:t>until 1955 that </a:t>
            </a:r>
            <a:r>
              <a:rPr lang="en-US" sz="1800" dirty="0" err="1" smtClean="0">
                <a:latin typeface="Times New Roman" pitchFamily="18" charset="0"/>
                <a:cs typeface="Times New Roman" pitchFamily="18" charset="0"/>
              </a:rPr>
              <a:t>Skoog</a:t>
            </a:r>
            <a:r>
              <a:rPr lang="en-US" sz="1800" dirty="0" smtClean="0">
                <a:latin typeface="Times New Roman" pitchFamily="18" charset="0"/>
                <a:cs typeface="Times New Roman" pitchFamily="18" charset="0"/>
              </a:rPr>
              <a:t> and his associates  discovered kinetin in an autoclaved sample of herring sperm DNA, which was active in what </a:t>
            </a:r>
            <a:r>
              <a:rPr lang="en-US" sz="1800" dirty="0" err="1" smtClean="0">
                <a:latin typeface="Times New Roman" pitchFamily="18" charset="0"/>
                <a:cs typeface="Times New Roman" pitchFamily="18" charset="0"/>
              </a:rPr>
              <a:t>Wiesner</a:t>
            </a:r>
            <a:r>
              <a:rPr lang="en-US" sz="1800" dirty="0" smtClean="0">
                <a:latin typeface="Times New Roman" pitchFamily="18" charset="0"/>
                <a:cs typeface="Times New Roman" pitchFamily="18" charset="0"/>
              </a:rPr>
              <a:t> in 1892 called cell division factor</a:t>
            </a:r>
          </a:p>
          <a:p>
            <a:r>
              <a:rPr lang="en-US" sz="1800" dirty="0" smtClean="0">
                <a:latin typeface="Times New Roman" pitchFamily="18" charset="0"/>
                <a:cs typeface="Times New Roman" pitchFamily="18" charset="0"/>
              </a:rPr>
              <a:t>H</a:t>
            </a:r>
            <a:r>
              <a:rPr lang="en-US" sz="1800" dirty="0" smtClean="0">
                <a:latin typeface="Times New Roman" pitchFamily="18" charset="0"/>
                <a:cs typeface="Times New Roman" pitchFamily="18" charset="0"/>
              </a:rPr>
              <a:t>. Fitting introduced the term </a:t>
            </a:r>
            <a:r>
              <a:rPr lang="en-US" sz="1800" i="1" dirty="0" smtClean="0">
                <a:latin typeface="Times New Roman" pitchFamily="18" charset="0"/>
                <a:cs typeface="Times New Roman" pitchFamily="18" charset="0"/>
              </a:rPr>
              <a:t>hormone into the plant physiology literature.</a:t>
            </a:r>
            <a:r>
              <a:rPr lang="en-US" sz="1800" dirty="0" smtClean="0">
                <a:latin typeface="Times New Roman" pitchFamily="18" charset="0"/>
                <a:cs typeface="Times New Roman" pitchFamily="18" charset="0"/>
              </a:rPr>
              <a:t> </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Plant development was thought to be regulated by only five types of hormones: </a:t>
            </a:r>
            <a:r>
              <a:rPr lang="en-US" sz="1800" dirty="0" err="1" smtClean="0">
                <a:latin typeface="Times New Roman" pitchFamily="18" charset="0"/>
                <a:cs typeface="Times New Roman" pitchFamily="18" charset="0"/>
              </a:rPr>
              <a:t>auxins</a:t>
            </a:r>
            <a:r>
              <a:rPr lang="en-US" sz="1800" dirty="0" smtClean="0">
                <a:latin typeface="Times New Roman" pitchFamily="18" charset="0"/>
                <a:cs typeface="Times New Roman" pitchFamily="18" charset="0"/>
              </a:rPr>
              <a:t>, gibberellins, </a:t>
            </a:r>
            <a:r>
              <a:rPr lang="en-US" sz="1800" dirty="0" err="1" smtClean="0">
                <a:latin typeface="Times New Roman" pitchFamily="18" charset="0"/>
                <a:cs typeface="Times New Roman" pitchFamily="18" charset="0"/>
              </a:rPr>
              <a:t>cytokinins</a:t>
            </a:r>
            <a:r>
              <a:rPr lang="en-US" sz="1800" dirty="0" smtClean="0">
                <a:latin typeface="Times New Roman" pitchFamily="18" charset="0"/>
                <a:cs typeface="Times New Roman" pitchFamily="18" charset="0"/>
              </a:rPr>
              <a:t>, ethylene, and </a:t>
            </a:r>
            <a:r>
              <a:rPr lang="en-US" sz="1800" dirty="0" err="1" smtClean="0">
                <a:latin typeface="Times New Roman" pitchFamily="18" charset="0"/>
                <a:cs typeface="Times New Roman" pitchFamily="18" charset="0"/>
              </a:rPr>
              <a:t>abscisic</a:t>
            </a:r>
            <a:r>
              <a:rPr lang="en-US" sz="1800" dirty="0" smtClean="0">
                <a:latin typeface="Times New Roman" pitchFamily="18" charset="0"/>
                <a:cs typeface="Times New Roman" pitchFamily="18" charset="0"/>
              </a:rPr>
              <a:t> acid. However, there is now compelling evidence for the existence of plant steroid hormones, the </a:t>
            </a:r>
            <a:r>
              <a:rPr lang="en-US" sz="1800" dirty="0" err="1" smtClean="0">
                <a:latin typeface="Times New Roman" pitchFamily="18" charset="0"/>
                <a:cs typeface="Times New Roman" pitchFamily="18" charset="0"/>
              </a:rPr>
              <a:t>brassinosteroids</a:t>
            </a:r>
            <a:r>
              <a:rPr lang="en-US" sz="1800" dirty="0" smtClean="0">
                <a:latin typeface="Times New Roman" pitchFamily="18" charset="0"/>
                <a:cs typeface="Times New Roman" pitchFamily="18" charset="0"/>
              </a:rPr>
              <a:t>, that have a wide range of morphological effects on plant </a:t>
            </a:r>
            <a:r>
              <a:rPr lang="en-US" sz="1800" dirty="0" smtClean="0">
                <a:latin typeface="Times New Roman" pitchFamily="18" charset="0"/>
                <a:cs typeface="Times New Roman" pitchFamily="18" charset="0"/>
              </a:rPr>
              <a:t>development</a:t>
            </a:r>
          </a:p>
          <a:p>
            <a:r>
              <a:rPr lang="en-US" sz="1800" dirty="0" smtClean="0">
                <a:latin typeface="Times New Roman" pitchFamily="18" charset="0"/>
                <a:cs typeface="Times New Roman" pitchFamily="18" charset="0"/>
              </a:rPr>
              <a:t>These are </a:t>
            </a:r>
            <a:r>
              <a:rPr lang="en-US" sz="1800" dirty="0" smtClean="0">
                <a:latin typeface="Times New Roman" pitchFamily="18" charset="0"/>
                <a:cs typeface="Times New Roman" pitchFamily="18" charset="0"/>
              </a:rPr>
              <a:t>identified as </a:t>
            </a:r>
            <a:r>
              <a:rPr lang="en-US" sz="1800" dirty="0" err="1" smtClean="0">
                <a:latin typeface="Times New Roman" pitchFamily="18" charset="0"/>
                <a:cs typeface="Times New Roman" pitchFamily="18" charset="0"/>
              </a:rPr>
              <a:t>promotors</a:t>
            </a:r>
            <a:r>
              <a:rPr lang="en-US" sz="1800" dirty="0" smtClean="0">
                <a:latin typeface="Times New Roman" pitchFamily="18" charset="0"/>
                <a:cs typeface="Times New Roman" pitchFamily="18" charset="0"/>
              </a:rPr>
              <a:t> (auxin, </a:t>
            </a:r>
            <a:r>
              <a:rPr lang="en-US" sz="1800" dirty="0" err="1" smtClean="0">
                <a:latin typeface="Times New Roman" pitchFamily="18" charset="0"/>
                <a:cs typeface="Times New Roman" pitchFamily="18" charset="0"/>
              </a:rPr>
              <a:t>gibberellin</a:t>
            </a:r>
            <a:r>
              <a:rPr lang="en-US" sz="1800" dirty="0" smtClean="0">
                <a:latin typeface="Times New Roman" pitchFamily="18" charset="0"/>
                <a:cs typeface="Times New Roman" pitchFamily="18" charset="0"/>
              </a:rPr>
              <a:t>, and </a:t>
            </a:r>
            <a:r>
              <a:rPr lang="en-US" sz="1800" dirty="0" err="1" smtClean="0">
                <a:latin typeface="Times New Roman" pitchFamily="18" charset="0"/>
                <a:cs typeface="Times New Roman" pitchFamily="18" charset="0"/>
              </a:rPr>
              <a:t>cytokinin</a:t>
            </a:r>
            <a:r>
              <a:rPr lang="en-US" sz="1800" dirty="0" smtClean="0">
                <a:latin typeface="Times New Roman" pitchFamily="18" charset="0"/>
                <a:cs typeface="Times New Roman" pitchFamily="18" charset="0"/>
              </a:rPr>
              <a:t>), inhibitors (</a:t>
            </a:r>
            <a:r>
              <a:rPr lang="en-US" sz="1800" dirty="0" err="1" smtClean="0">
                <a:latin typeface="Times New Roman" pitchFamily="18" charset="0"/>
                <a:cs typeface="Times New Roman" pitchFamily="18" charset="0"/>
              </a:rPr>
              <a:t>abscisic</a:t>
            </a:r>
            <a:r>
              <a:rPr lang="en-US" sz="1800" dirty="0" smtClean="0">
                <a:latin typeface="Times New Roman" pitchFamily="18" charset="0"/>
                <a:cs typeface="Times New Roman" pitchFamily="18" charset="0"/>
              </a:rPr>
              <a:t> acid, </a:t>
            </a:r>
            <a:r>
              <a:rPr lang="en-US" sz="1800" dirty="0" err="1" smtClean="0">
                <a:latin typeface="Times New Roman" pitchFamily="18" charset="0"/>
                <a:cs typeface="Times New Roman" pitchFamily="18" charset="0"/>
              </a:rPr>
              <a:t>xanthoxin</a:t>
            </a:r>
            <a:r>
              <a:rPr lang="en-US" sz="1800" dirty="0" smtClean="0">
                <a:latin typeface="Times New Roman" pitchFamily="18" charset="0"/>
                <a:cs typeface="Times New Roman" pitchFamily="18" charset="0"/>
              </a:rPr>
              <a:t>, and </a:t>
            </a:r>
            <a:r>
              <a:rPr lang="en-US" sz="1800" dirty="0" err="1" smtClean="0">
                <a:latin typeface="Times New Roman" pitchFamily="18" charset="0"/>
                <a:cs typeface="Times New Roman" pitchFamily="18" charset="0"/>
              </a:rPr>
              <a:t>violaxanthin</a:t>
            </a:r>
            <a:r>
              <a:rPr lang="en-US" sz="1800" dirty="0" smtClean="0">
                <a:latin typeface="Times New Roman" pitchFamily="18" charset="0"/>
                <a:cs typeface="Times New Roman" pitchFamily="18" charset="0"/>
              </a:rPr>
              <a:t>), ethylene, and other hypothetical growth substances (</a:t>
            </a:r>
            <a:r>
              <a:rPr lang="en-US" sz="1800" dirty="0" err="1" smtClean="0">
                <a:latin typeface="Times New Roman" pitchFamily="18" charset="0"/>
                <a:cs typeface="Times New Roman" pitchFamily="18" charset="0"/>
              </a:rPr>
              <a:t>florigen</a:t>
            </a:r>
            <a:r>
              <a:rPr lang="en-US" sz="1800" dirty="0" smtClean="0">
                <a:latin typeface="Times New Roman" pitchFamily="18" charset="0"/>
                <a:cs typeface="Times New Roman" pitchFamily="18" charset="0"/>
              </a:rPr>
              <a:t>, death hormone, etc.).</a:t>
            </a:r>
          </a:p>
          <a:p>
            <a:r>
              <a:rPr lang="en-US" sz="1800" dirty="0" smtClean="0">
                <a:latin typeface="Times New Roman" pitchFamily="18" charset="0"/>
                <a:cs typeface="Times New Roman" pitchFamily="18" charset="0"/>
              </a:rPr>
              <a:t>These hormones are found in all actively growing plant parts; young leaves and apical buds are particularly high in auxin, whereas young roots are high in gibberellins and </a:t>
            </a:r>
            <a:r>
              <a:rPr lang="en-US" sz="1800" dirty="0" err="1" smtClean="0">
                <a:latin typeface="Times New Roman" pitchFamily="18" charset="0"/>
                <a:cs typeface="Times New Roman" pitchFamily="18" charset="0"/>
              </a:rPr>
              <a:t>cytokinins</a:t>
            </a:r>
            <a:r>
              <a:rPr lang="en-US" sz="1800" dirty="0" smtClean="0">
                <a:latin typeface="Times New Roman" pitchFamily="18" charset="0"/>
                <a:cs typeface="Times New Roman" pitchFamily="18" charset="0"/>
              </a:rPr>
              <a:t>. Fruits and seeds are generally rich in all growth hormones. Therefore, these hormones are ubiquitous in plants and crops and are generally not species </a:t>
            </a:r>
            <a:r>
              <a:rPr lang="en-US" sz="1800" dirty="0" smtClean="0">
                <a:latin typeface="Times New Roman" pitchFamily="18" charset="0"/>
                <a:cs typeface="Times New Roman" pitchFamily="18" charset="0"/>
              </a:rPr>
              <a:t>specific. </a:t>
            </a:r>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Auxin</a:t>
            </a:r>
            <a:endParaRPr lang="en-US" dirty="0"/>
          </a:p>
        </p:txBody>
      </p:sp>
      <p:sp>
        <p:nvSpPr>
          <p:cNvPr id="3" name="Content Placeholder 2"/>
          <p:cNvSpPr>
            <a:spLocks noGrp="1"/>
          </p:cNvSpPr>
          <p:nvPr>
            <p:ph sz="quarter" idx="1"/>
          </p:nvPr>
        </p:nvSpPr>
        <p:spPr>
          <a:xfrm>
            <a:off x="301752" y="1527048"/>
            <a:ext cx="8503920" cy="5178552"/>
          </a:xfrm>
        </p:spPr>
        <p:txBody>
          <a:bodyPr>
            <a:noAutofit/>
          </a:bodyPr>
          <a:lstStyle/>
          <a:p>
            <a:r>
              <a:rPr lang="en-US" sz="1800" i="1" dirty="0" smtClean="0">
                <a:latin typeface="Times New Roman" pitchFamily="18" charset="0"/>
                <a:cs typeface="Times New Roman" pitchFamily="18" charset="0"/>
              </a:rPr>
              <a:t>Auxin is a Greek word derived from </a:t>
            </a:r>
            <a:r>
              <a:rPr lang="en-US" sz="1800" i="1" dirty="0" err="1" smtClean="0">
                <a:latin typeface="Times New Roman" pitchFamily="18" charset="0"/>
                <a:cs typeface="Times New Roman" pitchFamily="18" charset="0"/>
              </a:rPr>
              <a:t>auxein</a:t>
            </a:r>
            <a:r>
              <a:rPr lang="en-US" sz="1800" i="1" dirty="0" smtClean="0">
                <a:latin typeface="Times New Roman" pitchFamily="18" charset="0"/>
                <a:cs typeface="Times New Roman" pitchFamily="18" charset="0"/>
              </a:rPr>
              <a:t>, which means “to increase.” It is a generic term for </a:t>
            </a:r>
            <a:r>
              <a:rPr lang="en-US" sz="1800" i="1" dirty="0" smtClean="0">
                <a:latin typeface="Times New Roman" pitchFamily="18" charset="0"/>
                <a:cs typeface="Times New Roman" pitchFamily="18" charset="0"/>
              </a:rPr>
              <a:t>chemicals </a:t>
            </a:r>
            <a:r>
              <a:rPr lang="en-US" sz="1800" dirty="0" smtClean="0">
                <a:latin typeface="Times New Roman" pitchFamily="18" charset="0"/>
                <a:cs typeface="Times New Roman" pitchFamily="18" charset="0"/>
              </a:rPr>
              <a:t>that </a:t>
            </a:r>
            <a:r>
              <a:rPr lang="en-US" sz="1800" dirty="0" smtClean="0">
                <a:latin typeface="Times New Roman" pitchFamily="18" charset="0"/>
                <a:cs typeface="Times New Roman" pitchFamily="18" charset="0"/>
              </a:rPr>
              <a:t>typically stimulate cell elongation, but </a:t>
            </a:r>
            <a:r>
              <a:rPr lang="en-US" sz="1800" dirty="0" err="1" smtClean="0">
                <a:latin typeface="Times New Roman" pitchFamily="18" charset="0"/>
                <a:cs typeface="Times New Roman" pitchFamily="18" charset="0"/>
              </a:rPr>
              <a:t>auxins</a:t>
            </a:r>
            <a:r>
              <a:rPr lang="en-US" sz="1800" dirty="0" smtClean="0">
                <a:latin typeface="Times New Roman" pitchFamily="18" charset="0"/>
                <a:cs typeface="Times New Roman" pitchFamily="18" charset="0"/>
              </a:rPr>
              <a:t> also influence a wide range of growth and </a:t>
            </a:r>
            <a:r>
              <a:rPr lang="en-US" sz="1800" dirty="0" smtClean="0">
                <a:latin typeface="Times New Roman" pitchFamily="18" charset="0"/>
                <a:cs typeface="Times New Roman" pitchFamily="18" charset="0"/>
              </a:rPr>
              <a:t>development response.</a:t>
            </a:r>
          </a:p>
          <a:p>
            <a:r>
              <a:rPr lang="en-US" sz="1800" dirty="0" smtClean="0">
                <a:latin typeface="Times New Roman" pitchFamily="18" charset="0"/>
                <a:cs typeface="Times New Roman" pitchFamily="18" charset="0"/>
              </a:rPr>
              <a:t>Auxin was the first plant hormone </a:t>
            </a:r>
            <a:r>
              <a:rPr lang="en-US" sz="1800" dirty="0" smtClean="0">
                <a:latin typeface="Times New Roman" pitchFamily="18" charset="0"/>
                <a:cs typeface="Times New Roman" pitchFamily="18" charset="0"/>
              </a:rPr>
              <a:t>to be </a:t>
            </a:r>
            <a:r>
              <a:rPr lang="en-US" sz="1800" dirty="0" smtClean="0">
                <a:latin typeface="Times New Roman" pitchFamily="18" charset="0"/>
                <a:cs typeface="Times New Roman" pitchFamily="18" charset="0"/>
              </a:rPr>
              <a:t>discovered and it has a principal role in the </a:t>
            </a:r>
            <a:r>
              <a:rPr lang="en-US" sz="1800" dirty="0" smtClean="0">
                <a:latin typeface="Times New Roman" pitchFamily="18" charset="0"/>
                <a:cs typeface="Times New Roman" pitchFamily="18" charset="0"/>
              </a:rPr>
              <a:t>most fundamental </a:t>
            </a:r>
            <a:r>
              <a:rPr lang="en-US" sz="1800" dirty="0" smtClean="0">
                <a:latin typeface="Times New Roman" pitchFamily="18" charset="0"/>
                <a:cs typeface="Times New Roman" pitchFamily="18" charset="0"/>
              </a:rPr>
              <a:t>of plant responses—the enlargement </a:t>
            </a:r>
            <a:r>
              <a:rPr lang="en-US" sz="1800" dirty="0" smtClean="0">
                <a:latin typeface="Times New Roman" pitchFamily="18" charset="0"/>
                <a:cs typeface="Times New Roman" pitchFamily="18" charset="0"/>
              </a:rPr>
              <a:t>of plant </a:t>
            </a:r>
            <a:r>
              <a:rPr lang="en-US" sz="1800" dirty="0" smtClean="0">
                <a:latin typeface="Times New Roman" pitchFamily="18" charset="0"/>
                <a:cs typeface="Times New Roman" pitchFamily="18" charset="0"/>
              </a:rPr>
              <a:t>cells. Auxin is synthesized in meristematic </a:t>
            </a:r>
            <a:r>
              <a:rPr lang="en-US" sz="1800" dirty="0" smtClean="0">
                <a:latin typeface="Times New Roman" pitchFamily="18" charset="0"/>
                <a:cs typeface="Times New Roman" pitchFamily="18" charset="0"/>
              </a:rPr>
              <a:t>regions and </a:t>
            </a:r>
            <a:r>
              <a:rPr lang="en-US" sz="1800" dirty="0" smtClean="0">
                <a:latin typeface="Times New Roman" pitchFamily="18" charset="0"/>
                <a:cs typeface="Times New Roman" pitchFamily="18" charset="0"/>
              </a:rPr>
              <a:t>other actively growing organs such as </a:t>
            </a:r>
            <a:r>
              <a:rPr lang="en-US" sz="1800" dirty="0" smtClean="0">
                <a:latin typeface="Times New Roman" pitchFamily="18" charset="0"/>
                <a:cs typeface="Times New Roman" pitchFamily="18" charset="0"/>
              </a:rPr>
              <a:t>coleoptiles apices</a:t>
            </a:r>
            <a:r>
              <a:rPr lang="en-US" sz="1800" dirty="0" smtClean="0">
                <a:latin typeface="Times New Roman" pitchFamily="18" charset="0"/>
                <a:cs typeface="Times New Roman" pitchFamily="18" charset="0"/>
              </a:rPr>
              <a:t>, root tips, germinating seeds, and the apical </a:t>
            </a:r>
            <a:r>
              <a:rPr lang="en-US" sz="1800" dirty="0" smtClean="0">
                <a:latin typeface="Times New Roman" pitchFamily="18" charset="0"/>
                <a:cs typeface="Times New Roman" pitchFamily="18" charset="0"/>
              </a:rPr>
              <a:t>buds of </a:t>
            </a:r>
            <a:r>
              <a:rPr lang="en-US" sz="1800" dirty="0" smtClean="0">
                <a:latin typeface="Times New Roman" pitchFamily="18" charset="0"/>
                <a:cs typeface="Times New Roman" pitchFamily="18" charset="0"/>
              </a:rPr>
              <a:t>growing </a:t>
            </a:r>
            <a:r>
              <a:rPr lang="en-US" sz="1800" dirty="0" smtClean="0">
                <a:latin typeface="Times New Roman" pitchFamily="18" charset="0"/>
                <a:cs typeface="Times New Roman" pitchFamily="18" charset="0"/>
              </a:rPr>
              <a:t>stems. </a:t>
            </a:r>
            <a:r>
              <a:rPr lang="en-US" sz="1800" dirty="0" smtClean="0">
                <a:latin typeface="Times New Roman" pitchFamily="18" charset="0"/>
                <a:cs typeface="Times New Roman" pitchFamily="18" charset="0"/>
              </a:rPr>
              <a:t>Young, rapidly </a:t>
            </a:r>
            <a:r>
              <a:rPr lang="en-US" sz="1800" dirty="0" smtClean="0">
                <a:latin typeface="Times New Roman" pitchFamily="18" charset="0"/>
                <a:cs typeface="Times New Roman" pitchFamily="18" charset="0"/>
              </a:rPr>
              <a:t>growing leaves</a:t>
            </a:r>
            <a:r>
              <a:rPr lang="en-US" sz="1800" dirty="0" smtClean="0">
                <a:latin typeface="Times New Roman" pitchFamily="18" charset="0"/>
                <a:cs typeface="Times New Roman" pitchFamily="18" charset="0"/>
              </a:rPr>
              <a:t>, developing inflorescences, and embryos </a:t>
            </a:r>
            <a:r>
              <a:rPr lang="en-US" sz="1800" dirty="0" smtClean="0">
                <a:latin typeface="Times New Roman" pitchFamily="18" charset="0"/>
                <a:cs typeface="Times New Roman" pitchFamily="18" charset="0"/>
              </a:rPr>
              <a:t>following pollination </a:t>
            </a:r>
            <a:r>
              <a:rPr lang="en-US" sz="1800" dirty="0" smtClean="0">
                <a:latin typeface="Times New Roman" pitchFamily="18" charset="0"/>
                <a:cs typeface="Times New Roman" pitchFamily="18" charset="0"/>
              </a:rPr>
              <a:t>and fertilization are also significant </a:t>
            </a:r>
            <a:r>
              <a:rPr lang="en-US" sz="1800" dirty="0" smtClean="0">
                <a:latin typeface="Times New Roman" pitchFamily="18" charset="0"/>
                <a:cs typeface="Times New Roman" pitchFamily="18" charset="0"/>
              </a:rPr>
              <a:t>sites of </a:t>
            </a:r>
            <a:r>
              <a:rPr lang="en-US" sz="1800" dirty="0" smtClean="0">
                <a:latin typeface="Times New Roman" pitchFamily="18" charset="0"/>
                <a:cs typeface="Times New Roman" pitchFamily="18" charset="0"/>
              </a:rPr>
              <a:t>auxin synthesis. Auxin, more than any other </a:t>
            </a:r>
            <a:r>
              <a:rPr lang="en-US" sz="1800" dirty="0" smtClean="0">
                <a:latin typeface="Times New Roman" pitchFamily="18" charset="0"/>
                <a:cs typeface="Times New Roman" pitchFamily="18" charset="0"/>
              </a:rPr>
              <a:t>growth substance</a:t>
            </a:r>
            <a:r>
              <a:rPr lang="en-US" sz="1800" dirty="0" smtClean="0">
                <a:latin typeface="Times New Roman" pitchFamily="18" charset="0"/>
                <a:cs typeface="Times New Roman" pitchFamily="18" charset="0"/>
              </a:rPr>
              <a:t>, appears to be actively distributed </a:t>
            </a:r>
            <a:r>
              <a:rPr lang="en-US" sz="1800" dirty="0" smtClean="0">
                <a:latin typeface="Times New Roman" pitchFamily="18" charset="0"/>
                <a:cs typeface="Times New Roman" pitchFamily="18" charset="0"/>
              </a:rPr>
              <a:t>throughout the </a:t>
            </a:r>
            <a:r>
              <a:rPr lang="en-US" sz="1800" dirty="0" smtClean="0">
                <a:latin typeface="Times New Roman" pitchFamily="18" charset="0"/>
                <a:cs typeface="Times New Roman" pitchFamily="18" charset="0"/>
              </a:rPr>
              <a:t>entire plant</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Although a large number of compounds have </a:t>
            </a:r>
            <a:r>
              <a:rPr lang="en-US" sz="1800" dirty="0" smtClean="0">
                <a:latin typeface="Times New Roman" pitchFamily="18" charset="0"/>
                <a:cs typeface="Times New Roman" pitchFamily="18" charset="0"/>
              </a:rPr>
              <a:t>been discovered </a:t>
            </a:r>
            <a:r>
              <a:rPr lang="en-US" sz="1800" dirty="0" smtClean="0">
                <a:latin typeface="Times New Roman" pitchFamily="18" charset="0"/>
                <a:cs typeface="Times New Roman" pitchFamily="18" charset="0"/>
              </a:rPr>
              <a:t>with auxin </a:t>
            </a:r>
            <a:r>
              <a:rPr lang="en-US" sz="1800" dirty="0" smtClean="0">
                <a:latin typeface="Times New Roman" pitchFamily="18" charset="0"/>
                <a:cs typeface="Times New Roman" pitchFamily="18" charset="0"/>
              </a:rPr>
              <a:t>activity e.g.indole-3-acetic acid.</a:t>
            </a:r>
            <a:r>
              <a:rPr lang="en-US" sz="1800" dirty="0" smtClean="0">
                <a:latin typeface="Times New Roman" pitchFamily="18" charset="0"/>
                <a:cs typeface="Times New Roman" pitchFamily="18" charset="0"/>
              </a:rPr>
              <a:t> indole-3-butyric acid (IBA) is chemically synthesized auxin</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(IAA) is the most widely distributed natural </a:t>
            </a:r>
            <a:r>
              <a:rPr lang="en-US" sz="1800" dirty="0" smtClean="0">
                <a:latin typeface="Times New Roman" pitchFamily="18" charset="0"/>
                <a:cs typeface="Times New Roman" pitchFamily="18" charset="0"/>
              </a:rPr>
              <a:t>auxin. </a:t>
            </a:r>
            <a:r>
              <a:rPr lang="en-US" sz="1800" dirty="0" smtClean="0">
                <a:latin typeface="Times New Roman" pitchFamily="18" charset="0"/>
                <a:cs typeface="Times New Roman" pitchFamily="18" charset="0"/>
              </a:rPr>
              <a:t>In addition to IAA, several other </a:t>
            </a:r>
            <a:r>
              <a:rPr lang="en-US" sz="1800" dirty="0" smtClean="0">
                <a:latin typeface="Times New Roman" pitchFamily="18" charset="0"/>
                <a:cs typeface="Times New Roman" pitchFamily="18" charset="0"/>
              </a:rPr>
              <a:t>naturally occurring </a:t>
            </a:r>
            <a:r>
              <a:rPr lang="en-US" sz="1800" dirty="0" err="1" smtClean="0">
                <a:latin typeface="Times New Roman" pitchFamily="18" charset="0"/>
                <a:cs typeface="Times New Roman" pitchFamily="18" charset="0"/>
              </a:rPr>
              <a:t>indole</a:t>
            </a:r>
            <a:r>
              <a:rPr lang="en-US" sz="1800" dirty="0" smtClean="0">
                <a:latin typeface="Times New Roman" pitchFamily="18" charset="0"/>
                <a:cs typeface="Times New Roman" pitchFamily="18" charset="0"/>
              </a:rPr>
              <a:t> derivatives are known to </a:t>
            </a:r>
            <a:r>
              <a:rPr lang="en-US" sz="1800" dirty="0" smtClean="0">
                <a:latin typeface="Times New Roman" pitchFamily="18" charset="0"/>
                <a:cs typeface="Times New Roman" pitchFamily="18" charset="0"/>
              </a:rPr>
              <a:t>express auxin </a:t>
            </a:r>
            <a:r>
              <a:rPr lang="en-US" sz="1800" dirty="0" smtClean="0">
                <a:latin typeface="Times New Roman" pitchFamily="18" charset="0"/>
                <a:cs typeface="Times New Roman" pitchFamily="18" charset="0"/>
              </a:rPr>
              <a:t>activity, including indole-3-ethanol, </a:t>
            </a:r>
            <a:r>
              <a:rPr lang="en-US" sz="1800" dirty="0" err="1" smtClean="0">
                <a:latin typeface="Times New Roman" pitchFamily="18" charset="0"/>
                <a:cs typeface="Times New Roman" pitchFamily="18" charset="0"/>
              </a:rPr>
              <a:t>indole</a:t>
            </a:r>
            <a:r>
              <a:rPr lang="en-US" sz="1800" dirty="0" smtClean="0">
                <a:latin typeface="Times New Roman" pitchFamily="18" charset="0"/>
                <a:cs typeface="Times New Roman" pitchFamily="18" charset="0"/>
              </a:rPr>
              <a:t>- 3-acetaldehyde</a:t>
            </a:r>
            <a:r>
              <a:rPr lang="en-US" sz="1800" dirty="0" smtClean="0">
                <a:latin typeface="Times New Roman" pitchFamily="18" charset="0"/>
                <a:cs typeface="Times New Roman" pitchFamily="18" charset="0"/>
              </a:rPr>
              <a:t>, and indole-3-acetonitrile. </a:t>
            </a:r>
            <a:r>
              <a:rPr lang="en-US" sz="1800" dirty="0" smtClean="0">
                <a:latin typeface="Times New Roman" pitchFamily="18" charset="0"/>
                <a:cs typeface="Times New Roman" pitchFamily="18" charset="0"/>
              </a:rPr>
              <a:t>However, these </a:t>
            </a:r>
            <a:r>
              <a:rPr lang="en-US" sz="1800" dirty="0" smtClean="0">
                <a:latin typeface="Times New Roman" pitchFamily="18" charset="0"/>
                <a:cs typeface="Times New Roman" pitchFamily="18" charset="0"/>
              </a:rPr>
              <a:t>compounds all serve as precursors to IAA </a:t>
            </a:r>
            <a:r>
              <a:rPr lang="en-US" sz="1800" dirty="0" smtClean="0">
                <a:latin typeface="Times New Roman" pitchFamily="18" charset="0"/>
                <a:cs typeface="Times New Roman" pitchFamily="18" charset="0"/>
              </a:rPr>
              <a:t>and their </a:t>
            </a:r>
            <a:r>
              <a:rPr lang="en-US" sz="1800" dirty="0" smtClean="0">
                <a:latin typeface="Times New Roman" pitchFamily="18" charset="0"/>
                <a:cs typeface="Times New Roman" pitchFamily="18" charset="0"/>
              </a:rPr>
              <a:t>activity is due to conversion to IAA in the tissue</a:t>
            </a:r>
            <a:r>
              <a:rPr lang="en-US" sz="1800" dirty="0" smtClean="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auxin_went.jpg"/>
          <p:cNvPicPr>
            <a:picLocks noGrp="1" noChangeAspect="1"/>
          </p:cNvPicPr>
          <p:nvPr>
            <p:ph sz="quarter" idx="1"/>
          </p:nvPr>
        </p:nvPicPr>
        <p:blipFill>
          <a:blip r:embed="rId2"/>
          <a:srcRect b="3127"/>
          <a:stretch>
            <a:fillRect/>
          </a:stretch>
        </p:blipFill>
        <p:spPr>
          <a:xfrm>
            <a:off x="762000" y="1527174"/>
            <a:ext cx="7620000" cy="472122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Auxin transport</a:t>
            </a:r>
            <a:endParaRPr lang="en-US" dirty="0"/>
          </a:p>
        </p:txBody>
      </p:sp>
      <p:sp>
        <p:nvSpPr>
          <p:cNvPr id="3" name="Content Placeholder 2"/>
          <p:cNvSpPr>
            <a:spLocks noGrp="1"/>
          </p:cNvSpPr>
          <p:nvPr>
            <p:ph sz="quarter" idx="1"/>
          </p:nvPr>
        </p:nvSpPr>
        <p:spPr/>
        <p:txBody>
          <a:bodyPr>
            <a:noAutofit/>
          </a:bodyPr>
          <a:lstStyle/>
          <a:p>
            <a:r>
              <a:rPr lang="en-US" sz="1800" dirty="0" smtClean="0">
                <a:latin typeface="Times New Roman" pitchFamily="18" charset="0"/>
                <a:cs typeface="Times New Roman" pitchFamily="18" charset="0"/>
              </a:rPr>
              <a:t>The main axes of shoots and roots, along with </a:t>
            </a:r>
            <a:r>
              <a:rPr lang="en-US" sz="1800" dirty="0" smtClean="0">
                <a:latin typeface="Times New Roman" pitchFamily="18" charset="0"/>
                <a:cs typeface="Times New Roman" pitchFamily="18" charset="0"/>
              </a:rPr>
              <a:t>their branches</a:t>
            </a:r>
            <a:r>
              <a:rPr lang="en-US" sz="1800" dirty="0" smtClean="0">
                <a:latin typeface="Times New Roman" pitchFamily="18" charset="0"/>
                <a:cs typeface="Times New Roman" pitchFamily="18" charset="0"/>
              </a:rPr>
              <a:t>, exhibit apex–base structural polarity, and </a:t>
            </a:r>
            <a:r>
              <a:rPr lang="en-US" sz="1800" dirty="0" smtClean="0">
                <a:latin typeface="Times New Roman" pitchFamily="18" charset="0"/>
                <a:cs typeface="Times New Roman" pitchFamily="18" charset="0"/>
              </a:rPr>
              <a:t>this structural </a:t>
            </a:r>
            <a:r>
              <a:rPr lang="en-US" sz="1800" dirty="0" smtClean="0">
                <a:latin typeface="Times New Roman" pitchFamily="18" charset="0"/>
                <a:cs typeface="Times New Roman" pitchFamily="18" charset="0"/>
              </a:rPr>
              <a:t>polarity has its origin in the polarity of </a:t>
            </a:r>
            <a:r>
              <a:rPr lang="en-US" sz="1800" dirty="0" smtClean="0">
                <a:latin typeface="Times New Roman" pitchFamily="18" charset="0"/>
                <a:cs typeface="Times New Roman" pitchFamily="18" charset="0"/>
              </a:rPr>
              <a:t>auxin transport</a:t>
            </a:r>
            <a:r>
              <a:rPr lang="en-US" sz="1800" dirty="0" smtClean="0">
                <a:latin typeface="Times New Roman" pitchFamily="18" charset="0"/>
                <a:cs typeface="Times New Roman" pitchFamily="18" charset="0"/>
              </a:rPr>
              <a:t>. Soon after Went developed the </a:t>
            </a:r>
            <a:r>
              <a:rPr lang="en-US" sz="1800" dirty="0" err="1" smtClean="0">
                <a:latin typeface="Times New Roman" pitchFamily="18" charset="0"/>
                <a:cs typeface="Times New Roman" pitchFamily="18" charset="0"/>
              </a:rPr>
              <a:t>coleoptile</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curvature test </a:t>
            </a:r>
            <a:r>
              <a:rPr lang="en-US" sz="1800" dirty="0" smtClean="0">
                <a:latin typeface="Times New Roman" pitchFamily="18" charset="0"/>
                <a:cs typeface="Times New Roman" pitchFamily="18" charset="0"/>
              </a:rPr>
              <a:t>for auxin, it was discovered that IAA </a:t>
            </a:r>
            <a:r>
              <a:rPr lang="en-US" sz="1800" dirty="0" smtClean="0">
                <a:latin typeface="Times New Roman" pitchFamily="18" charset="0"/>
                <a:cs typeface="Times New Roman" pitchFamily="18" charset="0"/>
              </a:rPr>
              <a:t>moves mainly </a:t>
            </a:r>
            <a:r>
              <a:rPr lang="en-US" sz="1800" dirty="0" smtClean="0">
                <a:latin typeface="Times New Roman" pitchFamily="18" charset="0"/>
                <a:cs typeface="Times New Roman" pitchFamily="18" charset="0"/>
              </a:rPr>
              <a:t>from the apical to the basal end (</a:t>
            </a:r>
            <a:r>
              <a:rPr lang="en-US" sz="1800" i="1" dirty="0" err="1" smtClean="0">
                <a:latin typeface="Times New Roman" pitchFamily="18" charset="0"/>
                <a:cs typeface="Times New Roman" pitchFamily="18" charset="0"/>
              </a:rPr>
              <a:t>basipetally</a:t>
            </a:r>
            <a:r>
              <a:rPr lang="en-US" sz="1800" i="1"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in </a:t>
            </a:r>
            <a:r>
              <a:rPr lang="en-US" sz="1800" dirty="0" smtClean="0">
                <a:latin typeface="Times New Roman" pitchFamily="18" charset="0"/>
                <a:cs typeface="Times New Roman" pitchFamily="18" charset="0"/>
              </a:rPr>
              <a:t>excised </a:t>
            </a:r>
            <a:r>
              <a:rPr lang="en-US" sz="1800" dirty="0" smtClean="0">
                <a:latin typeface="Times New Roman" pitchFamily="18" charset="0"/>
                <a:cs typeface="Times New Roman" pitchFamily="18" charset="0"/>
              </a:rPr>
              <a:t>oat </a:t>
            </a:r>
            <a:r>
              <a:rPr lang="en-US" sz="1800" dirty="0" err="1" smtClean="0">
                <a:latin typeface="Times New Roman" pitchFamily="18" charset="0"/>
                <a:cs typeface="Times New Roman" pitchFamily="18" charset="0"/>
              </a:rPr>
              <a:t>coleoptile</a:t>
            </a:r>
            <a:r>
              <a:rPr lang="en-US" sz="1800" dirty="0" smtClean="0">
                <a:latin typeface="Times New Roman" pitchFamily="18" charset="0"/>
                <a:cs typeface="Times New Roman" pitchFamily="18" charset="0"/>
              </a:rPr>
              <a:t> sections. This type of </a:t>
            </a:r>
            <a:r>
              <a:rPr lang="en-US" sz="1800" dirty="0" smtClean="0">
                <a:latin typeface="Times New Roman" pitchFamily="18" charset="0"/>
                <a:cs typeface="Times New Roman" pitchFamily="18" charset="0"/>
              </a:rPr>
              <a:t>unidirectional transport </a:t>
            </a:r>
            <a:r>
              <a:rPr lang="en-US" sz="1800" dirty="0" smtClean="0">
                <a:latin typeface="Times New Roman" pitchFamily="18" charset="0"/>
                <a:cs typeface="Times New Roman" pitchFamily="18" charset="0"/>
              </a:rPr>
              <a:t>is termed </a:t>
            </a:r>
            <a:r>
              <a:rPr lang="en-US" sz="1800" b="1" dirty="0" smtClean="0">
                <a:latin typeface="Times New Roman" pitchFamily="18" charset="0"/>
                <a:cs typeface="Times New Roman" pitchFamily="18" charset="0"/>
              </a:rPr>
              <a:t>polar transport</a:t>
            </a:r>
            <a:r>
              <a:rPr lang="en-US" sz="1800" b="1" dirty="0" smtClean="0">
                <a:latin typeface="Times New Roman" pitchFamily="18" charset="0"/>
                <a:cs typeface="Times New Roman" pitchFamily="18" charset="0"/>
              </a:rPr>
              <a:t>.</a:t>
            </a:r>
          </a:p>
          <a:p>
            <a:r>
              <a:rPr lang="en-US" sz="1800" b="1"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Auxin is the only </a:t>
            </a:r>
            <a:r>
              <a:rPr lang="en-US" sz="1800" b="1" dirty="0" smtClean="0">
                <a:latin typeface="Times New Roman" pitchFamily="18" charset="0"/>
                <a:cs typeface="Times New Roman" pitchFamily="18" charset="0"/>
              </a:rPr>
              <a:t>plant </a:t>
            </a:r>
            <a:r>
              <a:rPr lang="en-US" sz="1800" dirty="0" smtClean="0">
                <a:latin typeface="Times New Roman" pitchFamily="18" charset="0"/>
                <a:cs typeface="Times New Roman" pitchFamily="18" charset="0"/>
              </a:rPr>
              <a:t>growth </a:t>
            </a:r>
            <a:r>
              <a:rPr lang="en-US" sz="1800" dirty="0" smtClean="0">
                <a:latin typeface="Times New Roman" pitchFamily="18" charset="0"/>
                <a:cs typeface="Times New Roman" pitchFamily="18" charset="0"/>
              </a:rPr>
              <a:t>hormone known to be transported </a:t>
            </a:r>
            <a:r>
              <a:rPr lang="en-US" sz="1800" dirty="0" err="1" smtClean="0">
                <a:latin typeface="Times New Roman" pitchFamily="18" charset="0"/>
                <a:cs typeface="Times New Roman" pitchFamily="18" charset="0"/>
              </a:rPr>
              <a:t>polarly</a:t>
            </a:r>
            <a:r>
              <a:rPr lang="en-US" sz="1800" dirty="0" smtClean="0">
                <a:latin typeface="Times New Roman" pitchFamily="18" charset="0"/>
                <a:cs typeface="Times New Roman" pitchFamily="18" charset="0"/>
              </a:rPr>
              <a:t>. Because </a:t>
            </a:r>
            <a:r>
              <a:rPr lang="en-US" sz="1800" dirty="0" smtClean="0">
                <a:latin typeface="Times New Roman" pitchFamily="18" charset="0"/>
                <a:cs typeface="Times New Roman" pitchFamily="18" charset="0"/>
              </a:rPr>
              <a:t>the shoot apex serves as the primary source </a:t>
            </a:r>
            <a:r>
              <a:rPr lang="en-US" sz="1800" dirty="0" smtClean="0">
                <a:latin typeface="Times New Roman" pitchFamily="18" charset="0"/>
                <a:cs typeface="Times New Roman" pitchFamily="18" charset="0"/>
              </a:rPr>
              <a:t>of auxin </a:t>
            </a:r>
            <a:r>
              <a:rPr lang="en-US" sz="1800" dirty="0" smtClean="0">
                <a:latin typeface="Times New Roman" pitchFamily="18" charset="0"/>
                <a:cs typeface="Times New Roman" pitchFamily="18" charset="0"/>
              </a:rPr>
              <a:t>for the entire plant, polar transport has long </a:t>
            </a:r>
            <a:r>
              <a:rPr lang="en-US" sz="1800" dirty="0" smtClean="0">
                <a:latin typeface="Times New Roman" pitchFamily="18" charset="0"/>
                <a:cs typeface="Times New Roman" pitchFamily="18" charset="0"/>
              </a:rPr>
              <a:t>been believed </a:t>
            </a:r>
            <a:r>
              <a:rPr lang="en-US" sz="1800" dirty="0" smtClean="0">
                <a:latin typeface="Times New Roman" pitchFamily="18" charset="0"/>
                <a:cs typeface="Times New Roman" pitchFamily="18" charset="0"/>
              </a:rPr>
              <a:t>to be the principal cause of an auxin </a:t>
            </a:r>
            <a:r>
              <a:rPr lang="en-US" sz="1800" dirty="0" smtClean="0">
                <a:latin typeface="Times New Roman" pitchFamily="18" charset="0"/>
                <a:cs typeface="Times New Roman" pitchFamily="18" charset="0"/>
              </a:rPr>
              <a:t>gradient extending </a:t>
            </a:r>
            <a:r>
              <a:rPr lang="en-US" sz="1800" dirty="0" smtClean="0">
                <a:latin typeface="Times New Roman" pitchFamily="18" charset="0"/>
                <a:cs typeface="Times New Roman" pitchFamily="18" charset="0"/>
              </a:rPr>
              <a:t>from the shoot tip to the root tip. The </a:t>
            </a:r>
            <a:r>
              <a:rPr lang="en-US" sz="1800" dirty="0" smtClean="0">
                <a:latin typeface="Times New Roman" pitchFamily="18" charset="0"/>
                <a:cs typeface="Times New Roman" pitchFamily="18" charset="0"/>
              </a:rPr>
              <a:t>longitudinal gradient </a:t>
            </a:r>
            <a:r>
              <a:rPr lang="en-US" sz="1800" dirty="0" smtClean="0">
                <a:latin typeface="Times New Roman" pitchFamily="18" charset="0"/>
                <a:cs typeface="Times New Roman" pitchFamily="18" charset="0"/>
              </a:rPr>
              <a:t>of auxin from the shoot to the root affects </a:t>
            </a:r>
            <a:r>
              <a:rPr lang="en-US" sz="1800" dirty="0" smtClean="0">
                <a:latin typeface="Times New Roman" pitchFamily="18" charset="0"/>
                <a:cs typeface="Times New Roman" pitchFamily="18" charset="0"/>
              </a:rPr>
              <a:t>various developmental </a:t>
            </a:r>
            <a:r>
              <a:rPr lang="en-US" sz="1800" dirty="0" smtClean="0">
                <a:latin typeface="Times New Roman" pitchFamily="18" charset="0"/>
                <a:cs typeface="Times New Roman" pitchFamily="18" charset="0"/>
              </a:rPr>
              <a:t>processes, including stem </a:t>
            </a:r>
            <a:r>
              <a:rPr lang="en-US" sz="1800" dirty="0" smtClean="0">
                <a:latin typeface="Times New Roman" pitchFamily="18" charset="0"/>
                <a:cs typeface="Times New Roman" pitchFamily="18" charset="0"/>
              </a:rPr>
              <a:t>elongation, apical </a:t>
            </a:r>
            <a:r>
              <a:rPr lang="en-US" sz="1800" dirty="0" smtClean="0">
                <a:latin typeface="Times New Roman" pitchFamily="18" charset="0"/>
                <a:cs typeface="Times New Roman" pitchFamily="18" charset="0"/>
              </a:rPr>
              <a:t>dominance, wound healing, and leaf </a:t>
            </a:r>
            <a:r>
              <a:rPr lang="en-US" sz="1800" dirty="0" smtClean="0">
                <a:latin typeface="Times New Roman" pitchFamily="18" charset="0"/>
                <a:cs typeface="Times New Roman" pitchFamily="18" charset="0"/>
              </a:rPr>
              <a:t>senescence. Recently </a:t>
            </a:r>
            <a:r>
              <a:rPr lang="en-US" sz="1800" dirty="0" smtClean="0">
                <a:latin typeface="Times New Roman" pitchFamily="18" charset="0"/>
                <a:cs typeface="Times New Roman" pitchFamily="18" charset="0"/>
              </a:rPr>
              <a:t>it has been recognized that a </a:t>
            </a:r>
            <a:r>
              <a:rPr lang="en-US" sz="1800" dirty="0" smtClean="0">
                <a:latin typeface="Times New Roman" pitchFamily="18" charset="0"/>
                <a:cs typeface="Times New Roman" pitchFamily="18" charset="0"/>
              </a:rPr>
              <a:t>significant amount </a:t>
            </a:r>
            <a:r>
              <a:rPr lang="en-US" sz="1800" dirty="0" smtClean="0">
                <a:latin typeface="Times New Roman" pitchFamily="18" charset="0"/>
                <a:cs typeface="Times New Roman" pitchFamily="18" charset="0"/>
              </a:rPr>
              <a:t>of auxin transport also occurs in the phloem, </a:t>
            </a:r>
            <a:r>
              <a:rPr lang="en-US" sz="1800" dirty="0" smtClean="0">
                <a:latin typeface="Times New Roman" pitchFamily="18" charset="0"/>
                <a:cs typeface="Times New Roman" pitchFamily="18" charset="0"/>
              </a:rPr>
              <a:t>and that </a:t>
            </a:r>
            <a:r>
              <a:rPr lang="en-US" sz="1800" dirty="0" smtClean="0">
                <a:latin typeface="Times New Roman" pitchFamily="18" charset="0"/>
                <a:cs typeface="Times New Roman" pitchFamily="18" charset="0"/>
              </a:rPr>
              <a:t>the phloem is probably the principal route by </a:t>
            </a:r>
            <a:r>
              <a:rPr lang="en-US" sz="1800" dirty="0" smtClean="0">
                <a:latin typeface="Times New Roman" pitchFamily="18" charset="0"/>
                <a:cs typeface="Times New Roman" pitchFamily="18" charset="0"/>
              </a:rPr>
              <a:t>which auxin </a:t>
            </a:r>
            <a:r>
              <a:rPr lang="en-US" sz="1800" dirty="0" smtClean="0">
                <a:latin typeface="Times New Roman" pitchFamily="18" charset="0"/>
                <a:cs typeface="Times New Roman" pitchFamily="18" charset="0"/>
              </a:rPr>
              <a:t>is transported </a:t>
            </a:r>
            <a:r>
              <a:rPr lang="en-US" sz="1800" i="1" dirty="0" err="1" smtClean="0">
                <a:latin typeface="Times New Roman" pitchFamily="18" charset="0"/>
                <a:cs typeface="Times New Roman" pitchFamily="18" charset="0"/>
              </a:rPr>
              <a:t>acropetally</a:t>
            </a:r>
            <a:r>
              <a:rPr lang="en-US" sz="1800" i="1" dirty="0" smtClean="0">
                <a:latin typeface="Times New Roman" pitchFamily="18" charset="0"/>
                <a:cs typeface="Times New Roman" pitchFamily="18" charset="0"/>
              </a:rPr>
              <a:t> (i.e., toward the tip) in </a:t>
            </a:r>
            <a:r>
              <a:rPr lang="en-US" sz="1800" i="1" dirty="0" smtClean="0">
                <a:latin typeface="Times New Roman" pitchFamily="18" charset="0"/>
                <a:cs typeface="Times New Roman" pitchFamily="18" charset="0"/>
              </a:rPr>
              <a:t>the </a:t>
            </a:r>
            <a:r>
              <a:rPr lang="en-US" sz="1800" dirty="0" smtClean="0">
                <a:latin typeface="Times New Roman" pitchFamily="18" charset="0"/>
                <a:cs typeface="Times New Roman" pitchFamily="18" charset="0"/>
              </a:rPr>
              <a:t>root</a:t>
            </a:r>
            <a:r>
              <a:rPr lang="en-US" sz="1800" dirty="0" smtClean="0">
                <a:latin typeface="Times New Roman" pitchFamily="18" charset="0"/>
                <a:cs typeface="Times New Roman" pitchFamily="18" charset="0"/>
              </a:rPr>
              <a:t>. Thus, more than one pathway is responsible for </a:t>
            </a:r>
            <a:r>
              <a:rPr lang="en-US" sz="1800" dirty="0" smtClean="0">
                <a:latin typeface="Times New Roman" pitchFamily="18" charset="0"/>
                <a:cs typeface="Times New Roman" pitchFamily="18" charset="0"/>
              </a:rPr>
              <a:t>the distribution </a:t>
            </a:r>
            <a:r>
              <a:rPr lang="en-US" sz="1800" dirty="0" smtClean="0">
                <a:latin typeface="Times New Roman" pitchFamily="18" charset="0"/>
                <a:cs typeface="Times New Roman" pitchFamily="18" charset="0"/>
              </a:rPr>
              <a:t>of auxin in the plant</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role of Auxin</a:t>
            </a:r>
            <a:endParaRPr lang="en-US" dirty="0"/>
          </a:p>
        </p:txBody>
      </p:sp>
      <p:sp>
        <p:nvSpPr>
          <p:cNvPr id="3" name="Content Placeholder 2"/>
          <p:cNvSpPr>
            <a:spLocks noGrp="1"/>
          </p:cNvSpPr>
          <p:nvPr>
            <p:ph sz="quarter" idx="1"/>
          </p:nvPr>
        </p:nvSpPr>
        <p:spPr>
          <a:xfrm>
            <a:off x="301752" y="2286000"/>
            <a:ext cx="8503920" cy="3813048"/>
          </a:xfrm>
        </p:spPr>
        <p:txBody>
          <a:bodyPr>
            <a:noAutofit/>
          </a:bodyPr>
          <a:lstStyle/>
          <a:p>
            <a:r>
              <a:rPr lang="en-US" sz="1800" b="1" i="1" dirty="0" smtClean="0">
                <a:latin typeface="Times New Roman" pitchFamily="18" charset="0"/>
                <a:cs typeface="Times New Roman" pitchFamily="18" charset="0"/>
              </a:rPr>
              <a:t>Apical </a:t>
            </a:r>
            <a:r>
              <a:rPr lang="en-US" sz="1800" b="1" i="1" dirty="0" smtClean="0">
                <a:latin typeface="Times New Roman" pitchFamily="18" charset="0"/>
                <a:cs typeface="Times New Roman" pitchFamily="18" charset="0"/>
              </a:rPr>
              <a:t>Dominance </a:t>
            </a:r>
          </a:p>
          <a:p>
            <a:pPr>
              <a:buNone/>
            </a:pPr>
            <a:r>
              <a:rPr lang="en-US" sz="1800" b="1" i="1" dirty="0" smtClean="0">
                <a:latin typeface="Times New Roman" pitchFamily="18" charset="0"/>
                <a:cs typeface="Times New Roman" pitchFamily="18" charset="0"/>
              </a:rPr>
              <a:t> </a:t>
            </a:r>
            <a:r>
              <a:rPr lang="en-US" sz="1800" b="1"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It </a:t>
            </a:r>
            <a:r>
              <a:rPr lang="en-US" sz="1800" dirty="0" smtClean="0">
                <a:latin typeface="Times New Roman" pitchFamily="18" charset="0"/>
                <a:cs typeface="Times New Roman" pitchFamily="18" charset="0"/>
              </a:rPr>
              <a:t>has been recognized for many years that auxin, produced in </a:t>
            </a:r>
            <a:r>
              <a:rPr lang="en-US" sz="1800" dirty="0" smtClean="0">
                <a:latin typeface="Times New Roman" pitchFamily="18" charset="0"/>
                <a:cs typeface="Times New Roman" pitchFamily="18" charset="0"/>
              </a:rPr>
              <a:t>the shoot </a:t>
            </a:r>
            <a:r>
              <a:rPr lang="en-US" sz="1800" dirty="0" smtClean="0">
                <a:latin typeface="Times New Roman" pitchFamily="18" charset="0"/>
                <a:cs typeface="Times New Roman" pitchFamily="18" charset="0"/>
              </a:rPr>
              <a:t>apex, can repress the development of </a:t>
            </a:r>
            <a:r>
              <a:rPr lang="en-US" sz="1800" dirty="0" err="1" smtClean="0">
                <a:latin typeface="Times New Roman" pitchFamily="18" charset="0"/>
                <a:cs typeface="Times New Roman" pitchFamily="18" charset="0"/>
              </a:rPr>
              <a:t>axillary</a:t>
            </a:r>
            <a:r>
              <a:rPr lang="en-US" sz="1800" dirty="0" smtClean="0">
                <a:latin typeface="Times New Roman" pitchFamily="18" charset="0"/>
                <a:cs typeface="Times New Roman" pitchFamily="18" charset="0"/>
              </a:rPr>
              <a:t> buds in a </a:t>
            </a:r>
            <a:r>
              <a:rPr lang="en-US" sz="1800" dirty="0" smtClean="0">
                <a:latin typeface="Times New Roman" pitchFamily="18" charset="0"/>
                <a:cs typeface="Times New Roman" pitchFamily="18" charset="0"/>
              </a:rPr>
              <a:t>process known </a:t>
            </a:r>
            <a:r>
              <a:rPr lang="en-US" sz="1800" dirty="0" smtClean="0">
                <a:latin typeface="Times New Roman" pitchFamily="18" charset="0"/>
                <a:cs typeface="Times New Roman" pitchFamily="18" charset="0"/>
              </a:rPr>
              <a:t>as apical dominance. If the shoot apex is removed, </a:t>
            </a:r>
            <a:r>
              <a:rPr lang="en-US" sz="1800" dirty="0" smtClean="0">
                <a:latin typeface="Times New Roman" pitchFamily="18" charset="0"/>
                <a:cs typeface="Times New Roman" pitchFamily="18" charset="0"/>
              </a:rPr>
              <a:t>this inhibition </a:t>
            </a:r>
            <a:r>
              <a:rPr lang="en-US" sz="1800" dirty="0" smtClean="0">
                <a:latin typeface="Times New Roman" pitchFamily="18" charset="0"/>
                <a:cs typeface="Times New Roman" pitchFamily="18" charset="0"/>
              </a:rPr>
              <a:t>is released and the </a:t>
            </a:r>
            <a:r>
              <a:rPr lang="en-US" sz="1800" dirty="0" err="1" smtClean="0">
                <a:latin typeface="Times New Roman" pitchFamily="18" charset="0"/>
                <a:cs typeface="Times New Roman" pitchFamily="18" charset="0"/>
              </a:rPr>
              <a:t>axillary</a:t>
            </a:r>
            <a:r>
              <a:rPr lang="en-US" sz="1800" dirty="0" smtClean="0">
                <a:latin typeface="Times New Roman" pitchFamily="18" charset="0"/>
                <a:cs typeface="Times New Roman" pitchFamily="18" charset="0"/>
              </a:rPr>
              <a:t> buds develop as side shoots.</a:t>
            </a:r>
            <a:endParaRPr lang="en-US" sz="1800" b="1" i="1"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Phototropism</a:t>
            </a:r>
            <a:r>
              <a:rPr lang="en-US" sz="1800" dirty="0" smtClean="0">
                <a:latin typeface="Times New Roman" pitchFamily="18" charset="0"/>
                <a:cs typeface="Times New Roman" pitchFamily="18" charset="0"/>
              </a:rPr>
              <a:t>, or growth with respect to light, </a:t>
            </a:r>
            <a:r>
              <a:rPr lang="en-US" sz="1800" dirty="0" smtClean="0">
                <a:latin typeface="Times New Roman" pitchFamily="18" charset="0"/>
                <a:cs typeface="Times New Roman" pitchFamily="18" charset="0"/>
              </a:rPr>
              <a:t>is expressed </a:t>
            </a:r>
            <a:r>
              <a:rPr lang="en-US" sz="1800" dirty="0" smtClean="0">
                <a:latin typeface="Times New Roman" pitchFamily="18" charset="0"/>
                <a:cs typeface="Times New Roman" pitchFamily="18" charset="0"/>
              </a:rPr>
              <a:t>in all shoots and some roots; it ensures </a:t>
            </a:r>
            <a:r>
              <a:rPr lang="en-US" sz="1800" dirty="0" smtClean="0">
                <a:latin typeface="Times New Roman" pitchFamily="18" charset="0"/>
                <a:cs typeface="Times New Roman" pitchFamily="18" charset="0"/>
              </a:rPr>
              <a:t>that leaves </a:t>
            </a:r>
            <a:r>
              <a:rPr lang="en-US" sz="1800" dirty="0" smtClean="0">
                <a:latin typeface="Times New Roman" pitchFamily="18" charset="0"/>
                <a:cs typeface="Times New Roman" pitchFamily="18" charset="0"/>
              </a:rPr>
              <a:t>will receive optimal sunlight for </a:t>
            </a:r>
            <a:r>
              <a:rPr lang="en-US" sz="1800" dirty="0" smtClean="0">
                <a:latin typeface="Times New Roman" pitchFamily="18" charset="0"/>
                <a:cs typeface="Times New Roman" pitchFamily="18" charset="0"/>
              </a:rPr>
              <a:t>photosynthesis</a:t>
            </a:r>
          </a:p>
          <a:p>
            <a:r>
              <a:rPr lang="en-US" sz="1800" b="1" dirty="0" err="1" smtClean="0">
                <a:latin typeface="Times New Roman" pitchFamily="18" charset="0"/>
                <a:cs typeface="Times New Roman" pitchFamily="18" charset="0"/>
              </a:rPr>
              <a:t>Gravitropism</a:t>
            </a:r>
            <a:r>
              <a:rPr lang="en-US" sz="1800" b="1"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growth in response to gravity, </a:t>
            </a:r>
            <a:r>
              <a:rPr lang="en-US" sz="1800" dirty="0" smtClean="0">
                <a:latin typeface="Times New Roman" pitchFamily="18" charset="0"/>
                <a:cs typeface="Times New Roman" pitchFamily="18" charset="0"/>
              </a:rPr>
              <a:t>enables roots </a:t>
            </a:r>
            <a:r>
              <a:rPr lang="en-US" sz="1800" dirty="0" smtClean="0">
                <a:latin typeface="Times New Roman" pitchFamily="18" charset="0"/>
                <a:cs typeface="Times New Roman" pitchFamily="18" charset="0"/>
              </a:rPr>
              <a:t>to grow downward into the soil and shoots </a:t>
            </a:r>
            <a:r>
              <a:rPr lang="en-US" sz="1800" dirty="0" smtClean="0">
                <a:latin typeface="Times New Roman" pitchFamily="18" charset="0"/>
                <a:cs typeface="Times New Roman" pitchFamily="18" charset="0"/>
              </a:rPr>
              <a:t>to grow </a:t>
            </a:r>
            <a:r>
              <a:rPr lang="en-US" sz="1800" dirty="0" smtClean="0">
                <a:latin typeface="Times New Roman" pitchFamily="18" charset="0"/>
                <a:cs typeface="Times New Roman" pitchFamily="18" charset="0"/>
              </a:rPr>
              <a:t>upward away from the soil, which is </a:t>
            </a:r>
            <a:r>
              <a:rPr lang="en-US" sz="1800" dirty="0" smtClean="0">
                <a:latin typeface="Times New Roman" pitchFamily="18" charset="0"/>
                <a:cs typeface="Times New Roman" pitchFamily="18" charset="0"/>
              </a:rPr>
              <a:t>especially critical </a:t>
            </a:r>
            <a:r>
              <a:rPr lang="en-US" sz="1800" dirty="0" smtClean="0">
                <a:latin typeface="Times New Roman" pitchFamily="18" charset="0"/>
                <a:cs typeface="Times New Roman" pitchFamily="18" charset="0"/>
              </a:rPr>
              <a:t>during the early stages of germination</a:t>
            </a:r>
            <a:r>
              <a:rPr lang="en-US" sz="1800" dirty="0" smtClean="0">
                <a:latin typeface="Times New Roman" pitchFamily="18" charset="0"/>
                <a:cs typeface="Times New Roman" pitchFamily="18" charset="0"/>
              </a:rPr>
              <a:t>.</a:t>
            </a:r>
          </a:p>
          <a:p>
            <a:pPr>
              <a:buNone/>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826</TotalTime>
  <Words>1956</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Slide 1</vt:lpstr>
      <vt:lpstr>Plant Growth Regulators</vt:lpstr>
      <vt:lpstr>Plant Growth Regulators</vt:lpstr>
      <vt:lpstr>Plant Growth Regulators</vt:lpstr>
      <vt:lpstr>Plant Growth Regulators</vt:lpstr>
      <vt:lpstr>Auxin</vt:lpstr>
      <vt:lpstr>Slide 7</vt:lpstr>
      <vt:lpstr>Auxin transport</vt:lpstr>
      <vt:lpstr>Physiological role of Auxin</vt:lpstr>
      <vt:lpstr>Physiological role of Auxin</vt:lpstr>
      <vt:lpstr>Physiological role of Auxin</vt:lpstr>
      <vt:lpstr>Physiological role of Auxin</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Ravindra</dc:creator>
  <cp:lastModifiedBy>Ravindra</cp:lastModifiedBy>
  <cp:revision>5</cp:revision>
  <dcterms:created xsi:type="dcterms:W3CDTF">2020-08-31T15:36:14Z</dcterms:created>
  <dcterms:modified xsi:type="dcterms:W3CDTF">2020-09-02T06:33:53Z</dcterms:modified>
</cp:coreProperties>
</file>