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3" r:id="rId2"/>
    <p:sldId id="260" r:id="rId3"/>
    <p:sldId id="261" r:id="rId4"/>
    <p:sldId id="279" r:id="rId5"/>
    <p:sldId id="257" r:id="rId6"/>
    <p:sldId id="258" r:id="rId7"/>
    <p:sldId id="259" r:id="rId8"/>
    <p:sldId id="262" r:id="rId9"/>
    <p:sldId id="275" r:id="rId10"/>
    <p:sldId id="263" r:id="rId11"/>
    <p:sldId id="264" r:id="rId12"/>
    <p:sldId id="276" r:id="rId13"/>
    <p:sldId id="265" r:id="rId14"/>
    <p:sldId id="266" r:id="rId15"/>
    <p:sldId id="280" r:id="rId16"/>
    <p:sldId id="267" r:id="rId17"/>
    <p:sldId id="269" r:id="rId18"/>
    <p:sldId id="268" r:id="rId19"/>
    <p:sldId id="270" r:id="rId20"/>
    <p:sldId id="278" r:id="rId21"/>
    <p:sldId id="271" r:id="rId22"/>
    <p:sldId id="272" r:id="rId23"/>
    <p:sldId id="277"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3" d="100"/>
          <a:sy n="63" d="100"/>
        </p:scale>
        <p:origin x="-1512" y="-1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9615FDD-6D22-4735-B160-AEF153AE21BC}" type="datetimeFigureOut">
              <a:rPr lang="en-US" smtClean="0"/>
              <a:pPr/>
              <a:t>9/9/2020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1A693F2-0966-4E69-B196-E999EAD169E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615FDD-6D22-4735-B160-AEF153AE21BC}"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A693F2-0966-4E69-B196-E999EAD16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615FDD-6D22-4735-B160-AEF153AE21BC}"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A693F2-0966-4E69-B196-E999EAD16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615FDD-6D22-4735-B160-AEF153AE21BC}"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A693F2-0966-4E69-B196-E999EAD16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9615FDD-6D22-4735-B160-AEF153AE21BC}" type="datetimeFigureOut">
              <a:rPr lang="en-US" smtClean="0"/>
              <a:pPr/>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A693F2-0966-4E69-B196-E999EAD169E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615FDD-6D22-4735-B160-AEF153AE21BC}"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A693F2-0966-4E69-B196-E999EAD16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9615FDD-6D22-4735-B160-AEF153AE21BC}" type="datetimeFigureOut">
              <a:rPr lang="en-US" smtClean="0"/>
              <a:pPr/>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A693F2-0966-4E69-B196-E999EAD16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615FDD-6D22-4735-B160-AEF153AE21BC}" type="datetimeFigureOut">
              <a:rPr lang="en-US" smtClean="0"/>
              <a:pPr/>
              <a:t>9/9/2020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A693F2-0966-4E69-B196-E999EAD16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15FDD-6D22-4735-B160-AEF153AE21BC}" type="datetimeFigureOut">
              <a:rPr lang="en-US" smtClean="0"/>
              <a:pPr/>
              <a:t>9/9/2020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A693F2-0966-4E69-B196-E999EAD16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615FDD-6D22-4735-B160-AEF153AE21BC}"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A693F2-0966-4E69-B196-E999EAD16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615FDD-6D22-4735-B160-AEF153AE21BC}" type="datetimeFigureOut">
              <a:rPr lang="en-US" smtClean="0"/>
              <a:pPr/>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A693F2-0966-4E69-B196-E999EAD169E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9615FDD-6D22-4735-B160-AEF153AE21BC}" type="datetimeFigureOut">
              <a:rPr lang="en-US" smtClean="0"/>
              <a:pPr/>
              <a:t>9/9/2020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A693F2-0966-4E69-B196-E999EAD169E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52400"/>
            <a:ext cx="8229600" cy="124936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t/>
            </a:r>
            <a:br>
              <a:rPr kumimoji="0" lang="en-US" sz="8000" b="0"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br>
            <a:r>
              <a:rPr kumimoji="0" lang="en-US" sz="8000" b="1"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t>Plant Physiology</a:t>
            </a:r>
            <a:br>
              <a:rPr kumimoji="0" lang="en-US" sz="8000" b="1"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br>
            <a:endParaRPr kumimoji="0" lang="en-US" sz="8000" b="0" i="0" u="none" strike="noStrike" kern="1200" cap="none" spc="0" normalizeH="0" baseline="0" noProof="0" dirty="0">
              <a:ln>
                <a:noFill/>
              </a:ln>
              <a:solidFill>
                <a:schemeClr val="bg2">
                  <a:lumMod val="10000"/>
                </a:schemeClr>
              </a:solidFill>
              <a:effectLst/>
              <a:uLnTx/>
              <a:uFillTx/>
              <a:latin typeface="Times New Roman" pitchFamily="18" charset="0"/>
              <a:ea typeface="+mj-ea"/>
              <a:cs typeface="Times New Roman" pitchFamily="18" charset="0"/>
            </a:endParaRPr>
          </a:p>
        </p:txBody>
      </p:sp>
      <p:pic>
        <p:nvPicPr>
          <p:cNvPr id="6" name="Picture 2" descr="C:\Users\Shani Raj\Desktop\mlsu-logo.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794931" y="3048000"/>
            <a:ext cx="1691469" cy="12954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2133600" y="4495800"/>
            <a:ext cx="4876800" cy="2062103"/>
          </a:xfrm>
          <a:prstGeom prst="rect">
            <a:avLst/>
          </a:prstGeom>
          <a:noFill/>
        </p:spPr>
        <p:txBody>
          <a:bodyPr wrap="square" rtlCol="0">
            <a:spAutoFit/>
          </a:bodyPr>
          <a:lstStyle/>
          <a:p>
            <a:pPr marL="114300" indent="0" algn="ctr">
              <a:buNone/>
            </a:pPr>
            <a:r>
              <a:rPr lang="en-IN" sz="2400" dirty="0">
                <a:solidFill>
                  <a:schemeClr val="bg2">
                    <a:lumMod val="10000"/>
                  </a:schemeClr>
                </a:solidFill>
                <a:latin typeface="New times roman"/>
              </a:rPr>
              <a:t>Presented By</a:t>
            </a:r>
          </a:p>
          <a:p>
            <a:pPr marL="114300" indent="0" algn="ctr">
              <a:buNone/>
            </a:pPr>
            <a:r>
              <a:rPr lang="en-IN" sz="2000" b="1" dirty="0" smtClean="0">
                <a:solidFill>
                  <a:schemeClr val="bg2">
                    <a:lumMod val="10000"/>
                  </a:schemeClr>
                </a:solidFill>
                <a:latin typeface="New times roman"/>
              </a:rPr>
              <a:t>Garima Yadav</a:t>
            </a:r>
          </a:p>
          <a:p>
            <a:pPr marL="114300" indent="0" algn="ctr">
              <a:buNone/>
            </a:pPr>
            <a:r>
              <a:rPr lang="en-IN" sz="2000" b="1" dirty="0" smtClean="0">
                <a:solidFill>
                  <a:schemeClr val="bg2">
                    <a:lumMod val="10000"/>
                  </a:schemeClr>
                </a:solidFill>
                <a:latin typeface="New times roman"/>
              </a:rPr>
              <a:t>Research Scholar</a:t>
            </a:r>
          </a:p>
          <a:p>
            <a:pPr marL="114300" indent="0" algn="ctr">
              <a:buNone/>
            </a:pPr>
            <a:r>
              <a:rPr lang="en-US" sz="2000" b="1" dirty="0" smtClean="0">
                <a:solidFill>
                  <a:schemeClr val="bg2">
                    <a:lumMod val="10000"/>
                  </a:schemeClr>
                </a:solidFill>
              </a:rPr>
              <a:t>Mohanlal Sukhadia University, Udaipur Department Of Botany</a:t>
            </a:r>
            <a:endParaRPr lang="en-IN" sz="2000" b="1" dirty="0" smtClean="0">
              <a:solidFill>
                <a:schemeClr val="bg2">
                  <a:lumMod val="10000"/>
                </a:schemeClr>
              </a:solidFill>
              <a:latin typeface="New times roman"/>
            </a:endParaRPr>
          </a:p>
          <a:p>
            <a:endParaRPr lang="en-US" sz="2400"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2000" b="1" dirty="0">
                <a:latin typeface="Times New Roman" pitchFamily="18" charset="0"/>
                <a:cs typeface="Times New Roman" pitchFamily="18" charset="0"/>
              </a:rPr>
              <a:t>Gibberellins Regulate the Transition from </a:t>
            </a:r>
            <a:r>
              <a:rPr lang="en-US" sz="2000" b="1" dirty="0" smtClean="0">
                <a:latin typeface="Times New Roman" pitchFamily="18" charset="0"/>
                <a:cs typeface="Times New Roman" pitchFamily="18" charset="0"/>
              </a:rPr>
              <a:t>Juvenile to </a:t>
            </a:r>
            <a:r>
              <a:rPr lang="en-US" sz="2000" b="1" dirty="0">
                <a:latin typeface="Times New Roman" pitchFamily="18" charset="0"/>
                <a:cs typeface="Times New Roman" pitchFamily="18" charset="0"/>
              </a:rPr>
              <a:t>Adult Phases</a:t>
            </a:r>
          </a:p>
          <a:p>
            <a:r>
              <a:rPr lang="en-US" sz="2000" dirty="0">
                <a:latin typeface="Times New Roman" pitchFamily="18" charset="0"/>
                <a:cs typeface="Times New Roman" pitchFamily="18" charset="0"/>
              </a:rPr>
              <a:t>Many woody perennials do not flower until they reach </a:t>
            </a:r>
            <a:r>
              <a:rPr lang="en-US" sz="2000" dirty="0" smtClean="0">
                <a:latin typeface="Times New Roman" pitchFamily="18" charset="0"/>
                <a:cs typeface="Times New Roman" pitchFamily="18" charset="0"/>
              </a:rPr>
              <a:t>a certain </a:t>
            </a:r>
            <a:r>
              <a:rPr lang="en-US" sz="2000" dirty="0">
                <a:latin typeface="Times New Roman" pitchFamily="18" charset="0"/>
                <a:cs typeface="Times New Roman" pitchFamily="18" charset="0"/>
              </a:rPr>
              <a:t>stage of maturity; up </a:t>
            </a:r>
            <a:r>
              <a:rPr lang="en-US" sz="2000" dirty="0" smtClean="0">
                <a:latin typeface="Times New Roman" pitchFamily="18" charset="0"/>
                <a:cs typeface="Times New Roman" pitchFamily="18" charset="0"/>
              </a:rPr>
              <a:t>to that </a:t>
            </a:r>
            <a:r>
              <a:rPr lang="en-US" sz="2000" dirty="0">
                <a:latin typeface="Times New Roman" pitchFamily="18" charset="0"/>
                <a:cs typeface="Times New Roman" pitchFamily="18" charset="0"/>
              </a:rPr>
              <a:t>stage they are said </a:t>
            </a:r>
            <a:r>
              <a:rPr lang="en-US" sz="2000" dirty="0" smtClean="0">
                <a:latin typeface="Times New Roman" pitchFamily="18" charset="0"/>
                <a:cs typeface="Times New Roman" pitchFamily="18" charset="0"/>
              </a:rPr>
              <a:t>to be juvenile </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juvenile and mature stages often have different leaf forms, as in English ivy (</a:t>
            </a:r>
            <a:r>
              <a:rPr lang="en-US" sz="2000" dirty="0" err="1" smtClean="0">
                <a:latin typeface="Times New Roman" pitchFamily="18" charset="0"/>
                <a:cs typeface="Times New Roman" pitchFamily="18" charset="0"/>
              </a:rPr>
              <a:t>Hedera</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helix. </a:t>
            </a:r>
            <a:r>
              <a:rPr lang="en-US" sz="2000" dirty="0" smtClean="0">
                <a:latin typeface="Times New Roman" pitchFamily="18" charset="0"/>
                <a:cs typeface="Times New Roman" pitchFamily="18" charset="0"/>
              </a:rPr>
              <a:t>Applied gibberellins can regulate this juvenility in both directions, depending on the species. Thus, in English ivy GA3 can cause a reversion from a mature to a juvenile state, and many juvenile conifers can be induced to enter the reproductive phase by applications of </a:t>
            </a:r>
            <a:r>
              <a:rPr lang="en-US" sz="2000" dirty="0" err="1" smtClean="0">
                <a:latin typeface="Times New Roman" pitchFamily="18" charset="0"/>
                <a:cs typeface="Times New Roman" pitchFamily="18" charset="0"/>
              </a:rPr>
              <a:t>nonpolar</a:t>
            </a:r>
            <a:r>
              <a:rPr lang="en-US" sz="2000" dirty="0" smtClean="0">
                <a:latin typeface="Times New Roman" pitchFamily="18" charset="0"/>
                <a:cs typeface="Times New Roman" pitchFamily="18" charset="0"/>
              </a:rPr>
              <a:t> gibberellins such as GA4 + GA7. (The latter example is one instance in which GA3 is not effective.)</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257800"/>
          </a:xfrm>
        </p:spPr>
        <p:txBody>
          <a:bodyPr>
            <a:noAutofit/>
          </a:bodyPr>
          <a:lstStyle/>
          <a:p>
            <a:pPr algn="ctr">
              <a:buNone/>
            </a:pPr>
            <a:r>
              <a:rPr lang="en-US" sz="1600" b="1" dirty="0">
                <a:latin typeface="Times New Roman" pitchFamily="18" charset="0"/>
                <a:cs typeface="Times New Roman" pitchFamily="18" charset="0"/>
              </a:rPr>
              <a:t>Gibberellins Influence Floral Initiation and </a:t>
            </a:r>
            <a:r>
              <a:rPr lang="en-US" sz="1600" b="1" dirty="0" smtClean="0">
                <a:latin typeface="Times New Roman" pitchFamily="18" charset="0"/>
                <a:cs typeface="Times New Roman" pitchFamily="18" charset="0"/>
              </a:rPr>
              <a:t>Sex Determination</a:t>
            </a:r>
            <a:endParaRPr lang="en-US" sz="1600" b="1" dirty="0">
              <a:latin typeface="Times New Roman" pitchFamily="18" charset="0"/>
              <a:cs typeface="Times New Roman" pitchFamily="18" charset="0"/>
            </a:endParaRPr>
          </a:p>
          <a:p>
            <a:r>
              <a:rPr lang="en-US" sz="1600" dirty="0">
                <a:latin typeface="Times New Roman" pitchFamily="18" charset="0"/>
                <a:cs typeface="Times New Roman" pitchFamily="18" charset="0"/>
              </a:rPr>
              <a:t>As already noted, gibberellin can substitute for the </a:t>
            </a:r>
            <a:r>
              <a:rPr lang="en-US" sz="1600" dirty="0" smtClean="0">
                <a:latin typeface="Times New Roman" pitchFamily="18" charset="0"/>
                <a:cs typeface="Times New Roman" pitchFamily="18" charset="0"/>
              </a:rPr>
              <a:t>long day or </a:t>
            </a:r>
            <a:r>
              <a:rPr lang="en-US" sz="1600" dirty="0">
                <a:latin typeface="Times New Roman" pitchFamily="18" charset="0"/>
                <a:cs typeface="Times New Roman" pitchFamily="18" charset="0"/>
              </a:rPr>
              <a:t>cold requirement for flowering in many plants</a:t>
            </a:r>
            <a:r>
              <a:rPr lang="en-US" sz="1600" dirty="0" smtClean="0">
                <a:latin typeface="Times New Roman" pitchFamily="18" charset="0"/>
                <a:cs typeface="Times New Roman" pitchFamily="18" charset="0"/>
              </a:rPr>
              <a:t>, especially rosette species </a:t>
            </a:r>
            <a:r>
              <a:rPr lang="en-US"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Gibberellin is thus a component of the flowering stimulus in some plants, but apparently not in others.</a:t>
            </a:r>
          </a:p>
          <a:p>
            <a:r>
              <a:rPr lang="en-US" sz="1600" dirty="0" smtClean="0">
                <a:latin typeface="Times New Roman" pitchFamily="18" charset="0"/>
                <a:cs typeface="Times New Roman" pitchFamily="18" charset="0"/>
              </a:rPr>
              <a:t>In plants where flowers are unisexual rather than hermaphroditic, floral sex determination is genetically regulated. However, it is also influenced by environmental factors, such as photoperiod and nutritional status, and these environmental effects may be mediated by gibberellin. In maize, for example, the staminate flowers (male) are restricted to the tassel, and the </a:t>
            </a:r>
            <a:r>
              <a:rPr lang="en-US" sz="1600" dirty="0" err="1" smtClean="0">
                <a:latin typeface="Times New Roman" pitchFamily="18" charset="0"/>
                <a:cs typeface="Times New Roman" pitchFamily="18" charset="0"/>
              </a:rPr>
              <a:t>pistillate</a:t>
            </a:r>
            <a:r>
              <a:rPr lang="en-US" sz="1600" dirty="0" smtClean="0">
                <a:latin typeface="Times New Roman" pitchFamily="18" charset="0"/>
                <a:cs typeface="Times New Roman" pitchFamily="18" charset="0"/>
              </a:rPr>
              <a:t> flowers (female) are contained in the ear. Exposure to short days and cool nights increases the endogenous gibberellin levels in the tassels 100-fold and simultaneously causes feminization of the tassel flowers. </a:t>
            </a:r>
          </a:p>
          <a:p>
            <a:r>
              <a:rPr lang="en-US" sz="1600" dirty="0" smtClean="0">
                <a:latin typeface="Times New Roman" pitchFamily="18" charset="0"/>
                <a:cs typeface="Times New Roman" pitchFamily="18" charset="0"/>
              </a:rPr>
              <a:t>Application of exogenous </a:t>
            </a:r>
            <a:r>
              <a:rPr lang="en-US" sz="1600" dirty="0" err="1" smtClean="0">
                <a:latin typeface="Times New Roman" pitchFamily="18" charset="0"/>
                <a:cs typeface="Times New Roman" pitchFamily="18" charset="0"/>
              </a:rPr>
              <a:t>gibberellic</a:t>
            </a:r>
            <a:r>
              <a:rPr lang="en-US" sz="1600" dirty="0" smtClean="0">
                <a:latin typeface="Times New Roman" pitchFamily="18" charset="0"/>
                <a:cs typeface="Times New Roman" pitchFamily="18" charset="0"/>
              </a:rPr>
              <a:t> acid to the tassels can also induce </a:t>
            </a:r>
            <a:r>
              <a:rPr lang="en-US" sz="1600" dirty="0" err="1" smtClean="0">
                <a:latin typeface="Times New Roman" pitchFamily="18" charset="0"/>
                <a:cs typeface="Times New Roman" pitchFamily="18" charset="0"/>
              </a:rPr>
              <a:t>pistillate</a:t>
            </a:r>
            <a:r>
              <a:rPr lang="en-US" sz="1600" dirty="0" smtClean="0">
                <a:latin typeface="Times New Roman" pitchFamily="18" charset="0"/>
                <a:cs typeface="Times New Roman" pitchFamily="18" charset="0"/>
              </a:rPr>
              <a:t> flowers. For studies on genetic regulation, a large collection of maize mutants that have altered patterns of sex determination have been isolated. Mutations in genes that affect either gibberellin biosynthesis or gibberellin signal transduction result in a failure to suppress stamen development in the flowers of the ear </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Thus the primary role of gibberellin in sex determination in maize seems to be to suppress stamen development (Irish 1996).</a:t>
            </a:r>
          </a:p>
          <a:p>
            <a:r>
              <a:rPr lang="en-US" sz="1600" dirty="0" smtClean="0">
                <a:latin typeface="Times New Roman" pitchFamily="18" charset="0"/>
                <a:cs typeface="Times New Roman" pitchFamily="18" charset="0"/>
              </a:rPr>
              <a:t>In </a:t>
            </a:r>
            <a:r>
              <a:rPr lang="en-US" sz="1600" dirty="0" err="1" smtClean="0">
                <a:latin typeface="Times New Roman" pitchFamily="18" charset="0"/>
                <a:cs typeface="Times New Roman" pitchFamily="18" charset="0"/>
              </a:rPr>
              <a:t>dicots</a:t>
            </a:r>
            <a:r>
              <a:rPr lang="en-US" sz="1600" dirty="0" smtClean="0">
                <a:latin typeface="Times New Roman" pitchFamily="18" charset="0"/>
                <a:cs typeface="Times New Roman" pitchFamily="18" charset="0"/>
              </a:rPr>
              <a:t> such as cucumber, hemp, and spinach, gibberellin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seems to have the opposite effect. In these species, application of gibberellin promotes the formation of staminate flowers, and inhibitors of gibberellin biosynthesis promote the formation of </a:t>
            </a:r>
            <a:r>
              <a:rPr lang="en-US" sz="1600" dirty="0" err="1" smtClean="0">
                <a:latin typeface="Times New Roman" pitchFamily="18" charset="0"/>
                <a:cs typeface="Times New Roman" pitchFamily="18" charset="0"/>
              </a:rPr>
              <a:t>pistillate</a:t>
            </a:r>
            <a:r>
              <a:rPr lang="en-US" sz="1600" dirty="0" smtClean="0">
                <a:latin typeface="Times New Roman" pitchFamily="18" charset="0"/>
                <a:cs typeface="Times New Roman" pitchFamily="18" charset="0"/>
              </a:rPr>
              <a:t> flowers.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609600" y="1524000"/>
            <a:ext cx="3657600" cy="4267199"/>
          </a:xfrm>
          <a:prstGeom prst="rect">
            <a:avLst/>
          </a:prstGeom>
          <a:noFill/>
          <a:ln w="9525">
            <a:noFill/>
            <a:miter lim="800000"/>
            <a:headEnd/>
            <a:tailEnd/>
          </a:ln>
          <a:effectLst/>
        </p:spPr>
      </p:pic>
      <p:pic>
        <p:nvPicPr>
          <p:cNvPr id="5" name="Picture 4" descr="download (7).jpg"/>
          <p:cNvPicPr>
            <a:picLocks noChangeAspect="1"/>
          </p:cNvPicPr>
          <p:nvPr/>
        </p:nvPicPr>
        <p:blipFill>
          <a:blip r:embed="rId3"/>
          <a:srcRect b="10000"/>
          <a:stretch>
            <a:fillRect/>
          </a:stretch>
        </p:blipFill>
        <p:spPr>
          <a:xfrm>
            <a:off x="5029200" y="1524000"/>
            <a:ext cx="3429000" cy="41148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ctr">
              <a:buNone/>
            </a:pPr>
            <a:r>
              <a:rPr lang="en-US" b="1" dirty="0">
                <a:latin typeface="Times New Roman" pitchFamily="18" charset="0"/>
                <a:cs typeface="Times New Roman" pitchFamily="18" charset="0"/>
              </a:rPr>
              <a:t>Gibberellins Promote Fruit Set</a:t>
            </a:r>
          </a:p>
          <a:p>
            <a:pPr>
              <a:buNone/>
            </a:pPr>
            <a:r>
              <a:rPr lang="en-US" dirty="0" smtClean="0">
                <a:latin typeface="Times New Roman" pitchFamily="18" charset="0"/>
                <a:cs typeface="Times New Roman" pitchFamily="18" charset="0"/>
              </a:rPr>
              <a:t>     Applications </a:t>
            </a:r>
            <a:r>
              <a:rPr lang="en-US" dirty="0">
                <a:latin typeface="Times New Roman" pitchFamily="18" charset="0"/>
                <a:cs typeface="Times New Roman" pitchFamily="18" charset="0"/>
              </a:rPr>
              <a:t>of gibberellins can cause </a:t>
            </a:r>
            <a:r>
              <a:rPr lang="en-US" i="1" dirty="0">
                <a:latin typeface="Times New Roman" pitchFamily="18" charset="0"/>
                <a:cs typeface="Times New Roman" pitchFamily="18" charset="0"/>
              </a:rPr>
              <a:t>fruit set (the </a:t>
            </a:r>
            <a:r>
              <a:rPr lang="en-US" i="1" dirty="0" smtClean="0">
                <a:latin typeface="Times New Roman" pitchFamily="18" charset="0"/>
                <a:cs typeface="Times New Roman" pitchFamily="18" charset="0"/>
              </a:rPr>
              <a:t>initiation </a:t>
            </a:r>
            <a:r>
              <a:rPr lang="en-US" dirty="0" smtClean="0">
                <a:latin typeface="Times New Roman" pitchFamily="18" charset="0"/>
                <a:cs typeface="Times New Roman" pitchFamily="18" charset="0"/>
              </a:rPr>
              <a:t>of </a:t>
            </a:r>
            <a:r>
              <a:rPr lang="en-US" dirty="0">
                <a:latin typeface="Times New Roman" pitchFamily="18" charset="0"/>
                <a:cs typeface="Times New Roman" pitchFamily="18" charset="0"/>
              </a:rPr>
              <a:t>fruit growth following pollination) and growth </a:t>
            </a:r>
            <a:r>
              <a:rPr lang="en-US" dirty="0" smtClean="0">
                <a:latin typeface="Times New Roman" pitchFamily="18" charset="0"/>
                <a:cs typeface="Times New Roman" pitchFamily="18" charset="0"/>
              </a:rPr>
              <a:t>of some </a:t>
            </a:r>
            <a:r>
              <a:rPr lang="en-US" dirty="0">
                <a:latin typeface="Times New Roman" pitchFamily="18" charset="0"/>
                <a:cs typeface="Times New Roman" pitchFamily="18" charset="0"/>
              </a:rPr>
              <a:t>fruits, in cases where auxin may have no effect. </a:t>
            </a:r>
            <a:r>
              <a:rPr lang="en-US" dirty="0" smtClean="0">
                <a:latin typeface="Times New Roman" pitchFamily="18" charset="0"/>
                <a:cs typeface="Times New Roman" pitchFamily="18" charset="0"/>
              </a:rPr>
              <a:t>For example</a:t>
            </a:r>
            <a:r>
              <a:rPr lang="en-US" dirty="0">
                <a:latin typeface="Times New Roman" pitchFamily="18" charset="0"/>
                <a:cs typeface="Times New Roman" pitchFamily="18" charset="0"/>
              </a:rPr>
              <a:t>, stimulation of fruit set by gibberellin has </a:t>
            </a:r>
            <a:r>
              <a:rPr lang="en-US" dirty="0" smtClean="0">
                <a:latin typeface="Times New Roman" pitchFamily="18" charset="0"/>
                <a:cs typeface="Times New Roman" pitchFamily="18" charset="0"/>
              </a:rPr>
              <a:t>been observed </a:t>
            </a:r>
            <a:r>
              <a:rPr lang="en-US" dirty="0">
                <a:latin typeface="Times New Roman" pitchFamily="18" charset="0"/>
                <a:cs typeface="Times New Roman" pitchFamily="18" charset="0"/>
              </a:rPr>
              <a:t>in apple (</a:t>
            </a:r>
            <a:r>
              <a:rPr lang="en-US" i="1" dirty="0" err="1">
                <a:latin typeface="Times New Roman" pitchFamily="18" charset="0"/>
                <a:cs typeface="Times New Roman" pitchFamily="18" charset="0"/>
              </a:rPr>
              <a:t>Malus</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sylvestris</a:t>
            </a:r>
            <a:r>
              <a:rPr lang="en-US" i="1" dirty="0" smtClean="0">
                <a:latin typeface="Times New Roman" pitchFamily="18" charset="0"/>
                <a:cs typeface="Times New Roman" pitchFamily="18" charset="0"/>
              </a:rPr>
              <a:t>).</a:t>
            </a:r>
          </a:p>
          <a:p>
            <a:pPr algn="ctr">
              <a:buNone/>
            </a:pPr>
            <a:r>
              <a:rPr lang="en-US" b="1" dirty="0" smtClean="0">
                <a:latin typeface="Times New Roman" pitchFamily="18" charset="0"/>
                <a:cs typeface="Times New Roman" pitchFamily="18" charset="0"/>
              </a:rPr>
              <a:t>Gibberellins Promote Seed Germination</a:t>
            </a:r>
          </a:p>
          <a:p>
            <a:pPr>
              <a:buNone/>
            </a:pPr>
            <a:r>
              <a:rPr lang="en-US" dirty="0" smtClean="0">
                <a:latin typeface="Times New Roman" pitchFamily="18" charset="0"/>
                <a:cs typeface="Times New Roman" pitchFamily="18" charset="0"/>
              </a:rPr>
              <a:t>    Seed </a:t>
            </a:r>
            <a:r>
              <a:rPr lang="en-US" dirty="0">
                <a:latin typeface="Times New Roman" pitchFamily="18" charset="0"/>
                <a:cs typeface="Times New Roman" pitchFamily="18" charset="0"/>
              </a:rPr>
              <a:t>germination may require gibberellins for one of </a:t>
            </a:r>
            <a:r>
              <a:rPr lang="en-US" dirty="0" smtClean="0">
                <a:latin typeface="Times New Roman" pitchFamily="18" charset="0"/>
                <a:cs typeface="Times New Roman" pitchFamily="18" charset="0"/>
              </a:rPr>
              <a:t>several possible </a:t>
            </a:r>
            <a:r>
              <a:rPr lang="en-US" dirty="0">
                <a:latin typeface="Times New Roman" pitchFamily="18" charset="0"/>
                <a:cs typeface="Times New Roman" pitchFamily="18" charset="0"/>
              </a:rPr>
              <a:t>steps: the activation of vegetative growth </a:t>
            </a:r>
            <a:r>
              <a:rPr lang="en-US" dirty="0" smtClean="0">
                <a:latin typeface="Times New Roman" pitchFamily="18" charset="0"/>
                <a:cs typeface="Times New Roman" pitchFamily="18" charset="0"/>
              </a:rPr>
              <a:t>of the embryo, the weakening of a growth-</a:t>
            </a:r>
            <a:r>
              <a:rPr lang="en-US" dirty="0" err="1" smtClean="0">
                <a:latin typeface="Times New Roman" pitchFamily="18" charset="0"/>
                <a:cs typeface="Times New Roman" pitchFamily="18" charset="0"/>
              </a:rPr>
              <a:t>constrainin</a:t>
            </a:r>
            <a:r>
              <a:rPr lang="en-US" dirty="0" smtClean="0">
                <a:latin typeface="Times New Roman" pitchFamily="18" charset="0"/>
                <a:cs typeface="Times New Roman" pitchFamily="18" charset="0"/>
              </a:rPr>
              <a:t> endosperm layer surrounding the embryo, and the </a:t>
            </a:r>
            <a:r>
              <a:rPr lang="en-US" dirty="0" err="1" smtClean="0">
                <a:latin typeface="Times New Roman" pitchFamily="18" charset="0"/>
                <a:cs typeface="Times New Roman" pitchFamily="18" charset="0"/>
              </a:rPr>
              <a:t>mobilizatio</a:t>
            </a:r>
            <a:r>
              <a:rPr lang="en-US" dirty="0" smtClean="0">
                <a:latin typeface="Times New Roman" pitchFamily="18" charset="0"/>
                <a:cs typeface="Times New Roman" pitchFamily="18" charset="0"/>
              </a:rPr>
              <a:t> of stored food reserves of the endosperm. </a:t>
            </a:r>
            <a:r>
              <a:rPr lang="en-US" dirty="0" err="1" smtClean="0">
                <a:latin typeface="Times New Roman" pitchFamily="18" charset="0"/>
                <a:cs typeface="Times New Roman" pitchFamily="18" charset="0"/>
              </a:rPr>
              <a:t>Som</a:t>
            </a:r>
            <a:r>
              <a:rPr lang="en-US" dirty="0" smtClean="0">
                <a:latin typeface="Times New Roman" pitchFamily="18" charset="0"/>
                <a:cs typeface="Times New Roman" pitchFamily="18" charset="0"/>
              </a:rPr>
              <a:t> seeds, particularly those of wild plants, require light or </a:t>
            </a:r>
            <a:r>
              <a:rPr lang="en-US" dirty="0" err="1" smtClean="0">
                <a:latin typeface="Times New Roman" pitchFamily="18" charset="0"/>
                <a:cs typeface="Times New Roman" pitchFamily="18" charset="0"/>
              </a:rPr>
              <a:t>col</a:t>
            </a:r>
            <a:r>
              <a:rPr lang="en-US" dirty="0" smtClean="0">
                <a:latin typeface="Times New Roman" pitchFamily="18" charset="0"/>
                <a:cs typeface="Times New Roman" pitchFamily="18" charset="0"/>
              </a:rPr>
              <a:t> to induce germination. In such seeds this </a:t>
            </a:r>
            <a:r>
              <a:rPr lang="en-US" dirty="0" smtClean="0">
                <a:latin typeface="Times New Roman" pitchFamily="18" charset="0"/>
                <a:cs typeface="Times New Roman" pitchFamily="18" charset="0"/>
              </a:rPr>
              <a:t>dormancy can </a:t>
            </a:r>
            <a:r>
              <a:rPr lang="en-US" dirty="0" smtClean="0">
                <a:latin typeface="Times New Roman" pitchFamily="18" charset="0"/>
                <a:cs typeface="Times New Roman" pitchFamily="18" charset="0"/>
              </a:rPr>
              <a:t>often be overcome by application of gibberellin </a:t>
            </a:r>
            <a:r>
              <a:rPr lang="en-US" dirty="0" smtClean="0">
                <a:latin typeface="Times New Roman" pitchFamily="18" charset="0"/>
                <a:cs typeface="Times New Roman" pitchFamily="18" charset="0"/>
              </a:rPr>
              <a:t>since </a:t>
            </a:r>
            <a:r>
              <a:rPr lang="en-US" dirty="0" smtClean="0">
                <a:latin typeface="Times New Roman" pitchFamily="18" charset="0"/>
                <a:cs typeface="Times New Roman" pitchFamily="18" charset="0"/>
              </a:rPr>
              <a:t>changes in gibberellin levels are often, </a:t>
            </a:r>
            <a:r>
              <a:rPr lang="en-US" dirty="0" err="1" smtClean="0">
                <a:latin typeface="Times New Roman" pitchFamily="18" charset="0"/>
                <a:cs typeface="Times New Roman" pitchFamily="18" charset="0"/>
              </a:rPr>
              <a:t>bu</a:t>
            </a:r>
            <a:r>
              <a:rPr lang="en-US" dirty="0" smtClean="0">
                <a:latin typeface="Times New Roman" pitchFamily="18" charset="0"/>
                <a:cs typeface="Times New Roman" pitchFamily="18" charset="0"/>
              </a:rPr>
              <a:t> not always, seen in response to chilling of seeds, gibberellin may represent a natural regulator of one or </a:t>
            </a:r>
            <a:r>
              <a:rPr lang="en-US" dirty="0" err="1" smtClean="0">
                <a:latin typeface="Times New Roman" pitchFamily="18" charset="0"/>
                <a:cs typeface="Times New Roman" pitchFamily="18" charset="0"/>
              </a:rPr>
              <a:t>mor</a:t>
            </a:r>
            <a:r>
              <a:rPr lang="en-US" dirty="0" smtClean="0">
                <a:latin typeface="Times New Roman" pitchFamily="18" charset="0"/>
                <a:cs typeface="Times New Roman" pitchFamily="18" charset="0"/>
              </a:rPr>
              <a:t> of the processes involved in germination.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295400"/>
          </a:xfrm>
        </p:spPr>
        <p:txBody>
          <a:bodyPr>
            <a:noAutofit/>
          </a:bodyPr>
          <a:lstStyle/>
          <a:p>
            <a:pPr algn="ctr"/>
            <a:r>
              <a:rPr lang="en-US" sz="4000" b="1" dirty="0" smtClean="0">
                <a:latin typeface="Times New Roman" pitchFamily="18" charset="0"/>
                <a:cs typeface="Times New Roman" pitchFamily="18" charset="0"/>
              </a:rPr>
              <a:t>Gibberellins Have Commercial Applications</a:t>
            </a:r>
            <a:br>
              <a:rPr lang="en-US" sz="4000" b="1" dirty="0" smtClean="0">
                <a:latin typeface="Times New Roman" pitchFamily="18" charset="0"/>
                <a:cs typeface="Times New Roman" pitchFamily="18" charset="0"/>
              </a:rPr>
            </a:br>
            <a:endParaRPr lang="en-US" sz="4000" dirty="0"/>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major uses of gibberellins (GA3, unless noted otherwise</a:t>
            </a:r>
            <a:r>
              <a:rPr lang="en-US" dirty="0" smtClean="0">
                <a:latin typeface="Times New Roman" pitchFamily="18" charset="0"/>
                <a:cs typeface="Times New Roman" pitchFamily="18" charset="0"/>
              </a:rPr>
              <a:t>), applied </a:t>
            </a:r>
            <a:r>
              <a:rPr lang="en-US" dirty="0">
                <a:latin typeface="Times New Roman" pitchFamily="18" charset="0"/>
                <a:cs typeface="Times New Roman" pitchFamily="18" charset="0"/>
              </a:rPr>
              <a:t>as a spray or dip, are to manage fruit </a:t>
            </a:r>
            <a:r>
              <a:rPr lang="en-US" dirty="0" smtClean="0">
                <a:latin typeface="Times New Roman" pitchFamily="18" charset="0"/>
                <a:cs typeface="Times New Roman" pitchFamily="18" charset="0"/>
              </a:rPr>
              <a:t>crops, to </a:t>
            </a:r>
            <a:r>
              <a:rPr lang="en-US" dirty="0">
                <a:latin typeface="Times New Roman" pitchFamily="18" charset="0"/>
                <a:cs typeface="Times New Roman" pitchFamily="18" charset="0"/>
              </a:rPr>
              <a:t>malt barley, and to increase sugar yield in sugarcane. </a:t>
            </a:r>
            <a:r>
              <a:rPr lang="en-US" dirty="0" smtClean="0">
                <a:latin typeface="Times New Roman" pitchFamily="18" charset="0"/>
                <a:cs typeface="Times New Roman" pitchFamily="18" charset="0"/>
              </a:rPr>
              <a:t>In some </a:t>
            </a:r>
            <a:r>
              <a:rPr lang="en-US" dirty="0">
                <a:latin typeface="Times New Roman" pitchFamily="18" charset="0"/>
                <a:cs typeface="Times New Roman" pitchFamily="18" charset="0"/>
              </a:rPr>
              <a:t>crops a reduction in height is desirable, and this </a:t>
            </a:r>
            <a:r>
              <a:rPr lang="en-US" dirty="0" smtClean="0">
                <a:latin typeface="Times New Roman" pitchFamily="18" charset="0"/>
                <a:cs typeface="Times New Roman" pitchFamily="18" charset="0"/>
              </a:rPr>
              <a:t>can be </a:t>
            </a:r>
            <a:r>
              <a:rPr lang="en-US" dirty="0">
                <a:latin typeface="Times New Roman" pitchFamily="18" charset="0"/>
                <a:cs typeface="Times New Roman" pitchFamily="18" charset="0"/>
              </a:rPr>
              <a:t>accomplished by the use of gibberellin </a:t>
            </a:r>
            <a:r>
              <a:rPr lang="en-US" dirty="0" smtClean="0">
                <a:latin typeface="Times New Roman" pitchFamily="18" charset="0"/>
                <a:cs typeface="Times New Roman" pitchFamily="18" charset="0"/>
              </a:rPr>
              <a:t>synthesis inhibitors</a:t>
            </a:r>
          </a:p>
          <a:p>
            <a:r>
              <a:rPr lang="en-US" dirty="0">
                <a:latin typeface="Times New Roman" pitchFamily="18" charset="0"/>
                <a:cs typeface="Times New Roman" pitchFamily="18" charset="0"/>
              </a:rPr>
              <a:t>Fruit production</a:t>
            </a:r>
            <a:r>
              <a:rPr lang="en-US" dirty="0" smtClean="0">
                <a:latin typeface="Times New Roman" pitchFamily="18" charset="0"/>
                <a:cs typeface="Times New Roman" pitchFamily="18" charset="0"/>
              </a:rPr>
              <a:t>.</a:t>
            </a:r>
          </a:p>
          <a:p>
            <a:r>
              <a:rPr lang="en-US" dirty="0">
                <a:latin typeface="Times New Roman" pitchFamily="18" charset="0"/>
                <a:cs typeface="Times New Roman" pitchFamily="18" charset="0"/>
              </a:rPr>
              <a:t>Malting of </a:t>
            </a:r>
            <a:r>
              <a:rPr lang="en-US" dirty="0" smtClean="0">
                <a:latin typeface="Times New Roman" pitchFamily="18" charset="0"/>
                <a:cs typeface="Times New Roman" pitchFamily="18" charset="0"/>
              </a:rPr>
              <a:t>barley</a:t>
            </a:r>
          </a:p>
          <a:p>
            <a:r>
              <a:rPr lang="en-US" dirty="0" smtClean="0">
                <a:latin typeface="Times New Roman" pitchFamily="18" charset="0"/>
                <a:cs typeface="Times New Roman" pitchFamily="18" charset="0"/>
              </a:rPr>
              <a:t>Increasing sugarcane yields.</a:t>
            </a:r>
          </a:p>
          <a:p>
            <a:r>
              <a:rPr lang="en-US" dirty="0">
                <a:latin typeface="Times New Roman" pitchFamily="18" charset="0"/>
                <a:cs typeface="Times New Roman" pitchFamily="18" charset="0"/>
              </a:rPr>
              <a:t>Uses in plant breeding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pPr algn="ctr"/>
            <a:r>
              <a:rPr lang="en-US" dirty="0" smtClean="0">
                <a:latin typeface="Times New Roman" pitchFamily="18" charset="0"/>
                <a:cs typeface="Times New Roman" pitchFamily="18" charset="0"/>
              </a:rPr>
              <a:t>Cytokenin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876800"/>
          </a:xfrm>
        </p:spPr>
        <p:txBody>
          <a:bodyPr>
            <a:noAutofit/>
          </a:bodyPr>
          <a:lstStyle/>
          <a:p>
            <a:r>
              <a:rPr lang="en-US" sz="1800" dirty="0">
                <a:latin typeface="Times New Roman" pitchFamily="18" charset="0"/>
                <a:cs typeface="Times New Roman" pitchFamily="18" charset="0"/>
              </a:rPr>
              <a:t>The </a:t>
            </a:r>
            <a:r>
              <a:rPr lang="en-US" sz="1800" dirty="0" err="1">
                <a:latin typeface="Times New Roman" pitchFamily="18" charset="0"/>
                <a:cs typeface="Times New Roman" pitchFamily="18" charset="0"/>
              </a:rPr>
              <a:t>cytokinins</a:t>
            </a:r>
            <a:r>
              <a:rPr lang="en-US" sz="1800" dirty="0">
                <a:latin typeface="Times New Roman" pitchFamily="18" charset="0"/>
                <a:cs typeface="Times New Roman" pitchFamily="18" charset="0"/>
              </a:rPr>
              <a:t> were discovered after many years of effort in </a:t>
            </a:r>
            <a:r>
              <a:rPr lang="en-US" sz="1800" dirty="0" smtClean="0">
                <a:latin typeface="Times New Roman" pitchFamily="18" charset="0"/>
                <a:cs typeface="Times New Roman" pitchFamily="18" charset="0"/>
              </a:rPr>
              <a:t>attempting to </a:t>
            </a:r>
            <a:r>
              <a:rPr lang="en-US" sz="1800" dirty="0">
                <a:latin typeface="Times New Roman" pitchFamily="18" charset="0"/>
                <a:cs typeface="Times New Roman" pitchFamily="18" charset="0"/>
              </a:rPr>
              <a:t>find compounds which control cell division in plants (</a:t>
            </a:r>
            <a:r>
              <a:rPr lang="en-US" sz="1800" dirty="0" err="1">
                <a:latin typeface="Times New Roman" pitchFamily="18" charset="0"/>
                <a:cs typeface="Times New Roman" pitchFamily="18" charset="0"/>
              </a:rPr>
              <a:t>cytokinesis</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cell </a:t>
            </a:r>
            <a:r>
              <a:rPr lang="en-US" sz="1800" dirty="0">
                <a:latin typeface="Times New Roman" pitchFamily="18" charset="0"/>
                <a:cs typeface="Times New Roman" pitchFamily="18" charset="0"/>
              </a:rPr>
              <a:t>movement – an important feature of cell </a:t>
            </a:r>
            <a:r>
              <a:rPr lang="en-US" sz="1800" dirty="0" smtClean="0">
                <a:latin typeface="Times New Roman" pitchFamily="18" charset="0"/>
                <a:cs typeface="Times New Roman" pitchFamily="18" charset="0"/>
              </a:rPr>
              <a:t>division).</a:t>
            </a:r>
            <a:endParaRPr lang="en-US"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Plants contain many different </a:t>
            </a:r>
            <a:r>
              <a:rPr lang="en-US" sz="1800" dirty="0" err="1">
                <a:latin typeface="Times New Roman" pitchFamily="18" charset="0"/>
                <a:cs typeface="Times New Roman" pitchFamily="18" charset="0"/>
              </a:rPr>
              <a:t>cytokinins</a:t>
            </a:r>
            <a:r>
              <a:rPr lang="en-US" sz="1800" dirty="0">
                <a:latin typeface="Times New Roman" pitchFamily="18" charset="0"/>
                <a:cs typeface="Times New Roman" pitchFamily="18" charset="0"/>
              </a:rPr>
              <a:t> which are based </a:t>
            </a:r>
            <a:r>
              <a:rPr lang="en-US" sz="1800" dirty="0" smtClean="0">
                <a:latin typeface="Times New Roman" pitchFamily="18" charset="0"/>
                <a:cs typeface="Times New Roman" pitchFamily="18" charset="0"/>
              </a:rPr>
              <a:t>around 6-substituted </a:t>
            </a:r>
            <a:r>
              <a:rPr lang="en-US" sz="1800" dirty="0">
                <a:latin typeface="Times New Roman" pitchFamily="18" charset="0"/>
                <a:cs typeface="Times New Roman" pitchFamily="18" charset="0"/>
              </a:rPr>
              <a:t>adenine derivatives </a:t>
            </a:r>
            <a:r>
              <a:rPr lang="en-US"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and these may </a:t>
            </a:r>
            <a:r>
              <a:rPr lang="en-US" sz="1800" dirty="0">
                <a:latin typeface="Times New Roman" pitchFamily="18" charset="0"/>
                <a:cs typeface="Times New Roman" pitchFamily="18" charset="0"/>
              </a:rPr>
              <a:t>be </a:t>
            </a:r>
            <a:r>
              <a:rPr lang="en-US" sz="1800" dirty="0" smtClean="0">
                <a:latin typeface="Times New Roman" pitchFamily="18" charset="0"/>
                <a:cs typeface="Times New Roman" pitchFamily="18" charset="0"/>
              </a:rPr>
              <a:t>conjugated to </a:t>
            </a:r>
            <a:r>
              <a:rPr lang="en-US" sz="1800" dirty="0">
                <a:latin typeface="Times New Roman" pitchFamily="18" charset="0"/>
                <a:cs typeface="Times New Roman" pitchFamily="18" charset="0"/>
              </a:rPr>
              <a:t>a variety of other compounds. Cytokinins are important in </a:t>
            </a:r>
            <a:r>
              <a:rPr lang="en-US" sz="1800" dirty="0" smtClean="0">
                <a:latin typeface="Times New Roman" pitchFamily="18" charset="0"/>
                <a:cs typeface="Times New Roman" pitchFamily="18" charset="0"/>
              </a:rPr>
              <a:t>cell culture </a:t>
            </a:r>
            <a:r>
              <a:rPr lang="en-US" sz="1800" dirty="0">
                <a:latin typeface="Times New Roman" pitchFamily="18" charset="0"/>
                <a:cs typeface="Times New Roman" pitchFamily="18" charset="0"/>
              </a:rPr>
              <a:t>where, at low concentrations, they stimulate cell </a:t>
            </a:r>
            <a:r>
              <a:rPr lang="en-US" sz="1800" dirty="0" smtClean="0">
                <a:latin typeface="Times New Roman" pitchFamily="18" charset="0"/>
                <a:cs typeface="Times New Roman" pitchFamily="18" charset="0"/>
              </a:rPr>
              <a:t>division. Synthetic </a:t>
            </a:r>
            <a:r>
              <a:rPr lang="en-US" sz="1800" dirty="0">
                <a:latin typeface="Times New Roman" pitchFamily="18" charset="0"/>
                <a:cs typeface="Times New Roman" pitchFamily="18" charset="0"/>
              </a:rPr>
              <a:t>forms, such as kinetin, are widely used both </a:t>
            </a:r>
            <a:r>
              <a:rPr lang="en-US" sz="1800" dirty="0" smtClean="0">
                <a:latin typeface="Times New Roman" pitchFamily="18" charset="0"/>
                <a:cs typeface="Times New Roman" pitchFamily="18" charset="0"/>
              </a:rPr>
              <a:t>commercially and </a:t>
            </a:r>
            <a:r>
              <a:rPr lang="en-US" sz="1800" dirty="0">
                <a:latin typeface="Times New Roman" pitchFamily="18" charset="0"/>
                <a:cs typeface="Times New Roman" pitchFamily="18" charset="0"/>
              </a:rPr>
              <a:t>in laboratory studies for plant tissue culture.</a:t>
            </a:r>
          </a:p>
          <a:p>
            <a:r>
              <a:rPr lang="en-US" sz="1800" dirty="0">
                <a:latin typeface="Times New Roman" pitchFamily="18" charset="0"/>
                <a:cs typeface="Times New Roman" pitchFamily="18" charset="0"/>
              </a:rPr>
              <a:t>The list of actions of </a:t>
            </a:r>
            <a:r>
              <a:rPr lang="en-US" sz="1800" dirty="0" err="1">
                <a:latin typeface="Times New Roman" pitchFamily="18" charset="0"/>
                <a:cs typeface="Times New Roman" pitchFamily="18" charset="0"/>
              </a:rPr>
              <a:t>cytokinins</a:t>
            </a:r>
            <a:r>
              <a:rPr lang="en-US" sz="1800" dirty="0">
                <a:latin typeface="Times New Roman" pitchFamily="18" charset="0"/>
                <a:cs typeface="Times New Roman" pitchFamily="18" charset="0"/>
              </a:rPr>
              <a:t> is very long and in many </a:t>
            </a:r>
            <a:r>
              <a:rPr lang="en-US" sz="1800" dirty="0" smtClean="0">
                <a:latin typeface="Times New Roman" pitchFamily="18" charset="0"/>
                <a:cs typeface="Times New Roman" pitchFamily="18" charset="0"/>
              </a:rPr>
              <a:t>ways overlaps </a:t>
            </a:r>
            <a:r>
              <a:rPr lang="en-US" sz="1800" dirty="0">
                <a:latin typeface="Times New Roman" pitchFamily="18" charset="0"/>
                <a:cs typeface="Times New Roman" pitchFamily="18" charset="0"/>
              </a:rPr>
              <a:t>that of GAs and </a:t>
            </a:r>
            <a:r>
              <a:rPr lang="en-US" sz="1800" dirty="0" err="1">
                <a:latin typeface="Times New Roman" pitchFamily="18" charset="0"/>
                <a:cs typeface="Times New Roman" pitchFamily="18" charset="0"/>
              </a:rPr>
              <a:t>auxins</a:t>
            </a:r>
            <a:r>
              <a:rPr lang="en-US" sz="1800" dirty="0">
                <a:latin typeface="Times New Roman" pitchFamily="18" charset="0"/>
                <a:cs typeface="Times New Roman" pitchFamily="18" charset="0"/>
              </a:rPr>
              <a:t>, including roles in cell division </a:t>
            </a:r>
            <a:r>
              <a:rPr lang="en-US" sz="1800" dirty="0" smtClean="0">
                <a:latin typeface="Times New Roman" pitchFamily="18" charset="0"/>
                <a:cs typeface="Times New Roman" pitchFamily="18" charset="0"/>
              </a:rPr>
              <a:t>and elongation</a:t>
            </a:r>
            <a:r>
              <a:rPr lang="en-US" sz="1800" dirty="0">
                <a:latin typeface="Times New Roman" pitchFamily="18" charset="0"/>
                <a:cs typeface="Times New Roman" pitchFamily="18" charset="0"/>
              </a:rPr>
              <a:t>, the promotion of parthenocarpy and flowering, </a:t>
            </a:r>
            <a:r>
              <a:rPr lang="en-US" sz="1800" dirty="0" smtClean="0">
                <a:latin typeface="Times New Roman" pitchFamily="18" charset="0"/>
                <a:cs typeface="Times New Roman" pitchFamily="18" charset="0"/>
              </a:rPr>
              <a:t>breaking of </a:t>
            </a:r>
            <a:r>
              <a:rPr lang="en-US" sz="1800" dirty="0">
                <a:latin typeface="Times New Roman" pitchFamily="18" charset="0"/>
                <a:cs typeface="Times New Roman" pitchFamily="18" charset="0"/>
              </a:rPr>
              <a:t>dormancy, the control of apical dominance and the delay </a:t>
            </a:r>
            <a:r>
              <a:rPr lang="en-US" sz="1800" dirty="0" smtClean="0">
                <a:latin typeface="Times New Roman" pitchFamily="18" charset="0"/>
                <a:cs typeface="Times New Roman" pitchFamily="18" charset="0"/>
              </a:rPr>
              <a:t>of senescence</a:t>
            </a:r>
            <a:r>
              <a:rPr lang="en-US" sz="1800" dirty="0">
                <a:latin typeface="Times New Roman" pitchFamily="18" charset="0"/>
                <a:cs typeface="Times New Roman" pitchFamily="18" charset="0"/>
              </a:rPr>
              <a:t>. Again, this overlap is most probably a result of </a:t>
            </a:r>
            <a:r>
              <a:rPr lang="en-US" sz="1800" dirty="0" smtClean="0">
                <a:latin typeface="Times New Roman" pitchFamily="18" charset="0"/>
                <a:cs typeface="Times New Roman" pitchFamily="18" charset="0"/>
              </a:rPr>
              <a:t>interactions with </a:t>
            </a:r>
            <a:r>
              <a:rPr lang="en-US" sz="1800" dirty="0">
                <a:latin typeface="Times New Roman" pitchFamily="18" charset="0"/>
                <a:cs typeface="Times New Roman" pitchFamily="18" charset="0"/>
              </a:rPr>
              <a:t>other plant growth hormones rather than a </a:t>
            </a:r>
            <a:r>
              <a:rPr lang="en-US" sz="1800" dirty="0" smtClean="0">
                <a:latin typeface="Times New Roman" pitchFamily="18" charset="0"/>
                <a:cs typeface="Times New Roman" pitchFamily="18" charset="0"/>
              </a:rPr>
              <a:t>duplication of </a:t>
            </a:r>
            <a:r>
              <a:rPr lang="en-US" sz="1800" dirty="0">
                <a:latin typeface="Times New Roman" pitchFamily="18" charset="0"/>
                <a:cs typeface="Times New Roman" pitchFamily="18" charset="0"/>
              </a:rPr>
              <a:t>role. Perhaps one of the best-studied examples of such an </a:t>
            </a:r>
            <a:r>
              <a:rPr lang="en-US" sz="1800" dirty="0" smtClean="0">
                <a:latin typeface="Times New Roman" pitchFamily="18" charset="0"/>
                <a:cs typeface="Times New Roman" pitchFamily="18" charset="0"/>
              </a:rPr>
              <a:t>interaction is </a:t>
            </a:r>
            <a:r>
              <a:rPr lang="en-US" sz="1800" dirty="0">
                <a:latin typeface="Times New Roman" pitchFamily="18" charset="0"/>
                <a:cs typeface="Times New Roman" pitchFamily="18" charset="0"/>
              </a:rPr>
              <a:t>the relationship between auxin and </a:t>
            </a:r>
            <a:r>
              <a:rPr lang="en-US" sz="1800" dirty="0" err="1">
                <a:latin typeface="Times New Roman" pitchFamily="18" charset="0"/>
                <a:cs typeface="Times New Roman" pitchFamily="18" charset="0"/>
              </a:rPr>
              <a:t>cytokinin</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concentration in </a:t>
            </a:r>
            <a:r>
              <a:rPr lang="en-US" sz="1800" dirty="0">
                <a:latin typeface="Times New Roman" pitchFamily="18" charset="0"/>
                <a:cs typeface="Times New Roman" pitchFamily="18" charset="0"/>
              </a:rPr>
              <a:t>determining the development of plant tissue in culture. </a:t>
            </a:r>
            <a:r>
              <a:rPr lang="en-US" sz="1800" dirty="0" err="1">
                <a:latin typeface="Times New Roman" pitchFamily="18" charset="0"/>
                <a:cs typeface="Times New Roman" pitchFamily="18" charset="0"/>
              </a:rPr>
              <a:t>Skoog</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and Miller </a:t>
            </a:r>
            <a:r>
              <a:rPr lang="en-US" sz="1800" dirty="0">
                <a:latin typeface="Times New Roman" pitchFamily="18" charset="0"/>
                <a:cs typeface="Times New Roman" pitchFamily="18" charset="0"/>
              </a:rPr>
              <a:t>(1957) demonstrated that it is the ratio of auxin to </a:t>
            </a:r>
            <a:r>
              <a:rPr lang="en-US" sz="1800" dirty="0" err="1" smtClean="0">
                <a:latin typeface="Times New Roman" pitchFamily="18" charset="0"/>
                <a:cs typeface="Times New Roman" pitchFamily="18" charset="0"/>
              </a:rPr>
              <a:t>cytokinin</a:t>
            </a:r>
            <a:r>
              <a:rPr lang="en-US" sz="1800" dirty="0" smtClean="0">
                <a:latin typeface="Times New Roman" pitchFamily="18" charset="0"/>
                <a:cs typeface="Times New Roman" pitchFamily="18" charset="0"/>
              </a:rPr>
              <a:t>, rather </a:t>
            </a:r>
            <a:r>
              <a:rPr lang="en-US" sz="1800" dirty="0">
                <a:latin typeface="Times New Roman" pitchFamily="18" charset="0"/>
                <a:cs typeface="Times New Roman" pitchFamily="18" charset="0"/>
              </a:rPr>
              <a:t>than the absolute concentrations of these plant growth </a:t>
            </a:r>
            <a:r>
              <a:rPr lang="en-US" sz="1800" dirty="0" smtClean="0">
                <a:latin typeface="Times New Roman" pitchFamily="18" charset="0"/>
                <a:cs typeface="Times New Roman" pitchFamily="18" charset="0"/>
              </a:rPr>
              <a:t>hormones, which </a:t>
            </a:r>
            <a:r>
              <a:rPr lang="en-US" sz="1800" dirty="0">
                <a:latin typeface="Times New Roman" pitchFamily="18" charset="0"/>
                <a:cs typeface="Times New Roman" pitchFamily="18" charset="0"/>
              </a:rPr>
              <a:t>determines the tissues which will be produced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fontScale="85000" lnSpcReduction="20000"/>
          </a:bodyPr>
          <a:lstStyle/>
          <a:p>
            <a:r>
              <a:rPr lang="en-US" dirty="0" smtClean="0">
                <a:latin typeface="Times New Roman" pitchFamily="18" charset="0"/>
                <a:cs typeface="Times New Roman" pitchFamily="18" charset="0"/>
              </a:rPr>
              <a:t>A great </a:t>
            </a:r>
            <a:r>
              <a:rPr lang="en-US" dirty="0">
                <a:latin typeface="Times New Roman" pitchFamily="18" charset="0"/>
                <a:cs typeface="Times New Roman" pitchFamily="18" charset="0"/>
              </a:rPr>
              <a:t>many substances were tested in an effort to </a:t>
            </a:r>
            <a:r>
              <a:rPr lang="en-US" dirty="0" smtClean="0">
                <a:latin typeface="Times New Roman" pitchFamily="18" charset="0"/>
                <a:cs typeface="Times New Roman" pitchFamily="18" charset="0"/>
              </a:rPr>
              <a:t>initiate and </a:t>
            </a:r>
            <a:r>
              <a:rPr lang="en-US" dirty="0">
                <a:latin typeface="Times New Roman" pitchFamily="18" charset="0"/>
                <a:cs typeface="Times New Roman" pitchFamily="18" charset="0"/>
              </a:rPr>
              <a:t>sustain the proliferation of normal stem tissues in </a:t>
            </a:r>
            <a:r>
              <a:rPr lang="en-US" dirty="0" smtClean="0">
                <a:latin typeface="Times New Roman" pitchFamily="18" charset="0"/>
                <a:cs typeface="Times New Roman" pitchFamily="18" charset="0"/>
              </a:rPr>
              <a:t>culture. Materials </a:t>
            </a:r>
            <a:r>
              <a:rPr lang="en-US" dirty="0">
                <a:latin typeface="Times New Roman" pitchFamily="18" charset="0"/>
                <a:cs typeface="Times New Roman" pitchFamily="18" charset="0"/>
              </a:rPr>
              <a:t>ranging from yeast extract to tomato </a:t>
            </a:r>
            <a:r>
              <a:rPr lang="en-US" dirty="0" smtClean="0">
                <a:latin typeface="Times New Roman" pitchFamily="18" charset="0"/>
                <a:cs typeface="Times New Roman" pitchFamily="18" charset="0"/>
              </a:rPr>
              <a:t>juice were </a:t>
            </a:r>
            <a:r>
              <a:rPr lang="en-US" dirty="0">
                <a:latin typeface="Times New Roman" pitchFamily="18" charset="0"/>
                <a:cs typeface="Times New Roman" pitchFamily="18" charset="0"/>
              </a:rPr>
              <a:t>found to have a positive effect, at least with some </a:t>
            </a:r>
            <a:r>
              <a:rPr lang="en-US" dirty="0" smtClean="0">
                <a:latin typeface="Times New Roman" pitchFamily="18" charset="0"/>
                <a:cs typeface="Times New Roman" pitchFamily="18" charset="0"/>
              </a:rPr>
              <a:t>tissues. However</a:t>
            </a:r>
            <a:r>
              <a:rPr lang="en-US" dirty="0">
                <a:latin typeface="Times New Roman" pitchFamily="18" charset="0"/>
                <a:cs typeface="Times New Roman" pitchFamily="18" charset="0"/>
              </a:rPr>
              <a:t>, culture growth was stimulated most </a:t>
            </a:r>
            <a:r>
              <a:rPr lang="en-US" dirty="0" smtClean="0">
                <a:latin typeface="Times New Roman" pitchFamily="18" charset="0"/>
                <a:cs typeface="Times New Roman" pitchFamily="18" charset="0"/>
              </a:rPr>
              <a:t>dramatically when </a:t>
            </a:r>
            <a:r>
              <a:rPr lang="en-US" dirty="0">
                <a:latin typeface="Times New Roman" pitchFamily="18" charset="0"/>
                <a:cs typeface="Times New Roman" pitchFamily="18" charset="0"/>
              </a:rPr>
              <a:t>the liquid endosperm of coconut, </a:t>
            </a:r>
            <a:r>
              <a:rPr lang="en-US" dirty="0" smtClean="0">
                <a:latin typeface="Times New Roman" pitchFamily="18" charset="0"/>
                <a:cs typeface="Times New Roman" pitchFamily="18" charset="0"/>
              </a:rPr>
              <a:t>also known </a:t>
            </a:r>
            <a:r>
              <a:rPr lang="en-US" dirty="0">
                <a:latin typeface="Times New Roman" pitchFamily="18" charset="0"/>
                <a:cs typeface="Times New Roman" pitchFamily="18" charset="0"/>
              </a:rPr>
              <a:t>as coconut milk, was added to the culture medium.</a:t>
            </a:r>
          </a:p>
          <a:p>
            <a:r>
              <a:rPr lang="en-US" dirty="0">
                <a:latin typeface="Times New Roman" pitchFamily="18" charset="0"/>
                <a:cs typeface="Times New Roman" pitchFamily="18" charset="0"/>
              </a:rPr>
              <a:t>Philip White’s nutrient medium, supplemented with </a:t>
            </a:r>
            <a:r>
              <a:rPr lang="en-US" dirty="0" smtClean="0">
                <a:latin typeface="Times New Roman" pitchFamily="18" charset="0"/>
                <a:cs typeface="Times New Roman" pitchFamily="18" charset="0"/>
              </a:rPr>
              <a:t>an auxin </a:t>
            </a:r>
            <a:r>
              <a:rPr lang="en-US" dirty="0">
                <a:latin typeface="Times New Roman" pitchFamily="18" charset="0"/>
                <a:cs typeface="Times New Roman" pitchFamily="18" charset="0"/>
              </a:rPr>
              <a:t>and 10 to 20% coconut milk, will support the </a:t>
            </a:r>
            <a:r>
              <a:rPr lang="en-US" dirty="0" smtClean="0">
                <a:latin typeface="Times New Roman" pitchFamily="18" charset="0"/>
                <a:cs typeface="Times New Roman" pitchFamily="18" charset="0"/>
              </a:rPr>
              <a:t>continued cell </a:t>
            </a:r>
            <a:r>
              <a:rPr lang="en-US" dirty="0">
                <a:latin typeface="Times New Roman" pitchFamily="18" charset="0"/>
                <a:cs typeface="Times New Roman" pitchFamily="18" charset="0"/>
              </a:rPr>
              <a:t>division of mature, differentiated cells from </a:t>
            </a:r>
            <a:r>
              <a:rPr lang="en-US" dirty="0" smtClean="0">
                <a:latin typeface="Times New Roman" pitchFamily="18" charset="0"/>
                <a:cs typeface="Times New Roman" pitchFamily="18" charset="0"/>
              </a:rPr>
              <a:t>a wide </a:t>
            </a:r>
            <a:r>
              <a:rPr lang="en-US" dirty="0">
                <a:latin typeface="Times New Roman" pitchFamily="18" charset="0"/>
                <a:cs typeface="Times New Roman" pitchFamily="18" charset="0"/>
              </a:rPr>
              <a:t>variety of tissues and species, leading to the </a:t>
            </a:r>
            <a:r>
              <a:rPr lang="en-US" dirty="0" smtClean="0">
                <a:latin typeface="Times New Roman" pitchFamily="18" charset="0"/>
                <a:cs typeface="Times New Roman" pitchFamily="18" charset="0"/>
              </a:rPr>
              <a:t>formation of </a:t>
            </a:r>
            <a:r>
              <a:rPr lang="en-US" dirty="0">
                <a:latin typeface="Times New Roman" pitchFamily="18" charset="0"/>
                <a:cs typeface="Times New Roman" pitchFamily="18" charset="0"/>
              </a:rPr>
              <a:t>callus tissue (</a:t>
            </a:r>
            <a:r>
              <a:rPr lang="en-US" dirty="0" err="1">
                <a:latin typeface="Times New Roman" pitchFamily="18" charset="0"/>
                <a:cs typeface="Times New Roman" pitchFamily="18" charset="0"/>
              </a:rPr>
              <a:t>Caplin</a:t>
            </a:r>
            <a:r>
              <a:rPr lang="en-US" dirty="0">
                <a:latin typeface="Times New Roman" pitchFamily="18" charset="0"/>
                <a:cs typeface="Times New Roman" pitchFamily="18" charset="0"/>
              </a:rPr>
              <a:t> and Steward 1948). This </a:t>
            </a:r>
            <a:r>
              <a:rPr lang="en-US" dirty="0" smtClean="0">
                <a:latin typeface="Times New Roman" pitchFamily="18" charset="0"/>
                <a:cs typeface="Times New Roman" pitchFamily="18" charset="0"/>
              </a:rPr>
              <a:t>finding indicated </a:t>
            </a:r>
            <a:r>
              <a:rPr lang="en-US" dirty="0">
                <a:latin typeface="Times New Roman" pitchFamily="18" charset="0"/>
                <a:cs typeface="Times New Roman" pitchFamily="18" charset="0"/>
              </a:rPr>
              <a:t>that coconut milk contains a substance </a:t>
            </a:r>
            <a:r>
              <a:rPr lang="en-US" dirty="0" smtClean="0">
                <a:latin typeface="Times New Roman" pitchFamily="18" charset="0"/>
                <a:cs typeface="Times New Roman" pitchFamily="18" charset="0"/>
              </a:rPr>
              <a:t>or substances </a:t>
            </a:r>
            <a:r>
              <a:rPr lang="en-US" dirty="0">
                <a:latin typeface="Times New Roman" pitchFamily="18" charset="0"/>
                <a:cs typeface="Times New Roman" pitchFamily="18" charset="0"/>
              </a:rPr>
              <a:t>that stimulate mature cells to enter and </a:t>
            </a:r>
            <a:r>
              <a:rPr lang="en-US" dirty="0" smtClean="0">
                <a:latin typeface="Times New Roman" pitchFamily="18" charset="0"/>
                <a:cs typeface="Times New Roman" pitchFamily="18" charset="0"/>
              </a:rPr>
              <a:t>remain in </a:t>
            </a:r>
            <a:r>
              <a:rPr lang="en-US" dirty="0">
                <a:latin typeface="Times New Roman" pitchFamily="18" charset="0"/>
                <a:cs typeface="Times New Roman" pitchFamily="18" charset="0"/>
              </a:rPr>
              <a:t>the cell division cycle.</a:t>
            </a:r>
          </a:p>
          <a:p>
            <a:r>
              <a:rPr lang="en-US" dirty="0">
                <a:latin typeface="Times New Roman" pitchFamily="18" charset="0"/>
                <a:cs typeface="Times New Roman" pitchFamily="18" charset="0"/>
              </a:rPr>
              <a:t>Eventually coconut milk was shown to contain </a:t>
            </a:r>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cytokinin</a:t>
            </a:r>
            <a:r>
              <a:rPr lang="en-US" dirty="0" smtClean="0">
                <a:latin typeface="Times New Roman" pitchFamily="18" charset="0"/>
                <a:cs typeface="Times New Roman" pitchFamily="18" charset="0"/>
              </a:rPr>
              <a:t> </a:t>
            </a:r>
            <a:r>
              <a:rPr lang="en-US" i="1" dirty="0" err="1">
                <a:latin typeface="Times New Roman" pitchFamily="18" charset="0"/>
                <a:cs typeface="Times New Roman" pitchFamily="18" charset="0"/>
              </a:rPr>
              <a:t>zeatin</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but this finding was not obtained </a:t>
            </a:r>
            <a:r>
              <a:rPr lang="en-US" dirty="0" smtClean="0">
                <a:latin typeface="Times New Roman" pitchFamily="18" charset="0"/>
                <a:cs typeface="Times New Roman" pitchFamily="18" charset="0"/>
              </a:rPr>
              <a:t>until</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several </a:t>
            </a:r>
            <a:r>
              <a:rPr lang="en-US" dirty="0">
                <a:latin typeface="Times New Roman" pitchFamily="18" charset="0"/>
                <a:cs typeface="Times New Roman" pitchFamily="18" charset="0"/>
              </a:rPr>
              <a:t>years after the discovery of the </a:t>
            </a:r>
            <a:r>
              <a:rPr lang="en-US" dirty="0" err="1">
                <a:latin typeface="Times New Roman" pitchFamily="18" charset="0"/>
                <a:cs typeface="Times New Roman" pitchFamily="18" charset="0"/>
              </a:rPr>
              <a:t>cytokinins</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Letham</a:t>
            </a:r>
            <a:r>
              <a:rPr lang="en-US" dirty="0" smtClean="0">
                <a:latin typeface="Times New Roman" pitchFamily="18" charset="0"/>
                <a:cs typeface="Times New Roman" pitchFamily="18" charset="0"/>
              </a:rPr>
              <a:t> 1974</a:t>
            </a:r>
            <a:r>
              <a:rPr lang="en-US" dirty="0">
                <a:latin typeface="Times New Roman" pitchFamily="18" charset="0"/>
                <a:cs typeface="Times New Roman" pitchFamily="18" charset="0"/>
              </a:rPr>
              <a:t>). The first </a:t>
            </a:r>
            <a:r>
              <a:rPr lang="en-US" dirty="0" err="1">
                <a:latin typeface="Times New Roman" pitchFamily="18" charset="0"/>
                <a:cs typeface="Times New Roman" pitchFamily="18" charset="0"/>
              </a:rPr>
              <a:t>cytokinin</a:t>
            </a:r>
            <a:r>
              <a:rPr lang="en-US" dirty="0">
                <a:latin typeface="Times New Roman" pitchFamily="18" charset="0"/>
                <a:cs typeface="Times New Roman" pitchFamily="18" charset="0"/>
              </a:rPr>
              <a:t> to be discovered was the </a:t>
            </a:r>
            <a:r>
              <a:rPr lang="en-US" dirty="0" smtClean="0">
                <a:latin typeface="Times New Roman" pitchFamily="18" charset="0"/>
                <a:cs typeface="Times New Roman" pitchFamily="18" charset="0"/>
              </a:rPr>
              <a:t>synthetic analog </a:t>
            </a:r>
            <a:r>
              <a:rPr lang="en-US" dirty="0">
                <a:latin typeface="Times New Roman" pitchFamily="18" charset="0"/>
                <a:cs typeface="Times New Roman" pitchFamily="18" charset="0"/>
              </a:rPr>
              <a:t>kinetin.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Autofit/>
          </a:bodyPr>
          <a:lstStyle/>
          <a:p>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CYTOKININS </a:t>
            </a:r>
            <a:r>
              <a:rPr lang="en-US" sz="2800" dirty="0" smtClean="0">
                <a:latin typeface="Times New Roman" pitchFamily="18" charset="0"/>
                <a:cs typeface="Times New Roman" pitchFamily="18" charset="0"/>
              </a:rPr>
              <a:t>were discovered in </a:t>
            </a:r>
            <a:r>
              <a:rPr lang="en-US" sz="2800" dirty="0">
                <a:latin typeface="Times New Roman" pitchFamily="18" charset="0"/>
                <a:cs typeface="Times New Roman" pitchFamily="18" charset="0"/>
              </a:rPr>
              <a:t>the search for factors </a:t>
            </a:r>
            <a:r>
              <a:rPr lang="en-US" sz="2800" dirty="0" smtClean="0">
                <a:latin typeface="Times New Roman" pitchFamily="18" charset="0"/>
                <a:cs typeface="Times New Roman" pitchFamily="18" charset="0"/>
              </a:rPr>
              <a:t>that stimulate </a:t>
            </a:r>
            <a:r>
              <a:rPr lang="en-US" sz="2800" dirty="0">
                <a:latin typeface="Times New Roman" pitchFamily="18" charset="0"/>
                <a:cs typeface="Times New Roman" pitchFamily="18" charset="0"/>
              </a:rPr>
              <a:t>plant cells to divide (i.e., undergo </a:t>
            </a:r>
            <a:r>
              <a:rPr lang="en-US" sz="2800" dirty="0" err="1">
                <a:latin typeface="Times New Roman" pitchFamily="18" charset="0"/>
                <a:cs typeface="Times New Roman" pitchFamily="18" charset="0"/>
              </a:rPr>
              <a:t>cytokinesis</a:t>
            </a:r>
            <a:r>
              <a:rPr lang="en-US" sz="2800" dirty="0">
                <a:latin typeface="Times New Roman" pitchFamily="18" charset="0"/>
                <a:cs typeface="Times New Roman" pitchFamily="18" charset="0"/>
              </a:rPr>
              <a:t>). Since their </a:t>
            </a:r>
            <a:r>
              <a:rPr lang="en-US" sz="2800" dirty="0" smtClean="0">
                <a:latin typeface="Times New Roman" pitchFamily="18" charset="0"/>
                <a:cs typeface="Times New Roman" pitchFamily="18" charset="0"/>
              </a:rPr>
              <a:t>discovery, </a:t>
            </a:r>
            <a:r>
              <a:rPr lang="en-US" sz="2800" dirty="0" err="1" smtClean="0">
                <a:latin typeface="Times New Roman" pitchFamily="18" charset="0"/>
                <a:cs typeface="Times New Roman" pitchFamily="18" charset="0"/>
              </a:rPr>
              <a:t>cytokinins</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have been shown to have effects on many other </a:t>
            </a:r>
            <a:r>
              <a:rPr lang="en-US" sz="2800" dirty="0" smtClean="0">
                <a:latin typeface="Times New Roman" pitchFamily="18" charset="0"/>
                <a:cs typeface="Times New Roman" pitchFamily="18" charset="0"/>
              </a:rPr>
              <a:t>physiological and </a:t>
            </a:r>
            <a:r>
              <a:rPr lang="en-US" sz="2800" dirty="0">
                <a:latin typeface="Times New Roman" pitchFamily="18" charset="0"/>
                <a:cs typeface="Times New Roman" pitchFamily="18" charset="0"/>
              </a:rPr>
              <a:t>developmental processes, including leaf senescence, </a:t>
            </a:r>
            <a:r>
              <a:rPr lang="en-US" sz="2800" dirty="0" smtClean="0">
                <a:latin typeface="Times New Roman" pitchFamily="18" charset="0"/>
                <a:cs typeface="Times New Roman" pitchFamily="18" charset="0"/>
              </a:rPr>
              <a:t>nutrient mobilization</a:t>
            </a:r>
            <a:r>
              <a:rPr lang="en-US" sz="2800" dirty="0">
                <a:latin typeface="Times New Roman" pitchFamily="18" charset="0"/>
                <a:cs typeface="Times New Roman" pitchFamily="18" charset="0"/>
              </a:rPr>
              <a:t>, apical dominance, the formation and activity of </a:t>
            </a:r>
            <a:r>
              <a:rPr lang="en-US" sz="2800" dirty="0" smtClean="0">
                <a:latin typeface="Times New Roman" pitchFamily="18" charset="0"/>
                <a:cs typeface="Times New Roman" pitchFamily="18" charset="0"/>
              </a:rPr>
              <a:t>shoot apical </a:t>
            </a:r>
            <a:r>
              <a:rPr lang="en-US" sz="2800" dirty="0">
                <a:latin typeface="Times New Roman" pitchFamily="18" charset="0"/>
                <a:cs typeface="Times New Roman" pitchFamily="18" charset="0"/>
              </a:rPr>
              <a:t>meristems, floral development, the breaking of bud </a:t>
            </a:r>
            <a:r>
              <a:rPr lang="en-US" sz="2800" dirty="0" smtClean="0">
                <a:latin typeface="Times New Roman" pitchFamily="18" charset="0"/>
                <a:cs typeface="Times New Roman" pitchFamily="18" charset="0"/>
              </a:rPr>
              <a:t>dormancy, and </a:t>
            </a:r>
            <a:r>
              <a:rPr lang="en-US" sz="2800" dirty="0">
                <a:latin typeface="Times New Roman" pitchFamily="18" charset="0"/>
                <a:cs typeface="Times New Roman" pitchFamily="18" charset="0"/>
              </a:rPr>
              <a:t>seed germination. Cytokinins also appear to mediate many </a:t>
            </a:r>
            <a:r>
              <a:rPr lang="en-US" sz="2800" dirty="0" smtClean="0">
                <a:latin typeface="Times New Roman" pitchFamily="18" charset="0"/>
                <a:cs typeface="Times New Roman" pitchFamily="18" charset="0"/>
              </a:rPr>
              <a:t>aspects of </a:t>
            </a:r>
            <a:r>
              <a:rPr lang="en-US" sz="2800" dirty="0">
                <a:latin typeface="Times New Roman" pitchFamily="18" charset="0"/>
                <a:cs typeface="Times New Roman" pitchFamily="18" charset="0"/>
              </a:rPr>
              <a:t>light-regulated development, including </a:t>
            </a:r>
            <a:r>
              <a:rPr lang="en-US" sz="2800" dirty="0" smtClean="0">
                <a:latin typeface="Times New Roman" pitchFamily="18" charset="0"/>
                <a:cs typeface="Times New Roman" pitchFamily="18" charset="0"/>
              </a:rPr>
              <a:t>chloroplast </a:t>
            </a:r>
            <a:r>
              <a:rPr lang="en-US" sz="2800" dirty="0" smtClean="0">
                <a:latin typeface="Times New Roman" pitchFamily="18" charset="0"/>
                <a:cs typeface="Times New Roman" pitchFamily="18" charset="0"/>
              </a:rPr>
              <a:t>differentiation, the </a:t>
            </a:r>
            <a:r>
              <a:rPr lang="en-US" sz="2800" dirty="0">
                <a:latin typeface="Times New Roman" pitchFamily="18" charset="0"/>
                <a:cs typeface="Times New Roman" pitchFamily="18" charset="0"/>
              </a:rPr>
              <a:t>development of autotrophic metabolism, and leaf and </a:t>
            </a:r>
            <a:r>
              <a:rPr lang="en-US" sz="2800" dirty="0" smtClean="0">
                <a:latin typeface="Times New Roman" pitchFamily="18" charset="0"/>
                <a:cs typeface="Times New Roman" pitchFamily="18" charset="0"/>
              </a:rPr>
              <a:t>cotyledon expansion.</a:t>
            </a: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r>
              <a:rPr lang="en-US" dirty="0" smtClean="0"/>
              <a:t>Root apical meristems are major sites of synthesis of </a:t>
            </a:r>
            <a:r>
              <a:rPr lang="en-US" dirty="0" smtClean="0"/>
              <a:t>the free </a:t>
            </a:r>
            <a:r>
              <a:rPr lang="en-US" dirty="0" err="1" smtClean="0"/>
              <a:t>cytokinins</a:t>
            </a:r>
            <a:r>
              <a:rPr lang="en-US" dirty="0" smtClean="0"/>
              <a:t> in whole plants.</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Zeatin</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Is the Most Abundant Natural Cytokinin</a:t>
            </a:r>
          </a:p>
          <a:p>
            <a:r>
              <a:rPr lang="en-US" dirty="0">
                <a:latin typeface="Times New Roman" pitchFamily="18" charset="0"/>
                <a:cs typeface="Times New Roman" pitchFamily="18" charset="0"/>
              </a:rPr>
              <a:t>Several years after the discovery of kinetin, extracts of </a:t>
            </a:r>
            <a:r>
              <a:rPr lang="en-US" dirty="0" smtClean="0">
                <a:latin typeface="Times New Roman" pitchFamily="18" charset="0"/>
                <a:cs typeface="Times New Roman" pitchFamily="18" charset="0"/>
              </a:rPr>
              <a:t>the immature </a:t>
            </a:r>
            <a:r>
              <a:rPr lang="en-US" dirty="0">
                <a:latin typeface="Times New Roman" pitchFamily="18" charset="0"/>
                <a:cs typeface="Times New Roman" pitchFamily="18" charset="0"/>
              </a:rPr>
              <a:t>endosperm of corn (</a:t>
            </a:r>
            <a:r>
              <a:rPr lang="en-US" i="1" dirty="0">
                <a:latin typeface="Times New Roman" pitchFamily="18" charset="0"/>
                <a:cs typeface="Times New Roman" pitchFamily="18" charset="0"/>
              </a:rPr>
              <a:t>Zea </a:t>
            </a:r>
            <a:r>
              <a:rPr lang="en-US" i="1" dirty="0" err="1">
                <a:latin typeface="Times New Roman" pitchFamily="18" charset="0"/>
                <a:cs typeface="Times New Roman" pitchFamily="18" charset="0"/>
              </a:rPr>
              <a:t>mays</a:t>
            </a:r>
            <a:r>
              <a:rPr lang="en-US" dirty="0">
                <a:latin typeface="Times New Roman" pitchFamily="18" charset="0"/>
                <a:cs typeface="Times New Roman" pitchFamily="18" charset="0"/>
              </a:rPr>
              <a:t>) were found </a:t>
            </a:r>
            <a:r>
              <a:rPr lang="en-US" dirty="0" smtClean="0">
                <a:latin typeface="Times New Roman" pitchFamily="18" charset="0"/>
                <a:cs typeface="Times New Roman" pitchFamily="18" charset="0"/>
              </a:rPr>
              <a:t>to contain </a:t>
            </a:r>
            <a:r>
              <a:rPr lang="en-US" dirty="0">
                <a:latin typeface="Times New Roman" pitchFamily="18" charset="0"/>
                <a:cs typeface="Times New Roman" pitchFamily="18" charset="0"/>
              </a:rPr>
              <a:t>a substance that has the same biological effect </a:t>
            </a:r>
            <a:r>
              <a:rPr lang="en-US" dirty="0" smtClean="0">
                <a:latin typeface="Times New Roman" pitchFamily="18" charset="0"/>
                <a:cs typeface="Times New Roman" pitchFamily="18" charset="0"/>
              </a:rPr>
              <a:t>as kinetin</a:t>
            </a:r>
            <a:r>
              <a:rPr lang="en-US" dirty="0">
                <a:latin typeface="Times New Roman" pitchFamily="18" charset="0"/>
                <a:cs typeface="Times New Roman" pitchFamily="18" charset="0"/>
              </a:rPr>
              <a:t>. This substance stimulates mature plant cells </a:t>
            </a:r>
            <a:r>
              <a:rPr lang="en-US" dirty="0" smtClean="0">
                <a:latin typeface="Times New Roman" pitchFamily="18" charset="0"/>
                <a:cs typeface="Times New Roman" pitchFamily="18" charset="0"/>
              </a:rPr>
              <a:t>to divide </a:t>
            </a:r>
            <a:r>
              <a:rPr lang="en-US" dirty="0">
                <a:latin typeface="Times New Roman" pitchFamily="18" charset="0"/>
                <a:cs typeface="Times New Roman" pitchFamily="18" charset="0"/>
              </a:rPr>
              <a:t>when added to a culture medium along with </a:t>
            </a:r>
            <a:r>
              <a:rPr lang="en-US" dirty="0" smtClean="0">
                <a:latin typeface="Times New Roman" pitchFamily="18" charset="0"/>
                <a:cs typeface="Times New Roman" pitchFamily="18" charset="0"/>
              </a:rPr>
              <a:t>an auxin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Letham</a:t>
            </a:r>
            <a:r>
              <a:rPr lang="en-US" dirty="0">
                <a:latin typeface="Times New Roman" pitchFamily="18" charset="0"/>
                <a:cs typeface="Times New Roman" pitchFamily="18" charset="0"/>
              </a:rPr>
              <a:t> (1973) isolated the molecule responsible </a:t>
            </a:r>
            <a:r>
              <a:rPr lang="en-US" dirty="0" smtClean="0">
                <a:latin typeface="Times New Roman" pitchFamily="18" charset="0"/>
                <a:cs typeface="Times New Roman" pitchFamily="18" charset="0"/>
              </a:rPr>
              <a:t>for this </a:t>
            </a:r>
            <a:r>
              <a:rPr lang="en-US" dirty="0">
                <a:latin typeface="Times New Roman" pitchFamily="18" charset="0"/>
                <a:cs typeface="Times New Roman" pitchFamily="18" charset="0"/>
              </a:rPr>
              <a:t>activity and identified it as trans-6-(</a:t>
            </a:r>
            <a:r>
              <a:rPr lang="en-US" dirty="0" smtClean="0">
                <a:latin typeface="Times New Roman" pitchFamily="18" charset="0"/>
                <a:cs typeface="Times New Roman" pitchFamily="18" charset="0"/>
              </a:rPr>
              <a:t>4-hydroxy-3- methylbut-2-enylamino)</a:t>
            </a:r>
            <a:r>
              <a:rPr lang="en-US" dirty="0" err="1" smtClean="0">
                <a:latin typeface="Times New Roman" pitchFamily="18" charset="0"/>
                <a:cs typeface="Times New Roman" pitchFamily="18" charset="0"/>
              </a:rPr>
              <a:t>purine</a:t>
            </a:r>
            <a:r>
              <a:rPr lang="en-US" dirty="0">
                <a:latin typeface="Times New Roman" pitchFamily="18" charset="0"/>
                <a:cs typeface="Times New Roman" pitchFamily="18" charset="0"/>
              </a:rPr>
              <a:t>, which he called </a:t>
            </a:r>
            <a:r>
              <a:rPr lang="en-US" b="1" dirty="0" err="1">
                <a:latin typeface="Times New Roman" pitchFamily="18" charset="0"/>
                <a:cs typeface="Times New Roman" pitchFamily="18" charset="0"/>
              </a:rPr>
              <a:t>zeatin</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pPr algn="ctr"/>
            <a:r>
              <a:rPr lang="en-US" sz="5400" dirty="0" smtClean="0">
                <a:latin typeface="Times New Roman" pitchFamily="18" charset="0"/>
                <a:cs typeface="Times New Roman" pitchFamily="18" charset="0"/>
              </a:rPr>
              <a:t>Gibberellins</a:t>
            </a:r>
            <a:endParaRPr lang="en-US" dirty="0"/>
          </a:p>
        </p:txBody>
      </p:sp>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In the 1950s the second group of hormones, the gibberellins (GAs</a:t>
            </a:r>
            <a:r>
              <a:rPr lang="en-US" sz="2000" dirty="0" smtClean="0">
                <a:latin typeface="Times New Roman" pitchFamily="18" charset="0"/>
                <a:cs typeface="Times New Roman" pitchFamily="18" charset="0"/>
              </a:rPr>
              <a:t>), was </a:t>
            </a:r>
            <a:r>
              <a:rPr lang="en-US" sz="2000" dirty="0">
                <a:latin typeface="Times New Roman" pitchFamily="18" charset="0"/>
                <a:cs typeface="Times New Roman" pitchFamily="18" charset="0"/>
              </a:rPr>
              <a:t>characterized. The gibberellins are a large group of related </a:t>
            </a:r>
            <a:r>
              <a:rPr lang="en-US" sz="2000" dirty="0" smtClean="0">
                <a:latin typeface="Times New Roman" pitchFamily="18" charset="0"/>
                <a:cs typeface="Times New Roman" pitchFamily="18" charset="0"/>
              </a:rPr>
              <a:t>compounds (more </a:t>
            </a:r>
            <a:r>
              <a:rPr lang="en-US" sz="2000" dirty="0">
                <a:latin typeface="Times New Roman" pitchFamily="18" charset="0"/>
                <a:cs typeface="Times New Roman" pitchFamily="18" charset="0"/>
              </a:rPr>
              <a:t>than 125 are known) that, unlike the </a:t>
            </a:r>
            <a:r>
              <a:rPr lang="en-US" sz="2000" dirty="0" smtClean="0">
                <a:latin typeface="Times New Roman" pitchFamily="18" charset="0"/>
                <a:cs typeface="Times New Roman" pitchFamily="18" charset="0"/>
              </a:rPr>
              <a:t>auxin, </a:t>
            </a:r>
            <a:r>
              <a:rPr lang="en-US" sz="2000" dirty="0">
                <a:latin typeface="Times New Roman" pitchFamily="18" charset="0"/>
                <a:cs typeface="Times New Roman" pitchFamily="18" charset="0"/>
              </a:rPr>
              <a:t>are </a:t>
            </a:r>
            <a:r>
              <a:rPr lang="en-US" sz="2000" dirty="0" smtClean="0">
                <a:latin typeface="Times New Roman" pitchFamily="18" charset="0"/>
                <a:cs typeface="Times New Roman" pitchFamily="18" charset="0"/>
              </a:rPr>
              <a:t>defined by </a:t>
            </a:r>
            <a:r>
              <a:rPr lang="en-US" sz="2000" dirty="0">
                <a:latin typeface="Times New Roman" pitchFamily="18" charset="0"/>
                <a:cs typeface="Times New Roman" pitchFamily="18" charset="0"/>
              </a:rPr>
              <a:t>their chemical structure rather than by their biological activity. </a:t>
            </a:r>
            <a:r>
              <a:rPr lang="en-US" sz="2000" dirty="0" smtClean="0">
                <a:latin typeface="Times New Roman" pitchFamily="18" charset="0"/>
                <a:cs typeface="Times New Roman" pitchFamily="18" charset="0"/>
              </a:rPr>
              <a:t>Gibberellins are </a:t>
            </a:r>
            <a:r>
              <a:rPr lang="en-US" sz="2000" dirty="0">
                <a:latin typeface="Times New Roman" pitchFamily="18" charset="0"/>
                <a:cs typeface="Times New Roman" pitchFamily="18" charset="0"/>
              </a:rPr>
              <a:t>most often associated with the promotion of stem </a:t>
            </a:r>
            <a:r>
              <a:rPr lang="en-US" sz="2000" dirty="0" smtClean="0">
                <a:latin typeface="Times New Roman" pitchFamily="18" charset="0"/>
                <a:cs typeface="Times New Roman" pitchFamily="18" charset="0"/>
              </a:rPr>
              <a:t>growth, and </a:t>
            </a:r>
            <a:r>
              <a:rPr lang="en-US" sz="2000" dirty="0">
                <a:latin typeface="Times New Roman" pitchFamily="18" charset="0"/>
                <a:cs typeface="Times New Roman" pitchFamily="18" charset="0"/>
              </a:rPr>
              <a:t>the application of </a:t>
            </a:r>
            <a:r>
              <a:rPr lang="en-US" sz="2000" dirty="0" smtClean="0">
                <a:latin typeface="Times New Roman" pitchFamily="18" charset="0"/>
                <a:cs typeface="Times New Roman" pitchFamily="18" charset="0"/>
              </a:rPr>
              <a:t>gibberellins </a:t>
            </a:r>
            <a:r>
              <a:rPr lang="en-US" sz="2000" dirty="0">
                <a:latin typeface="Times New Roman" pitchFamily="18" charset="0"/>
                <a:cs typeface="Times New Roman" pitchFamily="18" charset="0"/>
              </a:rPr>
              <a:t>to intact plants can induce </a:t>
            </a:r>
            <a:r>
              <a:rPr lang="en-US" sz="2000" dirty="0" smtClean="0">
                <a:latin typeface="Times New Roman" pitchFamily="18" charset="0"/>
                <a:cs typeface="Times New Roman" pitchFamily="18" charset="0"/>
              </a:rPr>
              <a:t>large increases </a:t>
            </a:r>
            <a:r>
              <a:rPr lang="en-US" sz="2000" dirty="0">
                <a:latin typeface="Times New Roman" pitchFamily="18" charset="0"/>
                <a:cs typeface="Times New Roman" pitchFamily="18" charset="0"/>
              </a:rPr>
              <a:t>in plant height. As we will see, however, gibberellins </a:t>
            </a:r>
            <a:r>
              <a:rPr lang="en-US" sz="2000" dirty="0" smtClean="0">
                <a:latin typeface="Times New Roman" pitchFamily="18" charset="0"/>
                <a:cs typeface="Times New Roman" pitchFamily="18" charset="0"/>
              </a:rPr>
              <a:t>play important </a:t>
            </a:r>
            <a:r>
              <a:rPr lang="en-US" sz="2000" dirty="0">
                <a:latin typeface="Times New Roman" pitchFamily="18" charset="0"/>
                <a:cs typeface="Times New Roman" pitchFamily="18" charset="0"/>
              </a:rPr>
              <a:t>roles in a variety of physiological </a:t>
            </a:r>
            <a:r>
              <a:rPr lang="en-US" sz="2000" dirty="0" smtClean="0">
                <a:latin typeface="Times New Roman" pitchFamily="18" charset="0"/>
                <a:cs typeface="Times New Roman" pitchFamily="18" charset="0"/>
              </a:rPr>
              <a:t>phenomena.</a:t>
            </a:r>
          </a:p>
          <a:p>
            <a:r>
              <a:rPr lang="en-US" sz="2000" dirty="0"/>
              <a:t>The biosynthesis of gibberellins is under strict genetic, </a:t>
            </a:r>
            <a:r>
              <a:rPr lang="en-US" sz="2000" dirty="0" smtClean="0"/>
              <a:t>developmental, and </a:t>
            </a:r>
            <a:r>
              <a:rPr lang="en-US" sz="2000" dirty="0"/>
              <a:t>environmental control, and numerous </a:t>
            </a:r>
            <a:r>
              <a:rPr lang="en-US" sz="2000" dirty="0" err="1" smtClean="0"/>
              <a:t>gibberellin</a:t>
            </a:r>
            <a:r>
              <a:rPr lang="en-US" sz="2000" dirty="0" smtClean="0"/>
              <a:t>-deficient mutants </a:t>
            </a:r>
            <a:r>
              <a:rPr lang="en-US" sz="2000" dirty="0"/>
              <a:t>have been isolated. Mendel’s tall/dwarf alleles in peas are </a:t>
            </a:r>
            <a:r>
              <a:rPr lang="en-US" sz="2000" dirty="0" smtClean="0"/>
              <a:t>a famous </a:t>
            </a:r>
            <a:r>
              <a:rPr lang="en-US" sz="2000" dirty="0"/>
              <a:t>example</a:t>
            </a:r>
            <a:r>
              <a:rPr lang="en-US" sz="2000" dirty="0" smtClean="0"/>
              <a: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85000" lnSpcReduction="10000"/>
          </a:bodyPr>
          <a:lstStyle/>
          <a:p>
            <a:r>
              <a:rPr lang="en-US" dirty="0" smtClean="0">
                <a:latin typeface="Times New Roman" pitchFamily="18" charset="0"/>
                <a:cs typeface="Times New Roman" pitchFamily="18" charset="0"/>
              </a:rPr>
              <a:t>Some bacteria and fungi are intimately associated </a:t>
            </a:r>
            <a:r>
              <a:rPr lang="en-US" dirty="0" smtClean="0">
                <a:latin typeface="Times New Roman" pitchFamily="18" charset="0"/>
                <a:cs typeface="Times New Roman" pitchFamily="18" charset="0"/>
              </a:rPr>
              <a:t>with higher </a:t>
            </a:r>
            <a:r>
              <a:rPr lang="en-US" dirty="0" smtClean="0">
                <a:latin typeface="Times New Roman" pitchFamily="18" charset="0"/>
                <a:cs typeface="Times New Roman" pitchFamily="18" charset="0"/>
              </a:rPr>
              <a:t>plants. Many of these microorganisms produce </a:t>
            </a:r>
            <a:r>
              <a:rPr lang="en-US" dirty="0" smtClean="0">
                <a:latin typeface="Times New Roman" pitchFamily="18" charset="0"/>
                <a:cs typeface="Times New Roman" pitchFamily="18" charset="0"/>
              </a:rPr>
              <a:t>and secrete </a:t>
            </a:r>
            <a:r>
              <a:rPr lang="en-US" dirty="0" smtClean="0">
                <a:latin typeface="Times New Roman" pitchFamily="18" charset="0"/>
                <a:cs typeface="Times New Roman" pitchFamily="18" charset="0"/>
              </a:rPr>
              <a:t>substantial amounts of </a:t>
            </a:r>
            <a:r>
              <a:rPr lang="en-US" dirty="0" err="1" smtClean="0">
                <a:latin typeface="Times New Roman" pitchFamily="18" charset="0"/>
                <a:cs typeface="Times New Roman" pitchFamily="18" charset="0"/>
              </a:rPr>
              <a:t>cytokinins</a:t>
            </a:r>
            <a:r>
              <a:rPr lang="en-US" dirty="0" smtClean="0">
                <a:latin typeface="Times New Roman" pitchFamily="18" charset="0"/>
                <a:cs typeface="Times New Roman" pitchFamily="18" charset="0"/>
              </a:rPr>
              <a:t> and/or cause </a:t>
            </a:r>
            <a:r>
              <a:rPr lang="en-US" dirty="0" smtClean="0">
                <a:latin typeface="Times New Roman" pitchFamily="18" charset="0"/>
                <a:cs typeface="Times New Roman" pitchFamily="18" charset="0"/>
              </a:rPr>
              <a:t>the plant </a:t>
            </a:r>
            <a:r>
              <a:rPr lang="en-US" dirty="0" smtClean="0">
                <a:latin typeface="Times New Roman" pitchFamily="18" charset="0"/>
                <a:cs typeface="Times New Roman" pitchFamily="18" charset="0"/>
              </a:rPr>
              <a:t>cells to synthesize plant hormones, </a:t>
            </a:r>
            <a:r>
              <a:rPr lang="en-US" dirty="0" smtClean="0">
                <a:latin typeface="Times New Roman" pitchFamily="18" charset="0"/>
                <a:cs typeface="Times New Roman" pitchFamily="18" charset="0"/>
              </a:rPr>
              <a:t>including </a:t>
            </a:r>
            <a:r>
              <a:rPr lang="en-US" dirty="0" err="1" smtClean="0">
                <a:latin typeface="Times New Roman" pitchFamily="18" charset="0"/>
                <a:cs typeface="Times New Roman" pitchFamily="18" charset="0"/>
              </a:rPr>
              <a:t>cytokinins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Akiyoshi</a:t>
            </a:r>
            <a:r>
              <a:rPr lang="en-US" dirty="0" smtClean="0">
                <a:latin typeface="Times New Roman" pitchFamily="18" charset="0"/>
                <a:cs typeface="Times New Roman" pitchFamily="18" charset="0"/>
              </a:rPr>
              <a:t> et al. 1987). The </a:t>
            </a:r>
            <a:r>
              <a:rPr lang="en-US" dirty="0" err="1" smtClean="0">
                <a:latin typeface="Times New Roman" pitchFamily="18" charset="0"/>
                <a:cs typeface="Times New Roman" pitchFamily="18" charset="0"/>
              </a:rPr>
              <a:t>cytokinins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produce by </a:t>
            </a:r>
            <a:r>
              <a:rPr lang="en-US" dirty="0" smtClean="0">
                <a:latin typeface="Times New Roman" pitchFamily="18" charset="0"/>
                <a:cs typeface="Times New Roman" pitchFamily="18" charset="0"/>
              </a:rPr>
              <a:t>microorganisms include trans-</a:t>
            </a:r>
            <a:r>
              <a:rPr lang="en-US" dirty="0" err="1" smtClean="0">
                <a:latin typeface="Times New Roman" pitchFamily="18" charset="0"/>
                <a:cs typeface="Times New Roman" pitchFamily="18" charset="0"/>
              </a:rPr>
              <a:t>zeatin</a:t>
            </a:r>
            <a:r>
              <a:rPr lang="en-US" dirty="0" smtClean="0">
                <a:latin typeface="Times New Roman" pitchFamily="18" charset="0"/>
                <a:cs typeface="Times New Roman" pitchFamily="18" charset="0"/>
              </a:rPr>
              <a:t>, [9R]</a:t>
            </a:r>
            <a:r>
              <a:rPr lang="en-US" dirty="0" err="1" smtClean="0">
                <a:latin typeface="Times New Roman" pitchFamily="18" charset="0"/>
                <a:cs typeface="Times New Roman" pitchFamily="18" charset="0"/>
              </a:rPr>
              <a:t>iP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cis-zeatin</a:t>
            </a:r>
            <a:r>
              <a:rPr lang="en-US" dirty="0" smtClean="0">
                <a:latin typeface="Times New Roman" pitchFamily="18" charset="0"/>
                <a:cs typeface="Times New Roman" pitchFamily="18" charset="0"/>
              </a:rPr>
              <a:t>, and </a:t>
            </a:r>
            <a:r>
              <a:rPr lang="en-US" dirty="0" smtClean="0">
                <a:latin typeface="Times New Roman" pitchFamily="18" charset="0"/>
                <a:cs typeface="Times New Roman" pitchFamily="18" charset="0"/>
              </a:rPr>
              <a:t>their </a:t>
            </a:r>
            <a:r>
              <a:rPr lang="en-US" dirty="0" err="1" smtClean="0">
                <a:latin typeface="Times New Roman" pitchFamily="18" charset="0"/>
                <a:cs typeface="Times New Roman" pitchFamily="18" charset="0"/>
              </a:rPr>
              <a:t>ribosides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Infection of plant </a:t>
            </a:r>
            <a:r>
              <a:rPr lang="en-US" dirty="0" smtClean="0">
                <a:latin typeface="Times New Roman" pitchFamily="18" charset="0"/>
                <a:cs typeface="Times New Roman" pitchFamily="18" charset="0"/>
              </a:rPr>
              <a:t>tissues with </a:t>
            </a:r>
            <a:r>
              <a:rPr lang="en-US" dirty="0" smtClean="0">
                <a:latin typeface="Times New Roman" pitchFamily="18" charset="0"/>
                <a:cs typeface="Times New Roman" pitchFamily="18" charset="0"/>
              </a:rPr>
              <a:t>these microorganisms can induce the tissues to </a:t>
            </a:r>
            <a:r>
              <a:rPr lang="en-US" dirty="0" smtClean="0">
                <a:latin typeface="Times New Roman" pitchFamily="18" charset="0"/>
                <a:cs typeface="Times New Roman" pitchFamily="18" charset="0"/>
              </a:rPr>
              <a:t>divide and</a:t>
            </a:r>
            <a:r>
              <a:rPr lang="en-US" dirty="0" smtClean="0">
                <a:latin typeface="Times New Roman" pitchFamily="18" charset="0"/>
                <a:cs typeface="Times New Roman" pitchFamily="18" charset="0"/>
              </a:rPr>
              <a:t>, in some cases, to form special structures, such as </a:t>
            </a:r>
            <a:r>
              <a:rPr lang="en-US" dirty="0" err="1" smtClean="0">
                <a:latin typeface="Times New Roman" pitchFamily="18" charset="0"/>
                <a:cs typeface="Times New Roman" pitchFamily="18" charset="0"/>
              </a:rPr>
              <a:t>mycorrhizae</a:t>
            </a:r>
            <a:r>
              <a:rPr lang="en-US" dirty="0" smtClean="0">
                <a:latin typeface="Times New Roman" pitchFamily="18" charset="0"/>
                <a:cs typeface="Times New Roman" pitchFamily="18" charset="0"/>
              </a:rPr>
              <a:t>, in </a:t>
            </a:r>
            <a:r>
              <a:rPr lang="en-US" dirty="0" smtClean="0">
                <a:latin typeface="Times New Roman" pitchFamily="18" charset="0"/>
                <a:cs typeface="Times New Roman" pitchFamily="18" charset="0"/>
              </a:rPr>
              <a:t>which the microorganism can reside in a </a:t>
            </a:r>
            <a:r>
              <a:rPr lang="en-US" dirty="0" smtClean="0">
                <a:latin typeface="Times New Roman" pitchFamily="18" charset="0"/>
                <a:cs typeface="Times New Roman" pitchFamily="18" charset="0"/>
              </a:rPr>
              <a:t>mutualistic relationship </a:t>
            </a:r>
            <a:r>
              <a:rPr lang="en-US" dirty="0" smtClean="0">
                <a:latin typeface="Times New Roman" pitchFamily="18" charset="0"/>
                <a:cs typeface="Times New Roman" pitchFamily="18" charset="0"/>
              </a:rPr>
              <a:t>with the plant.</a:t>
            </a:r>
          </a:p>
          <a:p>
            <a:r>
              <a:rPr lang="en-US" dirty="0" smtClean="0">
                <a:latin typeface="Times New Roman" pitchFamily="18" charset="0"/>
                <a:cs typeface="Times New Roman" pitchFamily="18" charset="0"/>
              </a:rPr>
              <a:t>In addition to the crown gall bacterium, </a:t>
            </a:r>
            <a:r>
              <a:rPr lang="en-US" dirty="0" err="1" smtClean="0">
                <a:latin typeface="Times New Roman" pitchFamily="18" charset="0"/>
                <a:cs typeface="Times New Roman" pitchFamily="18" charset="0"/>
              </a:rPr>
              <a:t>Agrobacterium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tumefaciens</a:t>
            </a:r>
            <a:r>
              <a:rPr lang="en-US" dirty="0" smtClean="0">
                <a:latin typeface="Times New Roman" pitchFamily="18" charset="0"/>
                <a:cs typeface="Times New Roman" pitchFamily="18" charset="0"/>
              </a:rPr>
              <a:t>, other pathogenic bacteria may stimulate </a:t>
            </a:r>
            <a:r>
              <a:rPr lang="en-US" dirty="0" smtClean="0">
                <a:latin typeface="Times New Roman" pitchFamily="18" charset="0"/>
                <a:cs typeface="Times New Roman" pitchFamily="18" charset="0"/>
              </a:rPr>
              <a:t>plant cells </a:t>
            </a:r>
            <a:r>
              <a:rPr lang="en-US" dirty="0" smtClean="0">
                <a:latin typeface="Times New Roman" pitchFamily="18" charset="0"/>
                <a:cs typeface="Times New Roman" pitchFamily="18" charset="0"/>
              </a:rPr>
              <a:t>to divide. For example, </a:t>
            </a:r>
            <a:r>
              <a:rPr lang="en-US" dirty="0" err="1" smtClean="0">
                <a:latin typeface="Times New Roman" pitchFamily="18" charset="0"/>
                <a:cs typeface="Times New Roman" pitchFamily="18" charset="0"/>
              </a:rPr>
              <a:t>Corynebacterium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fascians</a:t>
            </a:r>
            <a:r>
              <a:rPr lang="en-US" dirty="0" smtClean="0">
                <a:latin typeface="Times New Roman" pitchFamily="18" charset="0"/>
                <a:cs typeface="Times New Roman" pitchFamily="18" charset="0"/>
              </a:rPr>
              <a:t> is </a:t>
            </a:r>
            <a:r>
              <a:rPr lang="en-US" dirty="0" smtClean="0">
                <a:latin typeface="Times New Roman" pitchFamily="18" charset="0"/>
                <a:cs typeface="Times New Roman" pitchFamily="18" charset="0"/>
              </a:rPr>
              <a:t>a major </a:t>
            </a:r>
            <a:r>
              <a:rPr lang="en-US" dirty="0" smtClean="0">
                <a:latin typeface="Times New Roman" pitchFamily="18" charset="0"/>
                <a:cs typeface="Times New Roman" pitchFamily="18" charset="0"/>
              </a:rPr>
              <a:t>cause of the growth abnormality known as witches</a:t>
            </a:r>
            <a:r>
              <a:rPr lang="en-US" dirty="0" smtClean="0">
                <a:latin typeface="Times New Roman" pitchFamily="18" charset="0"/>
                <a:cs typeface="Times New Roman" pitchFamily="18" charset="0"/>
              </a:rPr>
              <a:t>’- broom . </a:t>
            </a:r>
            <a:r>
              <a:rPr lang="en-US" dirty="0" smtClean="0">
                <a:latin typeface="Times New Roman" pitchFamily="18" charset="0"/>
                <a:cs typeface="Times New Roman" pitchFamily="18" charset="0"/>
              </a:rPr>
              <a:t>The shoots of plants infected by C. </a:t>
            </a:r>
            <a:r>
              <a:rPr lang="en-US" dirty="0" err="1" smtClean="0">
                <a:latin typeface="Times New Roman" pitchFamily="18" charset="0"/>
                <a:cs typeface="Times New Roman" pitchFamily="18" charset="0"/>
              </a:rPr>
              <a:t>fascians</a:t>
            </a:r>
            <a:r>
              <a:rPr lang="en-US" dirty="0" smtClean="0">
                <a:latin typeface="Times New Roman" pitchFamily="18" charset="0"/>
                <a:cs typeface="Times New Roman" pitchFamily="18" charset="0"/>
              </a:rPr>
              <a:t> resemble </a:t>
            </a:r>
            <a:r>
              <a:rPr lang="en-US" dirty="0" smtClean="0">
                <a:latin typeface="Times New Roman" pitchFamily="18" charset="0"/>
                <a:cs typeface="Times New Roman" pitchFamily="18" charset="0"/>
              </a:rPr>
              <a:t>an old-fashioned straw broom because </a:t>
            </a:r>
            <a:r>
              <a:rPr lang="en-US" dirty="0" smtClean="0">
                <a:latin typeface="Times New Roman" pitchFamily="18" charset="0"/>
                <a:cs typeface="Times New Roman" pitchFamily="18" charset="0"/>
              </a:rPr>
              <a:t>the lateral </a:t>
            </a:r>
            <a:r>
              <a:rPr lang="en-US" dirty="0" smtClean="0">
                <a:latin typeface="Times New Roman" pitchFamily="18" charset="0"/>
                <a:cs typeface="Times New Roman" pitchFamily="18" charset="0"/>
              </a:rPr>
              <a:t>buds, which normally remain dormant, are </a:t>
            </a:r>
            <a:r>
              <a:rPr lang="en-US" dirty="0" smtClean="0">
                <a:latin typeface="Times New Roman" pitchFamily="18" charset="0"/>
                <a:cs typeface="Times New Roman" pitchFamily="18" charset="0"/>
              </a:rPr>
              <a:t>stimulated by </a:t>
            </a:r>
            <a:r>
              <a:rPr lang="en-US" dirty="0" smtClean="0">
                <a:latin typeface="Times New Roman" pitchFamily="18" charset="0"/>
                <a:cs typeface="Times New Roman" pitchFamily="18" charset="0"/>
              </a:rPr>
              <a:t>the bacterial </a:t>
            </a:r>
            <a:r>
              <a:rPr lang="en-US" dirty="0" err="1" smtClean="0">
                <a:latin typeface="Times New Roman" pitchFamily="18" charset="0"/>
                <a:cs typeface="Times New Roman" pitchFamily="18" charset="0"/>
              </a:rPr>
              <a:t>cytokinin</a:t>
            </a:r>
            <a:r>
              <a:rPr lang="en-US" dirty="0" smtClean="0">
                <a:latin typeface="Times New Roman" pitchFamily="18" charset="0"/>
                <a:cs typeface="Times New Roman" pitchFamily="18" charset="0"/>
              </a:rPr>
              <a:t> to grow</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BIOLOGICAL ROLES OF CYTOKININS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Although discovered as a cell division factor, </a:t>
            </a:r>
            <a:r>
              <a:rPr lang="en-US" dirty="0" err="1" smtClean="0">
                <a:latin typeface="Times New Roman" pitchFamily="18" charset="0"/>
                <a:cs typeface="Times New Roman" pitchFamily="18" charset="0"/>
              </a:rPr>
              <a:t>cytokinins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can stimulate or inhibit a variety of physiological, metabolic, biochemical, and developmental processes when they are applied to higher plants, and it is increasingly clear that endogenous </a:t>
            </a:r>
            <a:r>
              <a:rPr lang="en-US" dirty="0" err="1" smtClean="0">
                <a:latin typeface="Times New Roman" pitchFamily="18" charset="0"/>
                <a:cs typeface="Times New Roman" pitchFamily="18" charset="0"/>
              </a:rPr>
              <a:t>cytokinins</a:t>
            </a:r>
            <a:r>
              <a:rPr lang="en-US" dirty="0" smtClean="0">
                <a:latin typeface="Times New Roman" pitchFamily="18" charset="0"/>
                <a:cs typeface="Times New Roman" pitchFamily="18" charset="0"/>
              </a:rPr>
              <a:t> play an important role in the regulation of these events in the intact plant.</a:t>
            </a:r>
          </a:p>
          <a:p>
            <a:r>
              <a:rPr lang="en-US" dirty="0" smtClean="0">
                <a:latin typeface="Times New Roman" pitchFamily="18" charset="0"/>
                <a:cs typeface="Times New Roman" pitchFamily="18" charset="0"/>
              </a:rPr>
              <a:t>In this section we will survey some of the diverse effects of </a:t>
            </a:r>
            <a:r>
              <a:rPr lang="en-US" dirty="0" err="1" smtClean="0">
                <a:latin typeface="Times New Roman" pitchFamily="18" charset="0"/>
                <a:cs typeface="Times New Roman" pitchFamily="18" charset="0"/>
              </a:rPr>
              <a:t>cytokinin</a:t>
            </a:r>
            <a:r>
              <a:rPr lang="en-US" dirty="0" smtClean="0">
                <a:latin typeface="Times New Roman" pitchFamily="18" charset="0"/>
                <a:cs typeface="Times New Roman" pitchFamily="18" charset="0"/>
              </a:rPr>
              <a:t> on plant growth and development, including a discussion of its role in regulating cell division. The discovery of the tumor-inducing Ti plasmid in the plant-pathogenic bacterium </a:t>
            </a:r>
            <a:r>
              <a:rPr lang="en-US" dirty="0" err="1" smtClean="0">
                <a:latin typeface="Times New Roman" pitchFamily="18" charset="0"/>
                <a:cs typeface="Times New Roman" pitchFamily="18" charset="0"/>
              </a:rPr>
              <a:t>Agrobacterium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tumefaciens</a:t>
            </a:r>
            <a:r>
              <a:rPr lang="en-US" dirty="0" smtClean="0">
                <a:latin typeface="Times New Roman" pitchFamily="18" charset="0"/>
                <a:cs typeface="Times New Roman" pitchFamily="18" charset="0"/>
              </a:rPr>
              <a:t> provided plant scientists with a powerful new tool for introducing foreign genes into plants, and for studying the role of </a:t>
            </a:r>
            <a:r>
              <a:rPr lang="en-US" dirty="0" err="1" smtClean="0">
                <a:latin typeface="Times New Roman" pitchFamily="18" charset="0"/>
                <a:cs typeface="Times New Roman" pitchFamily="18" charset="0"/>
              </a:rPr>
              <a:t>cytokinin</a:t>
            </a:r>
            <a:r>
              <a:rPr lang="en-US" dirty="0" smtClean="0">
                <a:latin typeface="Times New Roman" pitchFamily="18" charset="0"/>
                <a:cs typeface="Times New Roman" pitchFamily="18" charset="0"/>
              </a:rPr>
              <a:t> in development. In addition to its role in cell proliferation, </a:t>
            </a:r>
            <a:r>
              <a:rPr lang="en-US" dirty="0" err="1" smtClean="0">
                <a:latin typeface="Times New Roman" pitchFamily="18" charset="0"/>
                <a:cs typeface="Times New Roman" pitchFamily="18" charset="0"/>
              </a:rPr>
              <a:t>cytokinin</a:t>
            </a:r>
            <a:r>
              <a:rPr lang="en-US" dirty="0" smtClean="0">
                <a:latin typeface="Times New Roman" pitchFamily="18" charset="0"/>
                <a:cs typeface="Times New Roman" pitchFamily="18" charset="0"/>
              </a:rPr>
              <a:t> affects many other processes, including differentiation, apical dominance, and senescence.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4389120"/>
          </a:xfrm>
        </p:spPr>
        <p:txBody>
          <a:bodyPr>
            <a:noAutofit/>
          </a:bodyPr>
          <a:lstStyle/>
          <a:p>
            <a:r>
              <a:rPr lang="en-US" sz="2400" dirty="0" smtClean="0">
                <a:latin typeface="Times New Roman" pitchFamily="18" charset="0"/>
                <a:cs typeface="Times New Roman" pitchFamily="18" charset="0"/>
              </a:rPr>
              <a:t>Cytokinins Regulate Cell Division in Shoots and Roots.</a:t>
            </a: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Auxin: Cytokinin Ratio </a:t>
            </a:r>
            <a:r>
              <a:rPr lang="en-US" sz="2400" dirty="0" smtClean="0">
                <a:latin typeface="Times New Roman" pitchFamily="18" charset="0"/>
                <a:cs typeface="Times New Roman" pitchFamily="18" charset="0"/>
              </a:rPr>
              <a:t>Regulates Morphogenesis </a:t>
            </a:r>
            <a:r>
              <a:rPr lang="en-US" sz="2400" dirty="0">
                <a:latin typeface="Times New Roman" pitchFamily="18" charset="0"/>
                <a:cs typeface="Times New Roman" pitchFamily="18" charset="0"/>
              </a:rPr>
              <a:t>in Cultured </a:t>
            </a:r>
            <a:r>
              <a:rPr lang="en-US" sz="2400" dirty="0" smtClean="0">
                <a:latin typeface="Times New Roman" pitchFamily="18" charset="0"/>
                <a:cs typeface="Times New Roman" pitchFamily="18" charset="0"/>
              </a:rPr>
              <a:t>Tissues</a:t>
            </a:r>
          </a:p>
          <a:p>
            <a:r>
              <a:rPr lang="en-US" sz="2400" dirty="0" smtClean="0">
                <a:latin typeface="Times New Roman" pitchFamily="18" charset="0"/>
                <a:cs typeface="Times New Roman" pitchFamily="18" charset="0"/>
              </a:rPr>
              <a:t>Cytokinins Modify Apical Dominance and Promote Lateral Bud Growth</a:t>
            </a:r>
          </a:p>
          <a:p>
            <a:r>
              <a:rPr lang="en-US" sz="2400" dirty="0" smtClean="0">
                <a:latin typeface="Times New Roman" pitchFamily="18" charset="0"/>
                <a:cs typeface="Times New Roman" pitchFamily="18" charset="0"/>
              </a:rPr>
              <a:t>Cytokinins Induce Bud Formation in a Moss.</a:t>
            </a:r>
          </a:p>
          <a:p>
            <a:r>
              <a:rPr lang="en-US" sz="2400" dirty="0" smtClean="0">
                <a:latin typeface="Times New Roman" pitchFamily="18" charset="0"/>
                <a:cs typeface="Times New Roman" pitchFamily="18" charset="0"/>
              </a:rPr>
              <a:t>Cytokinin Overproduction Has Been Implicated in Genetic Tumors</a:t>
            </a:r>
          </a:p>
          <a:p>
            <a:r>
              <a:rPr lang="en-US" sz="2400" dirty="0">
                <a:latin typeface="Times New Roman" pitchFamily="18" charset="0"/>
                <a:cs typeface="Times New Roman" pitchFamily="18" charset="0"/>
              </a:rPr>
              <a:t>Cytokinins Delay Leaf </a:t>
            </a:r>
            <a:r>
              <a:rPr lang="en-US" sz="2400" dirty="0" smtClean="0">
                <a:latin typeface="Times New Roman" pitchFamily="18" charset="0"/>
                <a:cs typeface="Times New Roman" pitchFamily="18" charset="0"/>
              </a:rPr>
              <a:t>Senescence</a:t>
            </a:r>
          </a:p>
          <a:p>
            <a:r>
              <a:rPr lang="en-US" sz="2400" dirty="0">
                <a:latin typeface="Times New Roman" pitchFamily="18" charset="0"/>
                <a:cs typeface="Times New Roman" pitchFamily="18" charset="0"/>
              </a:rPr>
              <a:t>Cytokinins Promote Movement of </a:t>
            </a:r>
            <a:r>
              <a:rPr lang="en-US" sz="2400" dirty="0" smtClean="0">
                <a:latin typeface="Times New Roman" pitchFamily="18" charset="0"/>
                <a:cs typeface="Times New Roman" pitchFamily="18" charset="0"/>
              </a:rPr>
              <a:t>Nutrients</a:t>
            </a:r>
          </a:p>
          <a:p>
            <a:r>
              <a:rPr lang="en-US" sz="2400" dirty="0" smtClean="0">
                <a:latin typeface="Times New Roman" pitchFamily="18" charset="0"/>
                <a:cs typeface="Times New Roman" pitchFamily="18" charset="0"/>
              </a:rPr>
              <a:t>Cytokinins Promote Chloroplast Development</a:t>
            </a:r>
          </a:p>
          <a:p>
            <a:r>
              <a:rPr lang="en-US" sz="2400" dirty="0">
                <a:latin typeface="Times New Roman" pitchFamily="18" charset="0"/>
                <a:cs typeface="Times New Roman" pitchFamily="18" charset="0"/>
              </a:rPr>
              <a:t>Cytokinins Promote Cell Expansion in Leaves </a:t>
            </a:r>
            <a:r>
              <a:rPr lang="en-US" sz="2400" dirty="0" smtClean="0">
                <a:latin typeface="Times New Roman" pitchFamily="18" charset="0"/>
                <a:cs typeface="Times New Roman" pitchFamily="18" charset="0"/>
              </a:rPr>
              <a:t>and </a:t>
            </a:r>
            <a:r>
              <a:rPr lang="en-US" sz="2400" dirty="0" smtClean="0">
                <a:latin typeface="Times New Roman" pitchFamily="18" charset="0"/>
                <a:cs typeface="Times New Roman" pitchFamily="18" charset="0"/>
              </a:rPr>
              <a:t>Cotyledons</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Grp="1" noChangeAspect="1" noChangeArrowheads="1"/>
          </p:cNvPicPr>
          <p:nvPr>
            <p:ph idx="1"/>
          </p:nvPr>
        </p:nvPicPr>
        <p:blipFill>
          <a:blip r:embed="rId2"/>
          <a:srcRect/>
          <a:stretch>
            <a:fillRect/>
          </a:stretch>
        </p:blipFill>
        <p:spPr bwMode="auto">
          <a:xfrm>
            <a:off x="0" y="0"/>
            <a:ext cx="3276600" cy="27432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a:srcRect/>
          <a:stretch>
            <a:fillRect/>
          </a:stretch>
        </p:blipFill>
        <p:spPr bwMode="auto">
          <a:xfrm>
            <a:off x="6019800" y="228600"/>
            <a:ext cx="2762250" cy="2438400"/>
          </a:xfrm>
          <a:prstGeom prst="rect">
            <a:avLst/>
          </a:prstGeom>
          <a:noFill/>
          <a:ln w="9525">
            <a:noFill/>
            <a:miter lim="800000"/>
            <a:headEnd/>
            <a:tailEnd/>
          </a:ln>
          <a:effectLst/>
        </p:spPr>
      </p:pic>
      <p:pic>
        <p:nvPicPr>
          <p:cNvPr id="8" name="Picture 7" descr="download (1).png"/>
          <p:cNvPicPr>
            <a:picLocks noChangeAspect="1"/>
          </p:cNvPicPr>
          <p:nvPr/>
        </p:nvPicPr>
        <p:blipFill>
          <a:blip r:embed="rId4"/>
          <a:stretch>
            <a:fillRect/>
          </a:stretch>
        </p:blipFill>
        <p:spPr>
          <a:xfrm>
            <a:off x="228600" y="4495800"/>
            <a:ext cx="2895600" cy="2181225"/>
          </a:xfrm>
          <a:prstGeom prst="rect">
            <a:avLst/>
          </a:prstGeom>
        </p:spPr>
      </p:pic>
      <p:pic>
        <p:nvPicPr>
          <p:cNvPr id="9" name="Picture 8" descr="download (6).jpg"/>
          <p:cNvPicPr>
            <a:picLocks noChangeAspect="1"/>
          </p:cNvPicPr>
          <p:nvPr/>
        </p:nvPicPr>
        <p:blipFill>
          <a:blip r:embed="rId5"/>
          <a:srcRect b="12953"/>
          <a:stretch>
            <a:fillRect/>
          </a:stretch>
        </p:blipFill>
        <p:spPr>
          <a:xfrm>
            <a:off x="5410200" y="4191000"/>
            <a:ext cx="3505200" cy="2362200"/>
          </a:xfrm>
          <a:prstGeom prst="rect">
            <a:avLst/>
          </a:prstGeom>
        </p:spPr>
      </p:pic>
      <p:pic>
        <p:nvPicPr>
          <p:cNvPr id="10" name="Picture 9" descr="download (5).jpg"/>
          <p:cNvPicPr>
            <a:picLocks noChangeAspect="1"/>
          </p:cNvPicPr>
          <p:nvPr/>
        </p:nvPicPr>
        <p:blipFill>
          <a:blip r:embed="rId6"/>
          <a:stretch>
            <a:fillRect/>
          </a:stretch>
        </p:blipFill>
        <p:spPr>
          <a:xfrm>
            <a:off x="3048000" y="2667000"/>
            <a:ext cx="2466975" cy="184785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ctr">
              <a:buNone/>
            </a:pPr>
            <a:r>
              <a:rPr lang="en-US" sz="11500" dirty="0" smtClean="0">
                <a:latin typeface="Times New Roman" pitchFamily="18" charset="0"/>
                <a:cs typeface="Times New Roman" pitchFamily="18" charset="0"/>
              </a:rPr>
              <a:t>Thank you</a:t>
            </a:r>
            <a:endParaRPr lang="en-US" sz="11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fontScale="92500"/>
          </a:bodyPr>
          <a:lstStyle/>
          <a:p>
            <a:r>
              <a:rPr lang="en-US" sz="2000" dirty="0">
                <a:latin typeface="Times New Roman" pitchFamily="18" charset="0"/>
                <a:cs typeface="Times New Roman" pitchFamily="18" charset="0"/>
              </a:rPr>
              <a:t>Although gibberellins did not become known to </a:t>
            </a:r>
            <a:r>
              <a:rPr lang="en-US" sz="2000" dirty="0" smtClean="0">
                <a:latin typeface="Times New Roman" pitchFamily="18" charset="0"/>
                <a:cs typeface="Times New Roman" pitchFamily="18" charset="0"/>
              </a:rPr>
              <a:t>American and </a:t>
            </a:r>
            <a:r>
              <a:rPr lang="en-US" sz="2000" dirty="0">
                <a:latin typeface="Times New Roman" pitchFamily="18" charset="0"/>
                <a:cs typeface="Times New Roman" pitchFamily="18" charset="0"/>
              </a:rPr>
              <a:t>British scientists until the 1950s, they had been </a:t>
            </a:r>
            <a:r>
              <a:rPr lang="en-US" sz="2000" dirty="0" smtClean="0">
                <a:latin typeface="Times New Roman" pitchFamily="18" charset="0"/>
                <a:cs typeface="Times New Roman" pitchFamily="18" charset="0"/>
              </a:rPr>
              <a:t>discovered much </a:t>
            </a:r>
            <a:r>
              <a:rPr lang="en-US" sz="2000" dirty="0">
                <a:latin typeface="Times New Roman" pitchFamily="18" charset="0"/>
                <a:cs typeface="Times New Roman" pitchFamily="18" charset="0"/>
              </a:rPr>
              <a:t>earlier by Japanese scientists. Rice </a:t>
            </a:r>
            <a:r>
              <a:rPr lang="en-US" sz="2000" dirty="0" smtClean="0">
                <a:latin typeface="Times New Roman" pitchFamily="18" charset="0"/>
                <a:cs typeface="Times New Roman" pitchFamily="18" charset="0"/>
              </a:rPr>
              <a:t>farmers in </a:t>
            </a:r>
            <a:r>
              <a:rPr lang="en-US" sz="2000" dirty="0">
                <a:latin typeface="Times New Roman" pitchFamily="18" charset="0"/>
                <a:cs typeface="Times New Roman" pitchFamily="18" charset="0"/>
              </a:rPr>
              <a:t>Asia had long known of a disease that makes the </a:t>
            </a:r>
            <a:r>
              <a:rPr lang="en-US" sz="2000" dirty="0" smtClean="0">
                <a:latin typeface="Times New Roman" pitchFamily="18" charset="0"/>
                <a:cs typeface="Times New Roman" pitchFamily="18" charset="0"/>
              </a:rPr>
              <a:t>rice plants </a:t>
            </a:r>
            <a:r>
              <a:rPr lang="en-US" sz="2000" dirty="0">
                <a:latin typeface="Times New Roman" pitchFamily="18" charset="0"/>
                <a:cs typeface="Times New Roman" pitchFamily="18" charset="0"/>
              </a:rPr>
              <a:t>grow tall but eliminates seed production. In </a:t>
            </a:r>
            <a:r>
              <a:rPr lang="en-US" sz="2000" dirty="0" smtClean="0">
                <a:latin typeface="Times New Roman" pitchFamily="18" charset="0"/>
                <a:cs typeface="Times New Roman" pitchFamily="18" charset="0"/>
              </a:rPr>
              <a:t>Japan this </a:t>
            </a:r>
            <a:r>
              <a:rPr lang="en-US" sz="2000" dirty="0">
                <a:latin typeface="Times New Roman" pitchFamily="18" charset="0"/>
                <a:cs typeface="Times New Roman" pitchFamily="18" charset="0"/>
              </a:rPr>
              <a:t>disease was called the “foolish seedling,” or </a:t>
            </a:r>
            <a:r>
              <a:rPr lang="en-US" sz="2000" i="1" dirty="0" err="1" smtClean="0">
                <a:latin typeface="Times New Roman" pitchFamily="18" charset="0"/>
                <a:cs typeface="Times New Roman" pitchFamily="18" charset="0"/>
              </a:rPr>
              <a:t>bakanae</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disease</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Plant pathologists investigating the disease found </a:t>
            </a:r>
            <a:r>
              <a:rPr lang="en-US" sz="2000" dirty="0" smtClean="0">
                <a:latin typeface="Times New Roman" pitchFamily="18" charset="0"/>
                <a:cs typeface="Times New Roman" pitchFamily="18" charset="0"/>
              </a:rPr>
              <a:t>that the </a:t>
            </a:r>
            <a:r>
              <a:rPr lang="en-US" sz="2000" dirty="0">
                <a:latin typeface="Times New Roman" pitchFamily="18" charset="0"/>
                <a:cs typeface="Times New Roman" pitchFamily="18" charset="0"/>
              </a:rPr>
              <a:t>tallness of these plants was induced by a </a:t>
            </a:r>
            <a:r>
              <a:rPr lang="en-US" sz="2000" dirty="0" smtClean="0">
                <a:latin typeface="Times New Roman" pitchFamily="18" charset="0"/>
                <a:cs typeface="Times New Roman" pitchFamily="18" charset="0"/>
              </a:rPr>
              <a:t>chemical secreted </a:t>
            </a:r>
            <a:r>
              <a:rPr lang="en-US" sz="2000" dirty="0">
                <a:latin typeface="Times New Roman" pitchFamily="18" charset="0"/>
                <a:cs typeface="Times New Roman" pitchFamily="18" charset="0"/>
              </a:rPr>
              <a:t>by a fungus that had infected the tall plants. </a:t>
            </a:r>
            <a:r>
              <a:rPr lang="en-US" sz="2000" dirty="0" smtClean="0">
                <a:latin typeface="Times New Roman" pitchFamily="18" charset="0"/>
                <a:cs typeface="Times New Roman" pitchFamily="18" charset="0"/>
              </a:rPr>
              <a:t>This chemical </a:t>
            </a:r>
            <a:r>
              <a:rPr lang="en-US" sz="2000" dirty="0">
                <a:latin typeface="Times New Roman" pitchFamily="18" charset="0"/>
                <a:cs typeface="Times New Roman" pitchFamily="18" charset="0"/>
              </a:rPr>
              <a:t>was isolated from filtrates of the cultured </a:t>
            </a:r>
            <a:r>
              <a:rPr lang="en-US" sz="2000" dirty="0" smtClean="0">
                <a:latin typeface="Times New Roman" pitchFamily="18" charset="0"/>
                <a:cs typeface="Times New Roman" pitchFamily="18" charset="0"/>
              </a:rPr>
              <a:t>fungus and </a:t>
            </a:r>
            <a:r>
              <a:rPr lang="en-US" sz="2000" dirty="0">
                <a:latin typeface="Times New Roman" pitchFamily="18" charset="0"/>
                <a:cs typeface="Times New Roman" pitchFamily="18" charset="0"/>
              </a:rPr>
              <a:t>called gibberellin after </a:t>
            </a:r>
            <a:r>
              <a:rPr lang="en-US" sz="2000" i="1" dirty="0" err="1">
                <a:latin typeface="Times New Roman" pitchFamily="18" charset="0"/>
                <a:cs typeface="Times New Roman" pitchFamily="18" charset="0"/>
              </a:rPr>
              <a:t>Gibberella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fujikuroi</a:t>
            </a:r>
            <a:r>
              <a:rPr lang="en-US" sz="2000" i="1" dirty="0">
                <a:latin typeface="Times New Roman" pitchFamily="18" charset="0"/>
                <a:cs typeface="Times New Roman" pitchFamily="18" charset="0"/>
              </a:rPr>
              <a:t>, the name </a:t>
            </a:r>
            <a:r>
              <a:rPr lang="en-US" sz="2000" i="1" dirty="0" smtClean="0">
                <a:latin typeface="Times New Roman" pitchFamily="18" charset="0"/>
                <a:cs typeface="Times New Roman" pitchFamily="18" charset="0"/>
              </a:rPr>
              <a:t>of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fungus.</a:t>
            </a:r>
          </a:p>
          <a:p>
            <a:r>
              <a:rPr lang="en-US" sz="2000" dirty="0">
                <a:latin typeface="Times New Roman" pitchFamily="18" charset="0"/>
                <a:cs typeface="Times New Roman" pitchFamily="18" charset="0"/>
              </a:rPr>
              <a:t>In the 1930s Japanese scientists succeeded in </a:t>
            </a:r>
            <a:r>
              <a:rPr lang="en-US" sz="2000" dirty="0" smtClean="0">
                <a:latin typeface="Times New Roman" pitchFamily="18" charset="0"/>
                <a:cs typeface="Times New Roman" pitchFamily="18" charset="0"/>
              </a:rPr>
              <a:t>obtaining impure </a:t>
            </a:r>
            <a:r>
              <a:rPr lang="en-US" sz="2000" dirty="0">
                <a:latin typeface="Times New Roman" pitchFamily="18" charset="0"/>
                <a:cs typeface="Times New Roman" pitchFamily="18" charset="0"/>
              </a:rPr>
              <a:t>crystals of two fungal growth-active </a:t>
            </a:r>
            <a:r>
              <a:rPr lang="en-US" sz="2000" dirty="0" smtClean="0">
                <a:latin typeface="Times New Roman" pitchFamily="18" charset="0"/>
                <a:cs typeface="Times New Roman" pitchFamily="18" charset="0"/>
              </a:rPr>
              <a:t>compounds, which </a:t>
            </a:r>
            <a:r>
              <a:rPr lang="en-US" sz="2000" dirty="0">
                <a:latin typeface="Times New Roman" pitchFamily="18" charset="0"/>
                <a:cs typeface="Times New Roman" pitchFamily="18" charset="0"/>
              </a:rPr>
              <a:t>they termed gibberellin A and </a:t>
            </a:r>
            <a:r>
              <a:rPr lang="en-US" sz="2000"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At about the same time scientists at Tokyo </a:t>
            </a:r>
            <a:r>
              <a:rPr lang="en-US" sz="2000" dirty="0" smtClean="0">
                <a:latin typeface="Times New Roman" pitchFamily="18" charset="0"/>
                <a:cs typeface="Times New Roman" pitchFamily="18" charset="0"/>
              </a:rPr>
              <a:t>University isolated </a:t>
            </a:r>
            <a:r>
              <a:rPr lang="en-US" sz="2000" dirty="0" smtClean="0">
                <a:latin typeface="Times New Roman" pitchFamily="18" charset="0"/>
                <a:cs typeface="Times New Roman" pitchFamily="18" charset="0"/>
              </a:rPr>
              <a:t>three gibberellins from the original gibberellin </a:t>
            </a:r>
            <a:r>
              <a:rPr lang="en-US" sz="2000" dirty="0" smtClean="0">
                <a:latin typeface="Times New Roman" pitchFamily="18" charset="0"/>
                <a:cs typeface="Times New Roman" pitchFamily="18" charset="0"/>
              </a:rPr>
              <a:t>A and </a:t>
            </a:r>
            <a:r>
              <a:rPr lang="en-US" sz="2000" dirty="0" smtClean="0">
                <a:latin typeface="Times New Roman" pitchFamily="18" charset="0"/>
                <a:cs typeface="Times New Roman" pitchFamily="18" charset="0"/>
              </a:rPr>
              <a:t>named them gibberellin A1, gibberellin A2, and </a:t>
            </a:r>
            <a:r>
              <a:rPr lang="en-US" sz="2000" dirty="0" smtClean="0">
                <a:latin typeface="Times New Roman" pitchFamily="18" charset="0"/>
                <a:cs typeface="Times New Roman" pitchFamily="18" charset="0"/>
              </a:rPr>
              <a:t>gibberellin A3</a:t>
            </a:r>
            <a:r>
              <a:rPr lang="en-US" sz="2000" dirty="0" smtClean="0">
                <a:latin typeface="Times New Roman" pitchFamily="18" charset="0"/>
                <a:cs typeface="Times New Roman" pitchFamily="18" charset="0"/>
              </a:rPr>
              <a:t>. Gibberellin A3 and </a:t>
            </a:r>
            <a:r>
              <a:rPr lang="en-US" sz="2000" dirty="0" err="1" smtClean="0">
                <a:latin typeface="Times New Roman" pitchFamily="18" charset="0"/>
                <a:cs typeface="Times New Roman" pitchFamily="18" charset="0"/>
              </a:rPr>
              <a:t>gibberellic</a:t>
            </a:r>
            <a:r>
              <a:rPr lang="en-US" sz="2000" dirty="0" smtClean="0">
                <a:latin typeface="Times New Roman" pitchFamily="18" charset="0"/>
                <a:cs typeface="Times New Roman" pitchFamily="18" charset="0"/>
              </a:rPr>
              <a:t> acid proved </a:t>
            </a:r>
            <a:r>
              <a:rPr lang="en-US" sz="2000" dirty="0" smtClean="0">
                <a:latin typeface="Times New Roman" pitchFamily="18" charset="0"/>
                <a:cs typeface="Times New Roman" pitchFamily="18" charset="0"/>
              </a:rPr>
              <a:t>to be </a:t>
            </a:r>
            <a:r>
              <a:rPr lang="en-US" sz="2000" dirty="0" smtClean="0">
                <a:latin typeface="Times New Roman" pitchFamily="18" charset="0"/>
                <a:cs typeface="Times New Roman" pitchFamily="18" charset="0"/>
              </a:rPr>
              <a:t>identical.</a:t>
            </a:r>
            <a:endParaRPr lang="en-US" sz="2000" dirty="0" smtClean="0">
              <a:latin typeface="Times New Roman" pitchFamily="18" charset="0"/>
              <a:cs typeface="Times New Roman" pitchFamily="18" charset="0"/>
            </a:endParaRPr>
          </a:p>
          <a:p>
            <a:r>
              <a:rPr lang="en-US" sz="2000" dirty="0">
                <a:latin typeface="Times New Roman" pitchFamily="18" charset="0"/>
                <a:cs typeface="Times New Roman" pitchFamily="18" charset="0"/>
              </a:rPr>
              <a:t>As </a:t>
            </a:r>
            <a:r>
              <a:rPr lang="en-US" sz="2000" dirty="0" err="1">
                <a:latin typeface="Times New Roman" pitchFamily="18" charset="0"/>
                <a:cs typeface="Times New Roman" pitchFamily="18" charset="0"/>
              </a:rPr>
              <a:t>gibberellic</a:t>
            </a:r>
            <a:r>
              <a:rPr lang="en-US" sz="2000" dirty="0">
                <a:latin typeface="Times New Roman" pitchFamily="18" charset="0"/>
                <a:cs typeface="Times New Roman" pitchFamily="18" charset="0"/>
              </a:rPr>
              <a:t> acid became available, physiologists </a:t>
            </a:r>
            <a:r>
              <a:rPr lang="en-US" sz="2000" dirty="0" smtClean="0">
                <a:latin typeface="Times New Roman" pitchFamily="18" charset="0"/>
                <a:cs typeface="Times New Roman" pitchFamily="18" charset="0"/>
              </a:rPr>
              <a:t>began testing </a:t>
            </a:r>
            <a:r>
              <a:rPr lang="en-US" sz="2000" dirty="0">
                <a:latin typeface="Times New Roman" pitchFamily="18" charset="0"/>
                <a:cs typeface="Times New Roman" pitchFamily="18" charset="0"/>
              </a:rPr>
              <a:t>it on a wide variety of plants. Spectacular </a:t>
            </a:r>
            <a:r>
              <a:rPr lang="en-US" sz="2000" dirty="0" smtClean="0">
                <a:latin typeface="Times New Roman" pitchFamily="18" charset="0"/>
                <a:cs typeface="Times New Roman" pitchFamily="18" charset="0"/>
              </a:rPr>
              <a:t>responses were </a:t>
            </a:r>
            <a:r>
              <a:rPr lang="en-US" sz="2000" dirty="0">
                <a:latin typeface="Times New Roman" pitchFamily="18" charset="0"/>
                <a:cs typeface="Times New Roman" pitchFamily="18" charset="0"/>
              </a:rPr>
              <a:t>obtained in the elongation growth of dwarf </a:t>
            </a:r>
            <a:r>
              <a:rPr lang="en-US" sz="2000" dirty="0" smtClean="0">
                <a:latin typeface="Times New Roman" pitchFamily="18" charset="0"/>
                <a:cs typeface="Times New Roman" pitchFamily="18" charset="0"/>
              </a:rPr>
              <a:t>and rosette </a:t>
            </a:r>
            <a:r>
              <a:rPr lang="en-US" sz="2000" dirty="0">
                <a:latin typeface="Times New Roman" pitchFamily="18" charset="0"/>
                <a:cs typeface="Times New Roman" pitchFamily="18" charset="0"/>
              </a:rPr>
              <a:t>plants, particularly in genetically dwarf peas (</a:t>
            </a:r>
            <a:r>
              <a:rPr lang="en-US" sz="2000" i="1" dirty="0" err="1" smtClean="0">
                <a:latin typeface="Times New Roman" pitchFamily="18" charset="0"/>
                <a:cs typeface="Times New Roman" pitchFamily="18" charset="0"/>
              </a:rPr>
              <a:t>Pisum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sativum</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dwarf maize </a:t>
            </a:r>
            <a:r>
              <a:rPr lang="en-US" sz="2000" i="1" dirty="0">
                <a:latin typeface="Times New Roman" pitchFamily="18" charset="0"/>
                <a:cs typeface="Times New Roman" pitchFamily="18" charset="0"/>
              </a:rPr>
              <a:t>(Zea </a:t>
            </a:r>
            <a:r>
              <a:rPr lang="en-US" sz="2000" i="1" dirty="0" err="1">
                <a:latin typeface="Times New Roman" pitchFamily="18" charset="0"/>
                <a:cs typeface="Times New Roman" pitchFamily="18" charset="0"/>
              </a:rPr>
              <a:t>mays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and many rosette plants.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hjgh.JPG"/>
          <p:cNvPicPr>
            <a:picLocks noGrp="1" noChangeAspect="1"/>
          </p:cNvPicPr>
          <p:nvPr>
            <p:ph idx="1"/>
          </p:nvPr>
        </p:nvPicPr>
        <p:blipFill>
          <a:blip r:embed="rId2"/>
          <a:stretch>
            <a:fillRect/>
          </a:stretch>
        </p:blipFill>
        <p:spPr>
          <a:xfrm>
            <a:off x="838200" y="1295400"/>
            <a:ext cx="7391400" cy="48768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Autofit/>
          </a:bodyPr>
          <a:lstStyle/>
          <a:p>
            <a:r>
              <a:rPr lang="en-US" sz="2000" dirty="0">
                <a:latin typeface="Times New Roman" pitchFamily="18" charset="0"/>
                <a:cs typeface="Times New Roman" pitchFamily="18" charset="0"/>
              </a:rPr>
              <a:t>Gibberellins, like auxin, are also growth-promoting </a:t>
            </a:r>
            <a:r>
              <a:rPr lang="en-US" sz="2000" dirty="0" smtClean="0">
                <a:latin typeface="Times New Roman" pitchFamily="18" charset="0"/>
                <a:cs typeface="Times New Roman" pitchFamily="18" charset="0"/>
              </a:rPr>
              <a:t>compounds which </a:t>
            </a:r>
            <a:r>
              <a:rPr lang="en-US" sz="2000" dirty="0">
                <a:latin typeface="Times New Roman" pitchFamily="18" charset="0"/>
                <a:cs typeface="Times New Roman" pitchFamily="18" charset="0"/>
              </a:rPr>
              <a:t>are active at low concentrations. They were first </a:t>
            </a:r>
            <a:r>
              <a:rPr lang="en-US" sz="2000" dirty="0" smtClean="0">
                <a:latin typeface="Times New Roman" pitchFamily="18" charset="0"/>
                <a:cs typeface="Times New Roman" pitchFamily="18" charset="0"/>
              </a:rPr>
              <a:t>isolated from </a:t>
            </a:r>
            <a:r>
              <a:rPr lang="en-US" sz="2000" dirty="0">
                <a:latin typeface="Times New Roman" pitchFamily="18" charset="0"/>
                <a:cs typeface="Times New Roman" pitchFamily="18" charset="0"/>
              </a:rPr>
              <a:t>the rice fungal pathogen </a:t>
            </a:r>
            <a:r>
              <a:rPr lang="en-US" sz="2000" i="1" dirty="0" err="1">
                <a:latin typeface="Times New Roman" pitchFamily="18" charset="0"/>
                <a:cs typeface="Times New Roman" pitchFamily="18" charset="0"/>
              </a:rPr>
              <a:t>Gibberella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fujikuroi</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which </a:t>
            </a:r>
            <a:r>
              <a:rPr lang="en-US" sz="2000" dirty="0" smtClean="0">
                <a:latin typeface="Times New Roman" pitchFamily="18" charset="0"/>
                <a:cs typeface="Times New Roman" pitchFamily="18" charset="0"/>
              </a:rPr>
              <a:t>causes infected </a:t>
            </a:r>
            <a:r>
              <a:rPr lang="en-US" sz="2000" dirty="0">
                <a:latin typeface="Times New Roman" pitchFamily="18" charset="0"/>
                <a:cs typeface="Times New Roman" pitchFamily="18" charset="0"/>
              </a:rPr>
              <a:t>plants to grow very tall, and it was only later that </a:t>
            </a:r>
            <a:r>
              <a:rPr lang="en-US" sz="2000" dirty="0" smtClean="0">
                <a:latin typeface="Times New Roman" pitchFamily="18" charset="0"/>
                <a:cs typeface="Times New Roman" pitchFamily="18" charset="0"/>
              </a:rPr>
              <a:t>related compounds </a:t>
            </a:r>
            <a:r>
              <a:rPr lang="en-US" sz="2000" dirty="0">
                <a:latin typeface="Times New Roman" pitchFamily="18" charset="0"/>
                <a:cs typeface="Times New Roman" pitchFamily="18" charset="0"/>
              </a:rPr>
              <a:t>were isolated from healthy plants</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Gibberellins </a:t>
            </a:r>
            <a:r>
              <a:rPr lang="en-US" sz="2000" dirty="0">
                <a:latin typeface="Times New Roman" pitchFamily="18" charset="0"/>
                <a:cs typeface="Times New Roman" pitchFamily="18" charset="0"/>
              </a:rPr>
              <a:t>are synthesized primarily in the apical tissues and young leaves. It is uncertain whether root </a:t>
            </a:r>
            <a:r>
              <a:rPr lang="en-US" sz="2000" dirty="0" smtClean="0">
                <a:latin typeface="Times New Roman" pitchFamily="18" charset="0"/>
                <a:cs typeface="Times New Roman" pitchFamily="18" charset="0"/>
              </a:rPr>
              <a:t>tissues also </a:t>
            </a:r>
            <a:r>
              <a:rPr lang="en-US" sz="2000" dirty="0">
                <a:latin typeface="Times New Roman" pitchFamily="18" charset="0"/>
                <a:cs typeface="Times New Roman" pitchFamily="18" charset="0"/>
              </a:rPr>
              <a:t>produce gibberellins.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highest levels of gibberellins are found in immature seeds and developing fruits.</a:t>
            </a:r>
          </a:p>
          <a:p>
            <a:r>
              <a:rPr lang="en-US" sz="2000" dirty="0">
                <a:latin typeface="Times New Roman" pitchFamily="18" charset="0"/>
                <a:cs typeface="Times New Roman" pitchFamily="18" charset="0"/>
              </a:rPr>
              <a:t>Gibberellins are synthesized by the condensation of four </a:t>
            </a:r>
            <a:r>
              <a:rPr lang="en-US" sz="2000" dirty="0" err="1">
                <a:latin typeface="Times New Roman" pitchFamily="18" charset="0"/>
                <a:cs typeface="Times New Roman" pitchFamily="18" charset="0"/>
              </a:rPr>
              <a:t>isoprenoids</a:t>
            </a:r>
            <a:r>
              <a:rPr lang="en-US" sz="2000" dirty="0">
                <a:latin typeface="Times New Roman" pitchFamily="18" charset="0"/>
                <a:cs typeface="Times New Roman" pitchFamily="18" charset="0"/>
              </a:rPr>
              <a:t> subunits. The basic biological isoprene unit </a:t>
            </a:r>
            <a:r>
              <a:rPr lang="en-US" sz="2000" dirty="0" smtClean="0">
                <a:latin typeface="Times New Roman" pitchFamily="18" charset="0"/>
                <a:cs typeface="Times New Roman" pitchFamily="18" charset="0"/>
              </a:rPr>
              <a:t>is </a:t>
            </a:r>
            <a:r>
              <a:rPr lang="en-US" sz="2000" dirty="0" err="1" smtClean="0">
                <a:latin typeface="Times New Roman" pitchFamily="18" charset="0"/>
                <a:cs typeface="Times New Roman" pitchFamily="18" charset="0"/>
              </a:rPr>
              <a:t>isopentenyl</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pyrophosphate (IPP). IPPs condense to produce 20 carbons </a:t>
            </a:r>
            <a:r>
              <a:rPr lang="en-US" sz="2000" dirty="0" err="1">
                <a:latin typeface="Times New Roman" pitchFamily="18" charset="0"/>
                <a:cs typeface="Times New Roman" pitchFamily="18" charset="0"/>
              </a:rPr>
              <a:t>geranylgeranyl</a:t>
            </a:r>
            <a:r>
              <a:rPr lang="en-US" sz="2000" dirty="0">
                <a:latin typeface="Times New Roman" pitchFamily="18" charset="0"/>
                <a:cs typeface="Times New Roman" pitchFamily="18" charset="0"/>
              </a:rPr>
              <a:t> pyrophosphate (GGPP).</a:t>
            </a:r>
          </a:p>
          <a:p>
            <a:r>
              <a:rPr lang="en-US" sz="2000" dirty="0">
                <a:latin typeface="Times New Roman" pitchFamily="18" charset="0"/>
                <a:cs typeface="Times New Roman" pitchFamily="18" charset="0"/>
              </a:rPr>
              <a:t>GGPP acts as a biosynthetic precursor for </a:t>
            </a:r>
            <a:r>
              <a:rPr lang="en-US" sz="2000" dirty="0" smtClean="0">
                <a:latin typeface="Times New Roman" pitchFamily="18" charset="0"/>
                <a:cs typeface="Times New Roman" pitchFamily="18" charset="0"/>
              </a:rPr>
              <a:t>gibberellins</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As more and more gibberellins from fungal and </a:t>
            </a:r>
            <a:r>
              <a:rPr lang="en-US" sz="2000" dirty="0" smtClean="0">
                <a:latin typeface="Times New Roman" pitchFamily="18" charset="0"/>
                <a:cs typeface="Times New Roman" pitchFamily="18" charset="0"/>
              </a:rPr>
              <a:t>plant sources </a:t>
            </a:r>
            <a:r>
              <a:rPr lang="en-US" sz="2000" dirty="0" smtClean="0">
                <a:latin typeface="Times New Roman" pitchFamily="18" charset="0"/>
                <a:cs typeface="Times New Roman" pitchFamily="18" charset="0"/>
              </a:rPr>
              <a:t>were characterized, they were numbered as </a:t>
            </a:r>
            <a:r>
              <a:rPr lang="en-US" sz="2000" dirty="0" smtClean="0">
                <a:latin typeface="Times New Roman" pitchFamily="18" charset="0"/>
                <a:cs typeface="Times New Roman" pitchFamily="18" charset="0"/>
              </a:rPr>
              <a:t>gibberellin A</a:t>
            </a:r>
            <a:r>
              <a:rPr lang="en-US" sz="1050"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(or GA</a:t>
            </a:r>
            <a:r>
              <a:rPr lang="en-US" sz="1100"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 where X is a number, in the order </a:t>
            </a:r>
            <a:r>
              <a:rPr lang="en-US" sz="2000" dirty="0" smtClean="0">
                <a:latin typeface="Times New Roman" pitchFamily="18" charset="0"/>
                <a:cs typeface="Times New Roman" pitchFamily="18" charset="0"/>
              </a:rPr>
              <a:t>of</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their </a:t>
            </a:r>
            <a:r>
              <a:rPr lang="en-US" sz="2000" dirty="0" smtClean="0">
                <a:latin typeface="Times New Roman" pitchFamily="18" charset="0"/>
                <a:cs typeface="Times New Roman" pitchFamily="18" charset="0"/>
              </a:rPr>
              <a:t>discovery. This scheme was adopted for all </a:t>
            </a:r>
            <a:r>
              <a:rPr lang="en-US" sz="2000" dirty="0" smtClean="0">
                <a:latin typeface="Times New Roman" pitchFamily="18" charset="0"/>
                <a:cs typeface="Times New Roman" pitchFamily="18" charset="0"/>
              </a:rPr>
              <a:t>gibberellins in </a:t>
            </a:r>
            <a:r>
              <a:rPr lang="en-US" sz="2000" dirty="0" smtClean="0">
                <a:latin typeface="Times New Roman" pitchFamily="18" charset="0"/>
                <a:cs typeface="Times New Roman" pitchFamily="18" charset="0"/>
              </a:rPr>
              <a:t>1968</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419600"/>
          </a:xfrm>
        </p:spPr>
        <p:txBody>
          <a:bodyPr>
            <a:normAutofit/>
          </a:bodyPr>
          <a:lstStyle/>
          <a:p>
            <a:r>
              <a:rPr lang="en-US" sz="2000" dirty="0">
                <a:latin typeface="Times New Roman" pitchFamily="18" charset="0"/>
                <a:cs typeface="Times New Roman" pitchFamily="18" charset="0"/>
              </a:rPr>
              <a:t>Certain commercial chemicals block the synthesis of gibberellins. Some of these chemicals are </a:t>
            </a:r>
            <a:r>
              <a:rPr lang="en-US" sz="2000" dirty="0" err="1">
                <a:latin typeface="Times New Roman" pitchFamily="18" charset="0"/>
                <a:cs typeface="Times New Roman" pitchFamily="18" charset="0"/>
              </a:rPr>
              <a:t>Phosphon</a:t>
            </a:r>
            <a:r>
              <a:rPr lang="en-US" sz="2000" dirty="0">
                <a:latin typeface="Times New Roman" pitchFamily="18" charset="0"/>
                <a:cs typeface="Times New Roman" pitchFamily="18" charset="0"/>
              </a:rPr>
              <a:t> D, </a:t>
            </a:r>
            <a:r>
              <a:rPr lang="en-US" sz="2000" dirty="0" smtClean="0">
                <a:latin typeface="Times New Roman" pitchFamily="18" charset="0"/>
                <a:cs typeface="Times New Roman" pitchFamily="18" charset="0"/>
              </a:rPr>
              <a:t>AMO-1618, </a:t>
            </a:r>
            <a:r>
              <a:rPr lang="en-US" sz="2000" dirty="0" err="1" smtClean="0">
                <a:latin typeface="Times New Roman" pitchFamily="18" charset="0"/>
                <a:cs typeface="Times New Roman" pitchFamily="18" charset="0"/>
              </a:rPr>
              <a:t>Cycocel</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(CCC), </a:t>
            </a:r>
            <a:r>
              <a:rPr lang="en-US" sz="2000" dirty="0" err="1">
                <a:latin typeface="Times New Roman" pitchFamily="18" charset="0"/>
                <a:cs typeface="Times New Roman" pitchFamily="18" charset="0"/>
              </a:rPr>
              <a:t>ancymidol</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paclobutrazol</a:t>
            </a:r>
            <a:r>
              <a:rPr lang="en-US" sz="2000" dirty="0">
                <a:latin typeface="Times New Roman" pitchFamily="18" charset="0"/>
                <a:cs typeface="Times New Roman" pitchFamily="18" charset="0"/>
              </a:rPr>
              <a:t>. These chemicals inhibit the first stage of gibberellin biosynthesis.</a:t>
            </a:r>
          </a:p>
          <a:p>
            <a:r>
              <a:rPr lang="en-US" sz="2000" dirty="0">
                <a:latin typeface="Times New Roman" pitchFamily="18" charset="0"/>
                <a:cs typeface="Times New Roman" pitchFamily="18" charset="0"/>
              </a:rPr>
              <a:t>Gibberellins are </a:t>
            </a:r>
            <a:r>
              <a:rPr lang="en-US" sz="2000" dirty="0" err="1">
                <a:latin typeface="Times New Roman" pitchFamily="18" charset="0"/>
                <a:cs typeface="Times New Roman" pitchFamily="18" charset="0"/>
              </a:rPr>
              <a:t>translocated</a:t>
            </a:r>
            <a:r>
              <a:rPr lang="en-US" sz="2000" dirty="0">
                <a:latin typeface="Times New Roman" pitchFamily="18" charset="0"/>
                <a:cs typeface="Times New Roman" pitchFamily="18" charset="0"/>
              </a:rPr>
              <a:t> via the phloem and xylem. The gibberellins that are synthesized in the shoot </a:t>
            </a:r>
            <a:r>
              <a:rPr lang="en-US" sz="2000" dirty="0" smtClean="0">
                <a:latin typeface="Times New Roman" pitchFamily="18" charset="0"/>
                <a:cs typeface="Times New Roman" pitchFamily="18" charset="0"/>
              </a:rPr>
              <a:t>are transported </a:t>
            </a:r>
            <a:r>
              <a:rPr lang="en-US" sz="2000" dirty="0">
                <a:latin typeface="Times New Roman" pitchFamily="18" charset="0"/>
                <a:cs typeface="Times New Roman" pitchFamily="18" charset="0"/>
              </a:rPr>
              <a:t>to the rest of the plant via the phloem. The presence of gibberellins in root exudates and root </a:t>
            </a:r>
            <a:r>
              <a:rPr lang="en-US" sz="2000" dirty="0" smtClean="0">
                <a:latin typeface="Times New Roman" pitchFamily="18" charset="0"/>
                <a:cs typeface="Times New Roman" pitchFamily="18" charset="0"/>
              </a:rPr>
              <a:t>extracts supports </a:t>
            </a:r>
            <a:r>
              <a:rPr lang="en-US" sz="2000" dirty="0">
                <a:latin typeface="Times New Roman" pitchFamily="18" charset="0"/>
                <a:cs typeface="Times New Roman" pitchFamily="18" charset="0"/>
              </a:rPr>
              <a:t>the synthesis of gibberellins in roots. The gibberellins that </a:t>
            </a:r>
            <a:r>
              <a:rPr lang="en-US" sz="2000" dirty="0" smtClean="0">
                <a:latin typeface="Times New Roman" pitchFamily="18" charset="0"/>
                <a:cs typeface="Times New Roman" pitchFamily="18" charset="0"/>
              </a:rPr>
              <a:t>are synthesized </a:t>
            </a:r>
            <a:r>
              <a:rPr lang="en-US" sz="2000" dirty="0">
                <a:latin typeface="Times New Roman" pitchFamily="18" charset="0"/>
                <a:cs typeface="Times New Roman" pitchFamily="18" charset="0"/>
              </a:rPr>
              <a:t>in the root are transported </a:t>
            </a:r>
            <a:r>
              <a:rPr lang="en-US" sz="2000" dirty="0" smtClean="0">
                <a:latin typeface="Times New Roman" pitchFamily="18" charset="0"/>
                <a:cs typeface="Times New Roman" pitchFamily="18" charset="0"/>
              </a:rPr>
              <a:t>to the </a:t>
            </a:r>
            <a:r>
              <a:rPr lang="en-US" sz="2000" dirty="0">
                <a:latin typeface="Times New Roman" pitchFamily="18" charset="0"/>
                <a:cs typeface="Times New Roman" pitchFamily="18" charset="0"/>
              </a:rPr>
              <a:t>shoot via the xylem.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movements of gibberellins in plants do not exhibit polarity like </a:t>
            </a:r>
            <a:r>
              <a:rPr lang="en-US" sz="2000" dirty="0" err="1">
                <a:latin typeface="Times New Roman" pitchFamily="18" charset="0"/>
                <a:cs typeface="Times New Roman" pitchFamily="18" charset="0"/>
              </a:rPr>
              <a:t>auxins</a:t>
            </a:r>
            <a:r>
              <a:rPr lang="en-US" sz="2000" dirty="0">
                <a:latin typeface="Times New Roman" pitchFamily="18" charset="0"/>
                <a:cs typeface="Times New Roman" pitchFamily="18" charset="0"/>
              </a:rPr>
              <a:t>. Gibberellins </a:t>
            </a:r>
            <a:r>
              <a:rPr lang="en-US" sz="2000" dirty="0" smtClean="0">
                <a:latin typeface="Times New Roman" pitchFamily="18" charset="0"/>
                <a:cs typeface="Times New Roman" pitchFamily="18" charset="0"/>
              </a:rPr>
              <a:t>are capable </a:t>
            </a:r>
            <a:r>
              <a:rPr lang="en-US" sz="2000" dirty="0">
                <a:latin typeface="Times New Roman" pitchFamily="18" charset="0"/>
                <a:cs typeface="Times New Roman" pitchFamily="18" charset="0"/>
              </a:rPr>
              <a:t>of moving both up and down the stem</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smtClean="0">
                <a:latin typeface="Times New Roman" pitchFamily="18" charset="0"/>
                <a:cs typeface="Times New Roman" pitchFamily="18" charset="0"/>
              </a:rPr>
              <a:t>Physiological Effects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a:bodyPr>
          <a:lstStyle/>
          <a:p>
            <a:r>
              <a:rPr lang="en-US" sz="2000" dirty="0" smtClean="0">
                <a:latin typeface="Times New Roman" pitchFamily="18" charset="0"/>
                <a:cs typeface="Times New Roman" pitchFamily="18" charset="0"/>
              </a:rPr>
              <a:t>Though</a:t>
            </a:r>
            <a:r>
              <a:rPr lang="en-US" sz="2000" dirty="0" smtClean="0">
                <a:latin typeface="Times New Roman" pitchFamily="18" charset="0"/>
                <a:cs typeface="Times New Roman" pitchFamily="18" charset="0"/>
              </a:rPr>
              <a:t> Gibberellins </a:t>
            </a:r>
            <a:r>
              <a:rPr lang="en-US" sz="2000" dirty="0" smtClean="0">
                <a:latin typeface="Times New Roman" pitchFamily="18" charset="0"/>
                <a:cs typeface="Times New Roman" pitchFamily="18" charset="0"/>
              </a:rPr>
              <a:t>were </a:t>
            </a:r>
            <a:r>
              <a:rPr lang="en-US" sz="2000" dirty="0" smtClean="0">
                <a:latin typeface="Times New Roman" pitchFamily="18" charset="0"/>
                <a:cs typeface="Times New Roman" pitchFamily="18" charset="0"/>
              </a:rPr>
              <a:t>originally discovered as the cause of a disease of rice that stimulated internodes elongation, endogenous gibberellins influence a wide variety of developmental processes. In addition to stem elongation, gibberellins control various aspects of seed germination, including the loss of dormancy and the mobilization of endosperm reserves.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a:t>
            </a:r>
            <a:r>
              <a:rPr lang="en-US" sz="2000" dirty="0" smtClean="0">
                <a:latin typeface="Times New Roman" pitchFamily="18" charset="0"/>
                <a:cs typeface="Times New Roman" pitchFamily="18" charset="0"/>
              </a:rPr>
              <a:t>reproductive development, gibberellin can affect the transition from the juvenile to the mature stage, as well as floral initiation, sex determination, and fruit </a:t>
            </a:r>
            <a:r>
              <a:rPr lang="en-US" sz="2000" dirty="0" smtClean="0">
                <a:latin typeface="Times New Roman" pitchFamily="18" charset="0"/>
                <a:cs typeface="Times New Roman" pitchFamily="18" charset="0"/>
              </a:rPr>
              <a:t>set</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Application </a:t>
            </a:r>
            <a:r>
              <a:rPr lang="en-US" sz="2000" dirty="0" smtClean="0">
                <a:latin typeface="Times New Roman" pitchFamily="18" charset="0"/>
                <a:cs typeface="Times New Roman" pitchFamily="18" charset="0"/>
              </a:rPr>
              <a:t>of </a:t>
            </a:r>
            <a:r>
              <a:rPr lang="en-US" sz="2000" dirty="0">
                <a:latin typeface="Times New Roman" pitchFamily="18" charset="0"/>
                <a:cs typeface="Times New Roman" pitchFamily="18" charset="0"/>
              </a:rPr>
              <a:t>different concentrations of GA to these plants causes </a:t>
            </a:r>
            <a:r>
              <a:rPr lang="en-US" sz="2000" dirty="0" smtClean="0">
                <a:latin typeface="Times New Roman" pitchFamily="18" charset="0"/>
                <a:cs typeface="Times New Roman" pitchFamily="18" charset="0"/>
              </a:rPr>
              <a:t>internodes elongation</a:t>
            </a:r>
            <a:r>
              <a:rPr lang="en-US" sz="2000" dirty="0">
                <a:latin typeface="Times New Roman" pitchFamily="18" charset="0"/>
                <a:cs typeface="Times New Roman" pitchFamily="18" charset="0"/>
              </a:rPr>
              <a:t>, and this was used as a bioassay for these </a:t>
            </a:r>
            <a:r>
              <a:rPr lang="en-US" sz="2000" dirty="0" smtClean="0">
                <a:latin typeface="Times New Roman" pitchFamily="18" charset="0"/>
                <a:cs typeface="Times New Roman" pitchFamily="18" charset="0"/>
              </a:rPr>
              <a:t>compounds for </a:t>
            </a:r>
            <a:r>
              <a:rPr lang="en-US" sz="2000" dirty="0">
                <a:latin typeface="Times New Roman" pitchFamily="18" charset="0"/>
                <a:cs typeface="Times New Roman" pitchFamily="18" charset="0"/>
              </a:rPr>
              <a:t>many </a:t>
            </a:r>
            <a:r>
              <a:rPr lang="en-US" sz="2000" dirty="0" smtClean="0">
                <a:latin typeface="Times New Roman" pitchFamily="18" charset="0"/>
                <a:cs typeface="Times New Roman" pitchFamily="18" charset="0"/>
              </a:rPr>
              <a:t>years.</a:t>
            </a:r>
          </a:p>
          <a:p>
            <a:r>
              <a:rPr lang="en-US" sz="2000" dirty="0" smtClean="0">
                <a:latin typeface="Times New Roman" pitchFamily="18" charset="0"/>
                <a:cs typeface="Times New Roman" pitchFamily="18" charset="0"/>
              </a:rPr>
              <a:t>GA have </a:t>
            </a:r>
            <a:r>
              <a:rPr lang="en-US" sz="2000" dirty="0">
                <a:latin typeface="Times New Roman" pitchFamily="18" charset="0"/>
                <a:cs typeface="Times New Roman" pitchFamily="18" charset="0"/>
              </a:rPr>
              <a:t>been demonstrated to have many roles including the </a:t>
            </a:r>
            <a:r>
              <a:rPr lang="en-US" sz="2000" dirty="0" smtClean="0">
                <a:latin typeface="Times New Roman" pitchFamily="18" charset="0"/>
                <a:cs typeface="Times New Roman" pitchFamily="18" charset="0"/>
              </a:rPr>
              <a:t>promotion of </a:t>
            </a:r>
            <a:r>
              <a:rPr lang="en-US" sz="2000" dirty="0">
                <a:latin typeface="Times New Roman" pitchFamily="18" charset="0"/>
                <a:cs typeface="Times New Roman" pitchFamily="18" charset="0"/>
              </a:rPr>
              <a:t>parthenocarpy in some species, delaying leaf senescence </a:t>
            </a:r>
            <a:r>
              <a:rPr lang="en-US" sz="2000" dirty="0" smtClean="0">
                <a:latin typeface="Times New Roman" pitchFamily="18" charset="0"/>
                <a:cs typeface="Times New Roman" pitchFamily="18" charset="0"/>
              </a:rPr>
              <a:t>and abscission</a:t>
            </a:r>
            <a:r>
              <a:rPr lang="en-US" sz="2000" dirty="0">
                <a:latin typeface="Times New Roman" pitchFamily="18" charset="0"/>
                <a:cs typeface="Times New Roman" pitchFamily="18" charset="0"/>
              </a:rPr>
              <a:t>, dormancy breaking in seeds (and the mobilization </a:t>
            </a:r>
            <a:r>
              <a:rPr lang="en-US" sz="2000" dirty="0" smtClean="0">
                <a:latin typeface="Times New Roman" pitchFamily="18" charset="0"/>
                <a:cs typeface="Times New Roman" pitchFamily="18" charset="0"/>
              </a:rPr>
              <a:t>of seed </a:t>
            </a:r>
            <a:r>
              <a:rPr lang="en-US" sz="2000" dirty="0">
                <a:latin typeface="Times New Roman" pitchFamily="18" charset="0"/>
                <a:cs typeface="Times New Roman" pitchFamily="18" charset="0"/>
              </a:rPr>
              <a:t>reserves) and the stimulation of flowering in long day </a:t>
            </a:r>
            <a:r>
              <a:rPr lang="en-US" sz="2000" dirty="0" smtClean="0">
                <a:latin typeface="Times New Roman" pitchFamily="18" charset="0"/>
                <a:cs typeface="Times New Roman" pitchFamily="18" charset="0"/>
              </a:rPr>
              <a:t>plants.</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Autofit/>
          </a:bodyPr>
          <a:lstStyle/>
          <a:p>
            <a:pPr algn="ctr">
              <a:buNone/>
            </a:pPr>
            <a:r>
              <a:rPr lang="en-US" sz="1800" b="1" dirty="0">
                <a:latin typeface="Times New Roman" pitchFamily="18" charset="0"/>
                <a:cs typeface="Times New Roman" pitchFamily="18" charset="0"/>
              </a:rPr>
              <a:t>Gibberellins Stimulate Stem Growth in Dwarf </a:t>
            </a:r>
            <a:r>
              <a:rPr lang="en-US" sz="1800" b="1" dirty="0" smtClean="0">
                <a:latin typeface="Times New Roman" pitchFamily="18" charset="0"/>
                <a:cs typeface="Times New Roman" pitchFamily="18" charset="0"/>
              </a:rPr>
              <a:t>and Rosette </a:t>
            </a:r>
            <a:r>
              <a:rPr lang="en-US" sz="1800" b="1" dirty="0">
                <a:latin typeface="Times New Roman" pitchFamily="18" charset="0"/>
                <a:cs typeface="Times New Roman" pitchFamily="18" charset="0"/>
              </a:rPr>
              <a:t>Plants</a:t>
            </a:r>
          </a:p>
          <a:p>
            <a:r>
              <a:rPr lang="en-US" sz="1800" dirty="0">
                <a:latin typeface="Times New Roman" pitchFamily="18" charset="0"/>
                <a:cs typeface="Times New Roman" pitchFamily="18" charset="0"/>
              </a:rPr>
              <a:t>Applied gibberellin promotes internodal elongation in </a:t>
            </a:r>
            <a:r>
              <a:rPr lang="en-US" sz="1800" dirty="0" smtClean="0">
                <a:latin typeface="Times New Roman" pitchFamily="18" charset="0"/>
                <a:cs typeface="Times New Roman" pitchFamily="18" charset="0"/>
              </a:rPr>
              <a:t>a wide </a:t>
            </a:r>
            <a:r>
              <a:rPr lang="en-US" sz="1800" dirty="0">
                <a:latin typeface="Times New Roman" pitchFamily="18" charset="0"/>
                <a:cs typeface="Times New Roman" pitchFamily="18" charset="0"/>
              </a:rPr>
              <a:t>range of species. However, the most dramatic </a:t>
            </a:r>
            <a:r>
              <a:rPr lang="en-US" sz="1800" dirty="0" smtClean="0">
                <a:latin typeface="Times New Roman" pitchFamily="18" charset="0"/>
                <a:cs typeface="Times New Roman" pitchFamily="18" charset="0"/>
              </a:rPr>
              <a:t>stimulations are </a:t>
            </a:r>
            <a:r>
              <a:rPr lang="en-US" sz="1800" dirty="0">
                <a:latin typeface="Times New Roman" pitchFamily="18" charset="0"/>
                <a:cs typeface="Times New Roman" pitchFamily="18" charset="0"/>
              </a:rPr>
              <a:t>seen in dwarf and rosette species, as well </a:t>
            </a:r>
            <a:r>
              <a:rPr lang="en-US" sz="1800" dirty="0" smtClean="0">
                <a:latin typeface="Times New Roman" pitchFamily="18" charset="0"/>
                <a:cs typeface="Times New Roman" pitchFamily="18" charset="0"/>
              </a:rPr>
              <a:t>as members </a:t>
            </a:r>
            <a:r>
              <a:rPr lang="en-US" sz="1800" dirty="0">
                <a:latin typeface="Times New Roman" pitchFamily="18" charset="0"/>
                <a:cs typeface="Times New Roman" pitchFamily="18" charset="0"/>
              </a:rPr>
              <a:t>of the grass family. Exogenous GA3 causes </a:t>
            </a:r>
            <a:r>
              <a:rPr lang="en-US" sz="1800" dirty="0" smtClean="0">
                <a:latin typeface="Times New Roman" pitchFamily="18" charset="0"/>
                <a:cs typeface="Times New Roman" pitchFamily="18" charset="0"/>
              </a:rPr>
              <a:t>such extreme </a:t>
            </a:r>
            <a:r>
              <a:rPr lang="en-US" sz="1800" dirty="0">
                <a:latin typeface="Times New Roman" pitchFamily="18" charset="0"/>
                <a:cs typeface="Times New Roman" pitchFamily="18" charset="0"/>
              </a:rPr>
              <a:t>stem elongation in dwarf plants that they </a:t>
            </a:r>
            <a:r>
              <a:rPr lang="en-US" sz="1800" dirty="0" smtClean="0">
                <a:latin typeface="Times New Roman" pitchFamily="18" charset="0"/>
                <a:cs typeface="Times New Roman" pitchFamily="18" charset="0"/>
              </a:rPr>
              <a:t>resemble the </a:t>
            </a:r>
            <a:r>
              <a:rPr lang="en-US" sz="1800" dirty="0">
                <a:latin typeface="Times New Roman" pitchFamily="18" charset="0"/>
                <a:cs typeface="Times New Roman" pitchFamily="18" charset="0"/>
              </a:rPr>
              <a:t>tallest varieties of the same species </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Accompanying </a:t>
            </a:r>
            <a:r>
              <a:rPr lang="en-US" sz="1800" dirty="0">
                <a:latin typeface="Times New Roman" pitchFamily="18" charset="0"/>
                <a:cs typeface="Times New Roman" pitchFamily="18" charset="0"/>
              </a:rPr>
              <a:t>this effect are a decrease in stem </a:t>
            </a:r>
            <a:r>
              <a:rPr lang="en-US" sz="1800" dirty="0" smtClean="0">
                <a:latin typeface="Times New Roman" pitchFamily="18" charset="0"/>
                <a:cs typeface="Times New Roman" pitchFamily="18" charset="0"/>
              </a:rPr>
              <a:t>thickness, a </a:t>
            </a:r>
            <a:r>
              <a:rPr lang="en-US" sz="1800" dirty="0">
                <a:latin typeface="Times New Roman" pitchFamily="18" charset="0"/>
                <a:cs typeface="Times New Roman" pitchFamily="18" charset="0"/>
              </a:rPr>
              <a:t>decrease in leaf size, and a pale green color of </a:t>
            </a:r>
            <a:r>
              <a:rPr lang="en-US" sz="1800" dirty="0" smtClean="0">
                <a:latin typeface="Times New Roman" pitchFamily="18" charset="0"/>
                <a:cs typeface="Times New Roman" pitchFamily="18" charset="0"/>
              </a:rPr>
              <a:t>the </a:t>
            </a:r>
            <a:r>
              <a:rPr lang="en-US" sz="1800" dirty="0" smtClean="0">
                <a:latin typeface="Times New Roman" pitchFamily="18" charset="0"/>
                <a:cs typeface="Times New Roman" pitchFamily="18" charset="0"/>
              </a:rPr>
              <a:t>leaves</a:t>
            </a:r>
            <a:r>
              <a:rPr lang="en-US" sz="1800" dirty="0">
                <a:latin typeface="Times New Roman" pitchFamily="18" charset="0"/>
                <a:cs typeface="Times New Roman" pitchFamily="18" charset="0"/>
              </a:rPr>
              <a:t>.</a:t>
            </a:r>
          </a:p>
          <a:p>
            <a:r>
              <a:rPr lang="en-US" sz="1800" dirty="0">
                <a:latin typeface="Times New Roman" pitchFamily="18" charset="0"/>
                <a:cs typeface="Times New Roman" pitchFamily="18" charset="0"/>
              </a:rPr>
              <a:t>Some plants assume a rosette form in short days </a:t>
            </a:r>
            <a:r>
              <a:rPr lang="en-US" sz="1800" dirty="0" smtClean="0">
                <a:latin typeface="Times New Roman" pitchFamily="18" charset="0"/>
                <a:cs typeface="Times New Roman" pitchFamily="18" charset="0"/>
              </a:rPr>
              <a:t>and undergo </a:t>
            </a:r>
            <a:r>
              <a:rPr lang="en-US" sz="1800" dirty="0">
                <a:latin typeface="Times New Roman" pitchFamily="18" charset="0"/>
                <a:cs typeface="Times New Roman" pitchFamily="18" charset="0"/>
              </a:rPr>
              <a:t>shoot elongation and flowering only in long </a:t>
            </a:r>
            <a:r>
              <a:rPr lang="en-US" sz="1800" dirty="0" smtClean="0">
                <a:latin typeface="Times New Roman" pitchFamily="18" charset="0"/>
                <a:cs typeface="Times New Roman" pitchFamily="18" charset="0"/>
              </a:rPr>
              <a:t>days </a:t>
            </a:r>
            <a:r>
              <a:rPr lang="en-US" sz="1800" dirty="0" smtClean="0">
                <a:latin typeface="Times New Roman" pitchFamily="18" charset="0"/>
                <a:cs typeface="Times New Roman" pitchFamily="18" charset="0"/>
              </a:rPr>
              <a:t>.Gibberellin </a:t>
            </a:r>
            <a:r>
              <a:rPr lang="en-US" sz="1800" dirty="0">
                <a:latin typeface="Times New Roman" pitchFamily="18" charset="0"/>
                <a:cs typeface="Times New Roman" pitchFamily="18" charset="0"/>
              </a:rPr>
              <a:t>application results in </a:t>
            </a:r>
            <a:r>
              <a:rPr lang="en-US" sz="1800" i="1" dirty="0" smtClean="0">
                <a:latin typeface="Times New Roman" pitchFamily="18" charset="0"/>
                <a:cs typeface="Times New Roman" pitchFamily="18" charset="0"/>
              </a:rPr>
              <a:t>bolting </a:t>
            </a:r>
            <a:r>
              <a:rPr lang="en-US" sz="1800" dirty="0" smtClean="0">
                <a:latin typeface="Times New Roman" pitchFamily="18" charset="0"/>
                <a:cs typeface="Times New Roman" pitchFamily="18" charset="0"/>
              </a:rPr>
              <a:t>(stem </a:t>
            </a:r>
            <a:r>
              <a:rPr lang="en-US" sz="1800" dirty="0">
                <a:latin typeface="Times New Roman" pitchFamily="18" charset="0"/>
                <a:cs typeface="Times New Roman" pitchFamily="18" charset="0"/>
              </a:rPr>
              <a:t>growth) in plants kept in short </a:t>
            </a:r>
            <a:r>
              <a:rPr lang="en-US" sz="1800" dirty="0" smtClean="0">
                <a:latin typeface="Times New Roman" pitchFamily="18" charset="0"/>
                <a:cs typeface="Times New Roman" pitchFamily="18" charset="0"/>
              </a:rPr>
              <a:t>days, </a:t>
            </a:r>
            <a:r>
              <a:rPr lang="en-US" sz="1800" dirty="0" smtClean="0">
                <a:latin typeface="Times New Roman" pitchFamily="18" charset="0"/>
                <a:cs typeface="Times New Roman" pitchFamily="18" charset="0"/>
              </a:rPr>
              <a:t>and </a:t>
            </a:r>
            <a:r>
              <a:rPr lang="en-US" sz="1800" dirty="0">
                <a:latin typeface="Times New Roman" pitchFamily="18" charset="0"/>
                <a:cs typeface="Times New Roman" pitchFamily="18" charset="0"/>
              </a:rPr>
              <a:t>normal bolting is regulated by endogenous </a:t>
            </a:r>
            <a:r>
              <a:rPr lang="en-US" sz="1800" dirty="0" smtClean="0">
                <a:latin typeface="Times New Roman" pitchFamily="18" charset="0"/>
                <a:cs typeface="Times New Roman" pitchFamily="18" charset="0"/>
              </a:rPr>
              <a:t>gibberellin </a:t>
            </a:r>
            <a:r>
              <a:rPr lang="en-US" sz="1800" dirty="0">
                <a:latin typeface="Times New Roman" pitchFamily="18" charset="0"/>
                <a:cs typeface="Times New Roman" pitchFamily="18" charset="0"/>
              </a:rPr>
              <a:t>In addition, as noted earlier, many long-day rosette </a:t>
            </a:r>
            <a:r>
              <a:rPr lang="en-US" sz="1800" dirty="0" smtClean="0">
                <a:latin typeface="Times New Roman" pitchFamily="18" charset="0"/>
                <a:cs typeface="Times New Roman" pitchFamily="18" charset="0"/>
              </a:rPr>
              <a:t>plants have </a:t>
            </a:r>
            <a:r>
              <a:rPr lang="en-US" sz="1800" dirty="0">
                <a:latin typeface="Times New Roman" pitchFamily="18" charset="0"/>
                <a:cs typeface="Times New Roman" pitchFamily="18" charset="0"/>
              </a:rPr>
              <a:t>a cold requirement for stem elongation and </a:t>
            </a:r>
            <a:r>
              <a:rPr lang="en-US" sz="1800" dirty="0" smtClean="0">
                <a:latin typeface="Times New Roman" pitchFamily="18" charset="0"/>
                <a:cs typeface="Times New Roman" pitchFamily="18" charset="0"/>
              </a:rPr>
              <a:t>flowering, and </a:t>
            </a:r>
            <a:r>
              <a:rPr lang="en-US" sz="1800" dirty="0">
                <a:latin typeface="Times New Roman" pitchFamily="18" charset="0"/>
                <a:cs typeface="Times New Roman" pitchFamily="18" charset="0"/>
              </a:rPr>
              <a:t>this requirement is overcome by applied gibberellin.</a:t>
            </a:r>
          </a:p>
          <a:p>
            <a:r>
              <a:rPr lang="en-US" sz="1800" dirty="0" smtClean="0">
                <a:latin typeface="Times New Roman" pitchFamily="18" charset="0"/>
                <a:cs typeface="Times New Roman" pitchFamily="18" charset="0"/>
              </a:rPr>
              <a:t>GA  also </a:t>
            </a:r>
            <a:r>
              <a:rPr lang="en-US" sz="1800" dirty="0">
                <a:latin typeface="Times New Roman" pitchFamily="18" charset="0"/>
                <a:cs typeface="Times New Roman" pitchFamily="18" charset="0"/>
              </a:rPr>
              <a:t>promotes internodal elongation in members </a:t>
            </a:r>
            <a:r>
              <a:rPr lang="en-US" sz="1800" dirty="0" smtClean="0">
                <a:latin typeface="Times New Roman" pitchFamily="18" charset="0"/>
                <a:cs typeface="Times New Roman" pitchFamily="18" charset="0"/>
              </a:rPr>
              <a:t>of the </a:t>
            </a:r>
            <a:r>
              <a:rPr lang="en-US" sz="1800" dirty="0">
                <a:latin typeface="Times New Roman" pitchFamily="18" charset="0"/>
                <a:cs typeface="Times New Roman" pitchFamily="18" charset="0"/>
              </a:rPr>
              <a:t>grass family. The target of gibberellin action is the </a:t>
            </a:r>
            <a:r>
              <a:rPr lang="en-US" sz="1800" b="1" dirty="0" smtClean="0">
                <a:latin typeface="Times New Roman" pitchFamily="18" charset="0"/>
                <a:cs typeface="Times New Roman" pitchFamily="18" charset="0"/>
              </a:rPr>
              <a:t>intercalary </a:t>
            </a:r>
            <a:r>
              <a:rPr lang="en-US" sz="1800" b="1" dirty="0" err="1" smtClean="0">
                <a:latin typeface="Times New Roman" pitchFamily="18" charset="0"/>
                <a:cs typeface="Times New Roman" pitchFamily="18" charset="0"/>
              </a:rPr>
              <a:t>meristem</a:t>
            </a:r>
            <a:r>
              <a:rPr lang="en-US" sz="1800" b="1"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a </a:t>
            </a:r>
            <a:r>
              <a:rPr lang="en-US" sz="1800" dirty="0" err="1">
                <a:latin typeface="Times New Roman" pitchFamily="18" charset="0"/>
                <a:cs typeface="Times New Roman" pitchFamily="18" charset="0"/>
              </a:rPr>
              <a:t>meristem</a:t>
            </a:r>
            <a:r>
              <a:rPr lang="en-US" sz="1800" dirty="0">
                <a:latin typeface="Times New Roman" pitchFamily="18" charset="0"/>
                <a:cs typeface="Times New Roman" pitchFamily="18" charset="0"/>
              </a:rPr>
              <a:t> near the base of the </a:t>
            </a:r>
            <a:r>
              <a:rPr lang="en-US" sz="1800" dirty="0" err="1" smtClean="0">
                <a:latin typeface="Times New Roman" pitchFamily="18" charset="0"/>
                <a:cs typeface="Times New Roman" pitchFamily="18" charset="0"/>
              </a:rPr>
              <a:t>internode</a:t>
            </a:r>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that </a:t>
            </a:r>
            <a:r>
              <a:rPr lang="en-US" sz="1800" dirty="0">
                <a:latin typeface="Times New Roman" pitchFamily="18" charset="0"/>
                <a:cs typeface="Times New Roman" pitchFamily="18" charset="0"/>
              </a:rPr>
              <a:t>produces derivatives above and below. </a:t>
            </a:r>
            <a:r>
              <a:rPr lang="en-US" sz="1800" dirty="0" smtClean="0">
                <a:latin typeface="Times New Roman" pitchFamily="18" charset="0"/>
                <a:cs typeface="Times New Roman" pitchFamily="18" charset="0"/>
              </a:rPr>
              <a:t>Deepwater rice </a:t>
            </a:r>
            <a:r>
              <a:rPr lang="en-US" sz="1800" dirty="0">
                <a:latin typeface="Times New Roman" pitchFamily="18" charset="0"/>
                <a:cs typeface="Times New Roman" pitchFamily="18" charset="0"/>
              </a:rPr>
              <a:t>is a particularly striking example. </a:t>
            </a:r>
          </a:p>
          <a:p>
            <a:r>
              <a:rPr lang="en-US" sz="1800" dirty="0">
                <a:latin typeface="Times New Roman" pitchFamily="18" charset="0"/>
                <a:cs typeface="Times New Roman" pitchFamily="18" charset="0"/>
              </a:rPr>
              <a:t>Although stem growth may be dramatically </a:t>
            </a:r>
            <a:r>
              <a:rPr lang="en-US" sz="1800" dirty="0" smtClean="0">
                <a:latin typeface="Times New Roman" pitchFamily="18" charset="0"/>
                <a:cs typeface="Times New Roman" pitchFamily="18" charset="0"/>
              </a:rPr>
              <a:t>enhanced by </a:t>
            </a:r>
            <a:r>
              <a:rPr lang="en-US" sz="1800" dirty="0">
                <a:latin typeface="Times New Roman" pitchFamily="18" charset="0"/>
                <a:cs typeface="Times New Roman" pitchFamily="18" charset="0"/>
              </a:rPr>
              <a:t>GAs, gibberellins have little direct effect on root </a:t>
            </a:r>
            <a:r>
              <a:rPr lang="en-US" sz="1800" dirty="0" smtClean="0">
                <a:latin typeface="Times New Roman" pitchFamily="18" charset="0"/>
                <a:cs typeface="Times New Roman" pitchFamily="18" charset="0"/>
              </a:rPr>
              <a:t>growth. However</a:t>
            </a:r>
            <a:r>
              <a:rPr lang="en-US" sz="1800" dirty="0">
                <a:latin typeface="Times New Roman" pitchFamily="18" charset="0"/>
                <a:cs typeface="Times New Roman" pitchFamily="18" charset="0"/>
              </a:rPr>
              <a:t>, the root growth of extreme dwarfs is less </a:t>
            </a:r>
            <a:r>
              <a:rPr lang="en-US" sz="1800" dirty="0" smtClean="0">
                <a:latin typeface="Times New Roman" pitchFamily="18" charset="0"/>
                <a:cs typeface="Times New Roman" pitchFamily="18" charset="0"/>
              </a:rPr>
              <a:t>than that </a:t>
            </a:r>
            <a:r>
              <a:rPr lang="en-US" sz="1800" dirty="0">
                <a:latin typeface="Times New Roman" pitchFamily="18" charset="0"/>
                <a:cs typeface="Times New Roman" pitchFamily="18" charset="0"/>
              </a:rPr>
              <a:t>of wild-type plants, and gibberellin application to </a:t>
            </a:r>
            <a:r>
              <a:rPr lang="en-US" sz="1800" dirty="0" smtClean="0">
                <a:latin typeface="Times New Roman" pitchFamily="18" charset="0"/>
                <a:cs typeface="Times New Roman" pitchFamily="18" charset="0"/>
              </a:rPr>
              <a:t>the shoot </a:t>
            </a:r>
            <a:r>
              <a:rPr lang="en-US" sz="1800" dirty="0">
                <a:latin typeface="Times New Roman" pitchFamily="18" charset="0"/>
                <a:cs typeface="Times New Roman" pitchFamily="18" charset="0"/>
              </a:rPr>
              <a:t>enhances both shoot and root growth.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381000" y="2057400"/>
            <a:ext cx="3886199" cy="44958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495800" y="1828800"/>
            <a:ext cx="2362200"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581</TotalTime>
  <Words>2754</Words>
  <Application>Microsoft Office PowerPoint</Application>
  <PresentationFormat>On-screen Show (4:3)</PresentationFormat>
  <Paragraphs>75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Slide 1</vt:lpstr>
      <vt:lpstr>Gibberellins</vt:lpstr>
      <vt:lpstr>Slide 3</vt:lpstr>
      <vt:lpstr>Slide 4</vt:lpstr>
      <vt:lpstr>Slide 5</vt:lpstr>
      <vt:lpstr>Slide 6</vt:lpstr>
      <vt:lpstr>Physiological Effects</vt:lpstr>
      <vt:lpstr>Slide 8</vt:lpstr>
      <vt:lpstr>Slide 9</vt:lpstr>
      <vt:lpstr>Slide 10</vt:lpstr>
      <vt:lpstr>Slide 11</vt:lpstr>
      <vt:lpstr>Slide 12</vt:lpstr>
      <vt:lpstr>Slide 13</vt:lpstr>
      <vt:lpstr>Gibberellins Have Commercial Applications </vt:lpstr>
      <vt:lpstr>Slide 15</vt:lpstr>
      <vt:lpstr>Cytokenin</vt:lpstr>
      <vt:lpstr>Slide 17</vt:lpstr>
      <vt:lpstr>Slide 18</vt:lpstr>
      <vt:lpstr>Slide 19</vt:lpstr>
      <vt:lpstr>Slide 20</vt:lpstr>
      <vt:lpstr>THE BIOLOGICAL ROLES OF CYTOKININS</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Ravindra</dc:creator>
  <cp:lastModifiedBy>Ravindra</cp:lastModifiedBy>
  <cp:revision>5</cp:revision>
  <dcterms:created xsi:type="dcterms:W3CDTF">2020-09-08T12:23:37Z</dcterms:created>
  <dcterms:modified xsi:type="dcterms:W3CDTF">2020-09-09T07:39:10Z</dcterms:modified>
</cp:coreProperties>
</file>