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78" r:id="rId7"/>
    <p:sldId id="261" r:id="rId8"/>
    <p:sldId id="277" r:id="rId9"/>
    <p:sldId id="262" r:id="rId10"/>
    <p:sldId id="263" r:id="rId11"/>
    <p:sldId id="264" r:id="rId12"/>
    <p:sldId id="265" r:id="rId13"/>
    <p:sldId id="269" r:id="rId14"/>
    <p:sldId id="266" r:id="rId15"/>
    <p:sldId id="270" r:id="rId16"/>
    <p:sldId id="279" r:id="rId17"/>
    <p:sldId id="267" r:id="rId18"/>
    <p:sldId id="268" r:id="rId19"/>
    <p:sldId id="271" r:id="rId20"/>
    <p:sldId id="272" r:id="rId21"/>
    <p:sldId id="273" r:id="rId22"/>
    <p:sldId id="274" r:id="rId23"/>
    <p:sldId id="275" r:id="rId24"/>
    <p:sldId id="276"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02"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068C28-6FEA-4D4D-88D5-A7226DC4862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068C28-6FEA-4D4D-88D5-A7226DC4862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068C28-6FEA-4D4D-88D5-A7226DC4862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068C28-6FEA-4D4D-88D5-A7226DC4862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068C28-6FEA-4D4D-88D5-A7226DC48627}"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068C28-6FEA-4D4D-88D5-A7226DC48627}"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068C28-6FEA-4D4D-88D5-A7226DC48627}"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068C28-6FEA-4D4D-88D5-A7226DC48627}"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068C28-6FEA-4D4D-88D5-A7226DC48627}"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068C28-6FEA-4D4D-88D5-A7226DC48627}"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068C28-6FEA-4D4D-88D5-A7226DC48627}"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98D89-BEA0-4C61-A4E4-93108726146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68C28-6FEA-4D4D-88D5-A7226DC48627}" type="datetimeFigureOut">
              <a:rPr lang="en-US" smtClean="0"/>
              <a:t>9/16/2020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98D89-BEA0-4C61-A4E4-93108726146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152400"/>
            <a:ext cx="8229600" cy="124936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t/>
            </a:r>
            <a:br>
              <a:rPr kumimoji="0" lang="en-US" sz="8000" b="0"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br>
            <a:r>
              <a:rPr kumimoji="0" lang="en-US" sz="8000" b="1"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t>Plant Physiology</a:t>
            </a:r>
            <a:br>
              <a:rPr kumimoji="0" lang="en-US" sz="8000" b="1" i="0" u="none" strike="noStrike" kern="1200" cap="none" spc="0" normalizeH="0" baseline="0" noProof="0" dirty="0" smtClean="0">
                <a:ln>
                  <a:noFill/>
                </a:ln>
                <a:solidFill>
                  <a:schemeClr val="bg2">
                    <a:lumMod val="10000"/>
                  </a:schemeClr>
                </a:solidFill>
                <a:effectLst/>
                <a:uLnTx/>
                <a:uFillTx/>
                <a:latin typeface="Times New Roman" pitchFamily="18" charset="0"/>
                <a:ea typeface="+mj-ea"/>
                <a:cs typeface="Times New Roman" pitchFamily="18" charset="0"/>
              </a:rPr>
            </a:br>
            <a:endParaRPr kumimoji="0" lang="en-US" sz="8000" b="0" i="0" u="none" strike="noStrike" kern="1200" cap="none" spc="0" normalizeH="0" baseline="0" noProof="0" dirty="0">
              <a:ln>
                <a:noFill/>
              </a:ln>
              <a:solidFill>
                <a:schemeClr val="bg2">
                  <a:lumMod val="10000"/>
                </a:schemeClr>
              </a:solidFill>
              <a:effectLst/>
              <a:uLnTx/>
              <a:uFillTx/>
              <a:latin typeface="Times New Roman" pitchFamily="18" charset="0"/>
              <a:ea typeface="+mj-ea"/>
              <a:cs typeface="Times New Roman" pitchFamily="18" charset="0"/>
            </a:endParaRPr>
          </a:p>
        </p:txBody>
      </p:sp>
      <p:pic>
        <p:nvPicPr>
          <p:cNvPr id="5" name="Picture 2" descr="C:\Users\Shani Raj\Desktop\mlsu-logo.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733800" y="2895600"/>
            <a:ext cx="1691469" cy="12954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2133600" y="4643497"/>
            <a:ext cx="4876800" cy="2062103"/>
          </a:xfrm>
          <a:prstGeom prst="rect">
            <a:avLst/>
          </a:prstGeom>
          <a:noFill/>
        </p:spPr>
        <p:txBody>
          <a:bodyPr wrap="square" rtlCol="0">
            <a:spAutoFit/>
          </a:bodyPr>
          <a:lstStyle/>
          <a:p>
            <a:pPr marL="114300" indent="0" algn="ctr">
              <a:buNone/>
            </a:pPr>
            <a:r>
              <a:rPr lang="en-IN" sz="2400" dirty="0">
                <a:solidFill>
                  <a:schemeClr val="bg2">
                    <a:lumMod val="10000"/>
                  </a:schemeClr>
                </a:solidFill>
                <a:latin typeface="New times roman"/>
              </a:rPr>
              <a:t>Presented By</a:t>
            </a:r>
          </a:p>
          <a:p>
            <a:pPr marL="114300" indent="0" algn="ctr">
              <a:buNone/>
            </a:pPr>
            <a:r>
              <a:rPr lang="en-IN" sz="2000" b="1" dirty="0" smtClean="0">
                <a:solidFill>
                  <a:schemeClr val="bg2">
                    <a:lumMod val="10000"/>
                  </a:schemeClr>
                </a:solidFill>
                <a:latin typeface="New times roman"/>
              </a:rPr>
              <a:t>Garima Yadav</a:t>
            </a:r>
          </a:p>
          <a:p>
            <a:pPr marL="114300" indent="0" algn="ctr">
              <a:buNone/>
            </a:pPr>
            <a:r>
              <a:rPr lang="en-IN" sz="2000" b="1" dirty="0" smtClean="0">
                <a:solidFill>
                  <a:schemeClr val="bg2">
                    <a:lumMod val="10000"/>
                  </a:schemeClr>
                </a:solidFill>
                <a:latin typeface="New times roman"/>
              </a:rPr>
              <a:t>Research Scholar</a:t>
            </a:r>
          </a:p>
          <a:p>
            <a:pPr marL="114300" indent="0" algn="ctr">
              <a:buNone/>
            </a:pPr>
            <a:r>
              <a:rPr lang="en-US" sz="2000" b="1" dirty="0" smtClean="0">
                <a:solidFill>
                  <a:schemeClr val="bg2">
                    <a:lumMod val="10000"/>
                  </a:schemeClr>
                </a:solidFill>
              </a:rPr>
              <a:t>Mohanlal Sukhadia University, Udaipur Department Of Botany</a:t>
            </a:r>
            <a:endParaRPr lang="en-IN" sz="2000" b="1" dirty="0" smtClean="0">
              <a:solidFill>
                <a:schemeClr val="bg2">
                  <a:lumMod val="10000"/>
                </a:schemeClr>
              </a:solidFill>
              <a:latin typeface="New times roman"/>
            </a:endParaRPr>
          </a:p>
          <a:p>
            <a:endParaRPr lang="en-US" sz="2400" dirty="0">
              <a:solidFill>
                <a:schemeClr val="bg2">
                  <a:lumMod val="1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Autofit/>
          </a:bodyPr>
          <a:lstStyle/>
          <a:p>
            <a:pPr algn="just"/>
            <a:r>
              <a:rPr lang="en-US" sz="2800" dirty="0" smtClean="0">
                <a:solidFill>
                  <a:schemeClr val="accent2">
                    <a:lumMod val="40000"/>
                    <a:lumOff val="60000"/>
                  </a:schemeClr>
                </a:solidFill>
                <a:latin typeface="Times New Roman" pitchFamily="18" charset="0"/>
                <a:cs typeface="Times New Roman" pitchFamily="18" charset="0"/>
              </a:rPr>
              <a:t>There is recent evidence that ABA may also have a role in lateral or secondary root development. The initiation and development of lateral roots is known to be primarily under the control of auxin, but lateral root development can be inhibited by ABA if the hormone is applied during early stages of lateral root development, before the lateral root </a:t>
            </a:r>
            <a:r>
              <a:rPr lang="en-US" sz="2800" dirty="0" err="1" smtClean="0">
                <a:solidFill>
                  <a:schemeClr val="accent2">
                    <a:lumMod val="40000"/>
                    <a:lumOff val="60000"/>
                  </a:schemeClr>
                </a:solidFill>
                <a:latin typeface="Times New Roman" pitchFamily="18" charset="0"/>
                <a:cs typeface="Times New Roman" pitchFamily="18" charset="0"/>
              </a:rPr>
              <a:t>meristem</a:t>
            </a:r>
            <a:r>
              <a:rPr lang="en-US" sz="2800" dirty="0" smtClean="0">
                <a:solidFill>
                  <a:schemeClr val="accent2">
                    <a:lumMod val="40000"/>
                    <a:lumOff val="60000"/>
                  </a:schemeClr>
                </a:solidFill>
                <a:latin typeface="Times New Roman" pitchFamily="18" charset="0"/>
                <a:cs typeface="Times New Roman" pitchFamily="18" charset="0"/>
              </a:rPr>
              <a:t> becomes organized.</a:t>
            </a:r>
          </a:p>
          <a:p>
            <a:pPr algn="just"/>
            <a:r>
              <a:rPr lang="en-US" sz="2800" dirty="0" smtClean="0">
                <a:solidFill>
                  <a:schemeClr val="accent2">
                    <a:lumMod val="40000"/>
                    <a:lumOff val="60000"/>
                  </a:schemeClr>
                </a:solidFill>
                <a:latin typeface="Times New Roman" pitchFamily="18" charset="0"/>
                <a:cs typeface="Times New Roman" pitchFamily="18" charset="0"/>
              </a:rPr>
              <a:t>Endogenous ABA </a:t>
            </a:r>
            <a:r>
              <a:rPr lang="en-US" sz="2800" dirty="0">
                <a:solidFill>
                  <a:schemeClr val="accent2">
                    <a:lumMod val="40000"/>
                    <a:lumOff val="60000"/>
                  </a:schemeClr>
                </a:solidFill>
                <a:latin typeface="Times New Roman" pitchFamily="18" charset="0"/>
                <a:cs typeface="Times New Roman" pitchFamily="18" charset="0"/>
              </a:rPr>
              <a:t>may normally inhibit or delay flowering in </a:t>
            </a:r>
            <a:r>
              <a:rPr lang="en-US" sz="2800" i="1" dirty="0" smtClean="0">
                <a:solidFill>
                  <a:schemeClr val="accent2">
                    <a:lumMod val="40000"/>
                    <a:lumOff val="60000"/>
                  </a:schemeClr>
                </a:solidFill>
                <a:latin typeface="Times New Roman" pitchFamily="18" charset="0"/>
                <a:cs typeface="Times New Roman" pitchFamily="18" charset="0"/>
              </a:rPr>
              <a:t>Arabidopsis. </a:t>
            </a:r>
            <a:r>
              <a:rPr lang="en-US" sz="2800" dirty="0" smtClean="0">
                <a:solidFill>
                  <a:schemeClr val="accent2">
                    <a:lumMod val="40000"/>
                    <a:lumOff val="60000"/>
                  </a:schemeClr>
                </a:solidFill>
                <a:latin typeface="Times New Roman" pitchFamily="18" charset="0"/>
                <a:cs typeface="Times New Roman" pitchFamily="18" charset="0"/>
              </a:rPr>
              <a:t>Further </a:t>
            </a:r>
            <a:r>
              <a:rPr lang="en-US" sz="2800" dirty="0">
                <a:solidFill>
                  <a:schemeClr val="accent2">
                    <a:lumMod val="40000"/>
                    <a:lumOff val="60000"/>
                  </a:schemeClr>
                </a:solidFill>
                <a:latin typeface="Times New Roman" pitchFamily="18" charset="0"/>
                <a:cs typeface="Times New Roman" pitchFamily="18" charset="0"/>
              </a:rPr>
              <a:t>support comes from the discovery </a:t>
            </a:r>
            <a:r>
              <a:rPr lang="en-US" sz="2800" dirty="0" smtClean="0">
                <a:solidFill>
                  <a:schemeClr val="accent2">
                    <a:lumMod val="40000"/>
                    <a:lumOff val="60000"/>
                  </a:schemeClr>
                </a:solidFill>
                <a:latin typeface="Times New Roman" pitchFamily="18" charset="0"/>
                <a:cs typeface="Times New Roman" pitchFamily="18" charset="0"/>
              </a:rPr>
              <a:t>that a </a:t>
            </a:r>
            <a:r>
              <a:rPr lang="en-US" sz="2800" dirty="0">
                <a:solidFill>
                  <a:schemeClr val="accent2">
                    <a:lumMod val="40000"/>
                    <a:lumOff val="60000"/>
                  </a:schemeClr>
                </a:solidFill>
                <a:latin typeface="Times New Roman" pitchFamily="18" charset="0"/>
                <a:cs typeface="Times New Roman" pitchFamily="18" charset="0"/>
              </a:rPr>
              <a:t>gene (</a:t>
            </a:r>
            <a:r>
              <a:rPr lang="en-US" sz="2800" i="1" dirty="0">
                <a:solidFill>
                  <a:schemeClr val="accent2">
                    <a:lumMod val="40000"/>
                    <a:lumOff val="60000"/>
                  </a:schemeClr>
                </a:solidFill>
                <a:latin typeface="Times New Roman" pitchFamily="18" charset="0"/>
                <a:cs typeface="Times New Roman" pitchFamily="18" charset="0"/>
              </a:rPr>
              <a:t>FCA) previously known to be involved in </a:t>
            </a:r>
            <a:r>
              <a:rPr lang="en-US" sz="2800" i="1" dirty="0" smtClean="0">
                <a:solidFill>
                  <a:schemeClr val="accent2">
                    <a:lumMod val="40000"/>
                    <a:lumOff val="60000"/>
                  </a:schemeClr>
                </a:solidFill>
                <a:latin typeface="Times New Roman" pitchFamily="18" charset="0"/>
                <a:cs typeface="Times New Roman" pitchFamily="18" charset="0"/>
              </a:rPr>
              <a:t>controlling </a:t>
            </a:r>
            <a:r>
              <a:rPr lang="en-US" sz="2800" dirty="0" smtClean="0">
                <a:solidFill>
                  <a:schemeClr val="accent2">
                    <a:lumMod val="40000"/>
                    <a:lumOff val="60000"/>
                  </a:schemeClr>
                </a:solidFill>
                <a:latin typeface="Times New Roman" pitchFamily="18" charset="0"/>
                <a:cs typeface="Times New Roman" pitchFamily="18" charset="0"/>
              </a:rPr>
              <a:t>the </a:t>
            </a:r>
            <a:r>
              <a:rPr lang="en-US" sz="2800" dirty="0">
                <a:solidFill>
                  <a:schemeClr val="accent2">
                    <a:lumMod val="40000"/>
                    <a:lumOff val="60000"/>
                  </a:schemeClr>
                </a:solidFill>
                <a:latin typeface="Times New Roman" pitchFamily="18" charset="0"/>
                <a:cs typeface="Times New Roman" pitchFamily="18" charset="0"/>
              </a:rPr>
              <a:t>time of flowering also has the properties </a:t>
            </a:r>
            <a:r>
              <a:rPr lang="en-US" sz="2800" dirty="0" smtClean="0">
                <a:solidFill>
                  <a:schemeClr val="accent2">
                    <a:lumMod val="40000"/>
                    <a:lumOff val="60000"/>
                  </a:schemeClr>
                </a:solidFill>
                <a:latin typeface="Times New Roman" pitchFamily="18" charset="0"/>
                <a:cs typeface="Times New Roman" pitchFamily="18" charset="0"/>
              </a:rPr>
              <a:t>of an </a:t>
            </a:r>
            <a:r>
              <a:rPr lang="en-US" sz="2800" dirty="0">
                <a:solidFill>
                  <a:schemeClr val="accent2">
                    <a:lumMod val="40000"/>
                    <a:lumOff val="60000"/>
                  </a:schemeClr>
                </a:solidFill>
                <a:latin typeface="Times New Roman" pitchFamily="18" charset="0"/>
                <a:cs typeface="Times New Roman" pitchFamily="18" charset="0"/>
              </a:rPr>
              <a:t>abscisic acid receptor.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40000"/>
                    <a:lumOff val="60000"/>
                  </a:schemeClr>
                </a:solidFill>
                <a:latin typeface="Times New Roman" pitchFamily="18" charset="0"/>
                <a:cs typeface="Times New Roman" pitchFamily="18" charset="0"/>
              </a:rPr>
              <a:t>ETHYLENE</a:t>
            </a:r>
            <a:endParaRPr lang="en-US" dirty="0">
              <a:solidFill>
                <a:schemeClr val="accent2">
                  <a:lumMod val="40000"/>
                  <a:lumOff val="6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chemeClr val="accent2">
                    <a:lumMod val="40000"/>
                    <a:lumOff val="60000"/>
                  </a:schemeClr>
                </a:solidFill>
                <a:latin typeface="Times New Roman" pitchFamily="18" charset="0"/>
                <a:cs typeface="Times New Roman" pitchFamily="18" charset="0"/>
              </a:rPr>
              <a:t>Ethylene is another class of hormones with a single representative.</a:t>
            </a:r>
          </a:p>
          <a:p>
            <a:pPr algn="just"/>
            <a:r>
              <a:rPr lang="en-US" dirty="0">
                <a:solidFill>
                  <a:schemeClr val="accent2">
                    <a:lumMod val="40000"/>
                    <a:lumOff val="60000"/>
                  </a:schemeClr>
                </a:solidFill>
                <a:latin typeface="Times New Roman" pitchFamily="18" charset="0"/>
                <a:cs typeface="Times New Roman" pitchFamily="18" charset="0"/>
              </a:rPr>
              <a:t>Ethylene is a simple gaseous </a:t>
            </a:r>
            <a:r>
              <a:rPr lang="en-US" dirty="0" smtClean="0">
                <a:solidFill>
                  <a:schemeClr val="accent2">
                    <a:lumMod val="40000"/>
                    <a:lumOff val="60000"/>
                  </a:schemeClr>
                </a:solidFill>
                <a:latin typeface="Times New Roman" pitchFamily="18" charset="0"/>
                <a:cs typeface="Times New Roman" pitchFamily="18" charset="0"/>
              </a:rPr>
              <a:t>hydrocarbon with </a:t>
            </a:r>
            <a:r>
              <a:rPr lang="en-US" dirty="0">
                <a:solidFill>
                  <a:schemeClr val="accent2">
                    <a:lumMod val="40000"/>
                    <a:lumOff val="60000"/>
                  </a:schemeClr>
                </a:solidFill>
                <a:latin typeface="Times New Roman" pitchFamily="18" charset="0"/>
                <a:cs typeface="Times New Roman" pitchFamily="18" charset="0"/>
              </a:rPr>
              <a:t>the chemical structure </a:t>
            </a:r>
            <a:r>
              <a:rPr lang="en-US" dirty="0" smtClean="0">
                <a:solidFill>
                  <a:schemeClr val="accent2">
                    <a:lumMod val="40000"/>
                    <a:lumOff val="60000"/>
                  </a:schemeClr>
                </a:solidFill>
                <a:latin typeface="Times New Roman" pitchFamily="18" charset="0"/>
                <a:cs typeface="Times New Roman" pitchFamily="18" charset="0"/>
              </a:rPr>
              <a:t>H</a:t>
            </a:r>
            <a:r>
              <a:rPr lang="en-US" sz="2000" dirty="0" smtClean="0">
                <a:solidFill>
                  <a:schemeClr val="accent2">
                    <a:lumMod val="40000"/>
                    <a:lumOff val="60000"/>
                  </a:schemeClr>
                </a:solidFill>
                <a:latin typeface="Times New Roman" pitchFamily="18" charset="0"/>
                <a:cs typeface="Times New Roman" pitchFamily="18" charset="0"/>
              </a:rPr>
              <a:t>2</a:t>
            </a:r>
            <a:r>
              <a:rPr lang="en-US" dirty="0" smtClean="0">
                <a:solidFill>
                  <a:schemeClr val="accent2">
                    <a:lumMod val="40000"/>
                    <a:lumOff val="60000"/>
                  </a:schemeClr>
                </a:solidFill>
                <a:latin typeface="Times New Roman" pitchFamily="18" charset="0"/>
                <a:cs typeface="Times New Roman" pitchFamily="18" charset="0"/>
              </a:rPr>
              <a:t>C=CH</a:t>
            </a:r>
            <a:r>
              <a:rPr lang="en-US" sz="2000" dirty="0" smtClean="0">
                <a:solidFill>
                  <a:schemeClr val="accent2">
                    <a:lumMod val="40000"/>
                    <a:lumOff val="60000"/>
                  </a:schemeClr>
                </a:solidFill>
                <a:latin typeface="Times New Roman" pitchFamily="18" charset="0"/>
                <a:cs typeface="Times New Roman" pitchFamily="18" charset="0"/>
              </a:rPr>
              <a:t>2</a:t>
            </a:r>
            <a:r>
              <a:rPr lang="en-US" dirty="0">
                <a:solidFill>
                  <a:schemeClr val="accent2">
                    <a:lumMod val="40000"/>
                    <a:lumOff val="60000"/>
                  </a:schemeClr>
                </a:solidFill>
                <a:latin typeface="Times New Roman" pitchFamily="18" charset="0"/>
                <a:cs typeface="Times New Roman" pitchFamily="18" charset="0"/>
              </a:rPr>
              <a:t>. </a:t>
            </a:r>
            <a:r>
              <a:rPr lang="en-US" dirty="0" smtClean="0">
                <a:solidFill>
                  <a:schemeClr val="accent2">
                    <a:lumMod val="40000"/>
                    <a:lumOff val="60000"/>
                  </a:schemeClr>
                </a:solidFill>
                <a:latin typeface="Times New Roman" pitchFamily="18" charset="0"/>
                <a:cs typeface="Times New Roman" pitchFamily="18" charset="0"/>
              </a:rPr>
              <a:t>Ethylene is </a:t>
            </a:r>
            <a:r>
              <a:rPr lang="en-US" dirty="0">
                <a:solidFill>
                  <a:schemeClr val="accent2">
                    <a:lumMod val="40000"/>
                    <a:lumOff val="60000"/>
                  </a:schemeClr>
                </a:solidFill>
                <a:latin typeface="Times New Roman" pitchFamily="18" charset="0"/>
                <a:cs typeface="Times New Roman" pitchFamily="18" charset="0"/>
              </a:rPr>
              <a:t>apparently not required for normal vegetative </a:t>
            </a:r>
            <a:r>
              <a:rPr lang="en-US" dirty="0" smtClean="0">
                <a:solidFill>
                  <a:schemeClr val="accent2">
                    <a:lumMod val="40000"/>
                    <a:lumOff val="60000"/>
                  </a:schemeClr>
                </a:solidFill>
                <a:latin typeface="Times New Roman" pitchFamily="18" charset="0"/>
                <a:cs typeface="Times New Roman" pitchFamily="18" charset="0"/>
              </a:rPr>
              <a:t>growth, although </a:t>
            </a:r>
            <a:r>
              <a:rPr lang="en-US" dirty="0">
                <a:solidFill>
                  <a:schemeClr val="accent2">
                    <a:lumMod val="40000"/>
                    <a:lumOff val="60000"/>
                  </a:schemeClr>
                </a:solidFill>
                <a:latin typeface="Times New Roman" pitchFamily="18" charset="0"/>
                <a:cs typeface="Times New Roman" pitchFamily="18" charset="0"/>
              </a:rPr>
              <a:t>it can have a significant impact on the </a:t>
            </a:r>
            <a:r>
              <a:rPr lang="en-US" dirty="0" smtClean="0">
                <a:solidFill>
                  <a:schemeClr val="accent2">
                    <a:lumMod val="40000"/>
                    <a:lumOff val="60000"/>
                  </a:schemeClr>
                </a:solidFill>
                <a:latin typeface="Times New Roman" pitchFamily="18" charset="0"/>
                <a:cs typeface="Times New Roman" pitchFamily="18" charset="0"/>
              </a:rPr>
              <a:t>development of </a:t>
            </a:r>
            <a:r>
              <a:rPr lang="en-US" dirty="0">
                <a:solidFill>
                  <a:schemeClr val="accent2">
                    <a:lumMod val="40000"/>
                    <a:lumOff val="60000"/>
                  </a:schemeClr>
                </a:solidFill>
                <a:latin typeface="Times New Roman" pitchFamily="18" charset="0"/>
                <a:cs typeface="Times New Roman" pitchFamily="18" charset="0"/>
              </a:rPr>
              <a:t>roots and shoots</a:t>
            </a:r>
            <a:r>
              <a:rPr lang="en-US" dirty="0" smtClean="0">
                <a:solidFill>
                  <a:schemeClr val="accent2">
                    <a:lumMod val="40000"/>
                    <a:lumOff val="60000"/>
                  </a:schemeClr>
                </a:solidFill>
                <a:latin typeface="Times New Roman" pitchFamily="18" charset="0"/>
                <a:cs typeface="Times New Roman" pitchFamily="18" charset="0"/>
              </a:rPr>
              <a:t>.</a:t>
            </a:r>
          </a:p>
          <a:p>
            <a:pPr algn="just"/>
            <a:r>
              <a:rPr lang="en-US" dirty="0">
                <a:solidFill>
                  <a:schemeClr val="accent2">
                    <a:lumMod val="40000"/>
                    <a:lumOff val="60000"/>
                  </a:schemeClr>
                </a:solidFill>
                <a:latin typeface="Times New Roman" pitchFamily="18" charset="0"/>
                <a:cs typeface="Times New Roman" pitchFamily="18" charset="0"/>
              </a:rPr>
              <a:t>Ethylene appears to </a:t>
            </a:r>
            <a:r>
              <a:rPr lang="en-US" dirty="0" smtClean="0">
                <a:solidFill>
                  <a:schemeClr val="accent2">
                    <a:lumMod val="40000"/>
                    <a:lumOff val="60000"/>
                  </a:schemeClr>
                </a:solidFill>
                <a:latin typeface="Times New Roman" pitchFamily="18" charset="0"/>
                <a:cs typeface="Times New Roman" pitchFamily="18" charset="0"/>
              </a:rPr>
              <a:t>be synthesized </a:t>
            </a:r>
            <a:r>
              <a:rPr lang="en-US" dirty="0">
                <a:solidFill>
                  <a:schemeClr val="accent2">
                    <a:lumMod val="40000"/>
                    <a:lumOff val="60000"/>
                  </a:schemeClr>
                </a:solidFill>
                <a:latin typeface="Times New Roman" pitchFamily="18" charset="0"/>
                <a:cs typeface="Times New Roman" pitchFamily="18" charset="0"/>
              </a:rPr>
              <a:t>primarily in response to stress and </a:t>
            </a:r>
            <a:r>
              <a:rPr lang="en-US" dirty="0" smtClean="0">
                <a:solidFill>
                  <a:schemeClr val="accent2">
                    <a:lumMod val="40000"/>
                    <a:lumOff val="60000"/>
                  </a:schemeClr>
                </a:solidFill>
                <a:latin typeface="Times New Roman" pitchFamily="18" charset="0"/>
                <a:cs typeface="Times New Roman" pitchFamily="18" charset="0"/>
              </a:rPr>
              <a:t>may be </a:t>
            </a:r>
            <a:r>
              <a:rPr lang="en-US" dirty="0">
                <a:solidFill>
                  <a:schemeClr val="accent2">
                    <a:lumMod val="40000"/>
                    <a:lumOff val="60000"/>
                  </a:schemeClr>
                </a:solidFill>
                <a:latin typeface="Times New Roman" pitchFamily="18" charset="0"/>
                <a:cs typeface="Times New Roman" pitchFamily="18" charset="0"/>
              </a:rPr>
              <a:t>produced in large amounts by tissues </a:t>
            </a:r>
            <a:r>
              <a:rPr lang="en-US" dirty="0" smtClean="0">
                <a:solidFill>
                  <a:schemeClr val="accent2">
                    <a:lumMod val="40000"/>
                    <a:lumOff val="60000"/>
                  </a:schemeClr>
                </a:solidFill>
                <a:latin typeface="Times New Roman" pitchFamily="18" charset="0"/>
                <a:cs typeface="Times New Roman" pitchFamily="18" charset="0"/>
              </a:rPr>
              <a:t>undergoing senescence </a:t>
            </a:r>
            <a:r>
              <a:rPr lang="en-US" dirty="0">
                <a:solidFill>
                  <a:schemeClr val="accent2">
                    <a:lumMod val="40000"/>
                    <a:lumOff val="60000"/>
                  </a:schemeClr>
                </a:solidFill>
                <a:latin typeface="Times New Roman" pitchFamily="18" charset="0"/>
                <a:cs typeface="Times New Roman" pitchFamily="18" charset="0"/>
              </a:rPr>
              <a:t>or ripening</a:t>
            </a:r>
            <a:r>
              <a:rPr lang="en-US" dirty="0" smtClean="0">
                <a:solidFill>
                  <a:schemeClr val="accent2">
                    <a:lumMod val="40000"/>
                    <a:lumOff val="60000"/>
                  </a:schemeClr>
                </a:solidFill>
                <a:latin typeface="Times New Roman" pitchFamily="18" charset="0"/>
                <a:cs typeface="Times New Roman" pitchFamily="18" charset="0"/>
              </a:rPr>
              <a:t>.</a:t>
            </a:r>
          </a:p>
          <a:p>
            <a:pPr algn="just"/>
            <a:r>
              <a:rPr lang="en-US" dirty="0">
                <a:solidFill>
                  <a:schemeClr val="accent2">
                    <a:lumMod val="40000"/>
                    <a:lumOff val="60000"/>
                  </a:schemeClr>
                </a:solidFill>
                <a:latin typeface="Times New Roman" pitchFamily="18" charset="0"/>
                <a:cs typeface="Times New Roman" pitchFamily="18" charset="0"/>
              </a:rPr>
              <a:t>Ethylene is commonly used </a:t>
            </a:r>
            <a:r>
              <a:rPr lang="en-US" dirty="0" smtClean="0">
                <a:solidFill>
                  <a:schemeClr val="accent2">
                    <a:lumMod val="40000"/>
                    <a:lumOff val="60000"/>
                  </a:schemeClr>
                </a:solidFill>
                <a:latin typeface="Times New Roman" pitchFamily="18" charset="0"/>
                <a:cs typeface="Times New Roman" pitchFamily="18" charset="0"/>
              </a:rPr>
              <a:t>to enhance </a:t>
            </a:r>
            <a:r>
              <a:rPr lang="en-US" dirty="0">
                <a:solidFill>
                  <a:schemeClr val="accent2">
                    <a:lumMod val="40000"/>
                    <a:lumOff val="60000"/>
                  </a:schemeClr>
                </a:solidFill>
                <a:latin typeface="Times New Roman" pitchFamily="18" charset="0"/>
                <a:cs typeface="Times New Roman" pitchFamily="18" charset="0"/>
              </a:rPr>
              <a:t>ripening in bananas and other fruits that </a:t>
            </a:r>
            <a:r>
              <a:rPr lang="en-US" dirty="0" smtClean="0">
                <a:solidFill>
                  <a:schemeClr val="accent2">
                    <a:lumMod val="40000"/>
                    <a:lumOff val="60000"/>
                  </a:schemeClr>
                </a:solidFill>
                <a:latin typeface="Times New Roman" pitchFamily="18" charset="0"/>
                <a:cs typeface="Times New Roman" pitchFamily="18" charset="0"/>
              </a:rPr>
              <a:t>are picked </a:t>
            </a:r>
            <a:r>
              <a:rPr lang="en-US" dirty="0">
                <a:solidFill>
                  <a:schemeClr val="accent2">
                    <a:lumMod val="40000"/>
                    <a:lumOff val="60000"/>
                  </a:schemeClr>
                </a:solidFill>
                <a:latin typeface="Times New Roman" pitchFamily="18" charset="0"/>
                <a:cs typeface="Times New Roman" pitchFamily="18" charset="0"/>
              </a:rPr>
              <a:t>green for </a:t>
            </a:r>
            <a:r>
              <a:rPr lang="en-US" dirty="0" smtClean="0">
                <a:solidFill>
                  <a:schemeClr val="accent2">
                    <a:lumMod val="40000"/>
                    <a:lumOff val="60000"/>
                  </a:schemeClr>
                </a:solidFill>
                <a:latin typeface="Times New Roman" pitchFamily="18" charset="0"/>
                <a:cs typeface="Times New Roman" pitchFamily="18" charset="0"/>
              </a:rPr>
              <a:t>shipment.</a:t>
            </a:r>
          </a:p>
          <a:p>
            <a:pPr algn="just"/>
            <a:r>
              <a:rPr lang="en-US" dirty="0">
                <a:solidFill>
                  <a:schemeClr val="accent2">
                    <a:lumMod val="40000"/>
                    <a:lumOff val="60000"/>
                  </a:schemeClr>
                </a:solidFill>
                <a:latin typeface="Times New Roman" pitchFamily="18" charset="0"/>
                <a:cs typeface="Times New Roman" pitchFamily="18" charset="0"/>
              </a:rPr>
              <a:t>Ethylene is </a:t>
            </a:r>
            <a:r>
              <a:rPr lang="en-US" dirty="0" smtClean="0">
                <a:solidFill>
                  <a:schemeClr val="accent2">
                    <a:lumMod val="40000"/>
                    <a:lumOff val="60000"/>
                  </a:schemeClr>
                </a:solidFill>
                <a:latin typeface="Times New Roman" pitchFamily="18" charset="0"/>
                <a:cs typeface="Times New Roman" pitchFamily="18" charset="0"/>
              </a:rPr>
              <a:t>frequently produced </a:t>
            </a:r>
            <a:r>
              <a:rPr lang="en-US" dirty="0">
                <a:solidFill>
                  <a:schemeClr val="accent2">
                    <a:lumMod val="40000"/>
                    <a:lumOff val="60000"/>
                  </a:schemeClr>
                </a:solidFill>
                <a:latin typeface="Times New Roman" pitchFamily="18" charset="0"/>
                <a:cs typeface="Times New Roman" pitchFamily="18" charset="0"/>
              </a:rPr>
              <a:t>when high concentrations of </a:t>
            </a:r>
            <a:r>
              <a:rPr lang="en-US" dirty="0" err="1" smtClean="0">
                <a:solidFill>
                  <a:schemeClr val="accent2">
                    <a:lumMod val="40000"/>
                    <a:lumOff val="60000"/>
                  </a:schemeClr>
                </a:solidFill>
                <a:latin typeface="Times New Roman" pitchFamily="18" charset="0"/>
                <a:cs typeface="Times New Roman" pitchFamily="18" charset="0"/>
              </a:rPr>
              <a:t>auxins</a:t>
            </a:r>
            <a:r>
              <a:rPr lang="en-US" dirty="0" smtClean="0">
                <a:solidFill>
                  <a:schemeClr val="accent2">
                    <a:lumMod val="40000"/>
                    <a:lumOff val="60000"/>
                  </a:schemeClr>
                </a:solidFill>
                <a:latin typeface="Times New Roman" pitchFamily="18" charset="0"/>
                <a:cs typeface="Times New Roman" pitchFamily="18" charset="0"/>
              </a:rPr>
              <a:t> are </a:t>
            </a:r>
            <a:r>
              <a:rPr lang="en-US" dirty="0">
                <a:solidFill>
                  <a:schemeClr val="accent2">
                    <a:lumMod val="40000"/>
                    <a:lumOff val="60000"/>
                  </a:schemeClr>
                </a:solidFill>
                <a:latin typeface="Times New Roman" pitchFamily="18" charset="0"/>
                <a:cs typeface="Times New Roman" pitchFamily="18" charset="0"/>
              </a:rPr>
              <a:t>supplied to plant tissues and many of the </a:t>
            </a:r>
            <a:r>
              <a:rPr lang="en-US" dirty="0" smtClean="0">
                <a:solidFill>
                  <a:schemeClr val="accent2">
                    <a:lumMod val="40000"/>
                    <a:lumOff val="60000"/>
                  </a:schemeClr>
                </a:solidFill>
                <a:latin typeface="Times New Roman" pitchFamily="18" charset="0"/>
                <a:cs typeface="Times New Roman" pitchFamily="18" charset="0"/>
              </a:rPr>
              <a:t>inhibitory responses </a:t>
            </a:r>
            <a:r>
              <a:rPr lang="en-US" dirty="0">
                <a:solidFill>
                  <a:schemeClr val="accent2">
                    <a:lumMod val="40000"/>
                    <a:lumOff val="60000"/>
                  </a:schemeClr>
                </a:solidFill>
                <a:latin typeface="Times New Roman" pitchFamily="18" charset="0"/>
                <a:cs typeface="Times New Roman" pitchFamily="18" charset="0"/>
              </a:rPr>
              <a:t>to exogenously applied auxin appear to be </a:t>
            </a:r>
            <a:r>
              <a:rPr lang="en-US" dirty="0" smtClean="0">
                <a:solidFill>
                  <a:schemeClr val="accent2">
                    <a:lumMod val="40000"/>
                    <a:lumOff val="60000"/>
                  </a:schemeClr>
                </a:solidFill>
                <a:latin typeface="Times New Roman" pitchFamily="18" charset="0"/>
                <a:cs typeface="Times New Roman" pitchFamily="18" charset="0"/>
              </a:rPr>
              <a:t>due to </a:t>
            </a:r>
            <a:r>
              <a:rPr lang="en-US" dirty="0">
                <a:solidFill>
                  <a:schemeClr val="accent2">
                    <a:lumMod val="40000"/>
                    <a:lumOff val="60000"/>
                  </a:schemeClr>
                </a:solidFill>
                <a:latin typeface="Times New Roman" pitchFamily="18" charset="0"/>
                <a:cs typeface="Times New Roman" pitchFamily="18" charset="0"/>
              </a:rPr>
              <a:t>auxin-stimulated ethylene release rather than </a:t>
            </a:r>
            <a:r>
              <a:rPr lang="en-US" dirty="0" smtClean="0">
                <a:solidFill>
                  <a:schemeClr val="accent2">
                    <a:lumMod val="40000"/>
                    <a:lumOff val="60000"/>
                  </a:schemeClr>
                </a:solidFill>
                <a:latin typeface="Times New Roman" pitchFamily="18" charset="0"/>
                <a:cs typeface="Times New Roman" pitchFamily="18" charset="0"/>
              </a:rPr>
              <a:t>auxin itself</a:t>
            </a:r>
            <a:r>
              <a:rPr lang="en-US" dirty="0">
                <a:solidFill>
                  <a:schemeClr val="accent2">
                    <a:lumMod val="40000"/>
                    <a:lumOff val="60000"/>
                  </a:schemeClr>
                </a:solidFill>
                <a:latin typeface="Times New Roman" pitchFamily="18" charset="0"/>
                <a:cs typeface="Times New Roman"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lgn="just"/>
            <a:r>
              <a:rPr lang="en-US" dirty="0">
                <a:solidFill>
                  <a:schemeClr val="accent2">
                    <a:lumMod val="40000"/>
                    <a:lumOff val="60000"/>
                  </a:schemeClr>
                </a:solidFill>
                <a:latin typeface="Times New Roman" pitchFamily="18" charset="0"/>
                <a:cs typeface="Times New Roman" pitchFamily="18" charset="0"/>
              </a:rPr>
              <a:t>Ethylene occurs in all plant organs—roots, </a:t>
            </a:r>
            <a:r>
              <a:rPr lang="en-US" dirty="0" smtClean="0">
                <a:solidFill>
                  <a:schemeClr val="accent2">
                    <a:lumMod val="40000"/>
                    <a:lumOff val="60000"/>
                  </a:schemeClr>
                </a:solidFill>
                <a:latin typeface="Times New Roman" pitchFamily="18" charset="0"/>
                <a:cs typeface="Times New Roman" pitchFamily="18" charset="0"/>
              </a:rPr>
              <a:t>stems, leaves</a:t>
            </a:r>
            <a:r>
              <a:rPr lang="en-US" dirty="0">
                <a:solidFill>
                  <a:schemeClr val="accent2">
                    <a:lumMod val="40000"/>
                    <a:lumOff val="60000"/>
                  </a:schemeClr>
                </a:solidFill>
                <a:latin typeface="Times New Roman" pitchFamily="18" charset="0"/>
                <a:cs typeface="Times New Roman" pitchFamily="18" charset="0"/>
              </a:rPr>
              <a:t>, bulbs, tubers, fruits, seeds, and so </a:t>
            </a:r>
            <a:r>
              <a:rPr lang="en-US" dirty="0" smtClean="0">
                <a:solidFill>
                  <a:schemeClr val="accent2">
                    <a:lumMod val="40000"/>
                    <a:lumOff val="60000"/>
                  </a:schemeClr>
                </a:solidFill>
                <a:latin typeface="Times New Roman" pitchFamily="18" charset="0"/>
                <a:cs typeface="Times New Roman" pitchFamily="18" charset="0"/>
              </a:rPr>
              <a:t>on—although the </a:t>
            </a:r>
            <a:r>
              <a:rPr lang="en-US" dirty="0">
                <a:solidFill>
                  <a:schemeClr val="accent2">
                    <a:lumMod val="40000"/>
                    <a:lumOff val="60000"/>
                  </a:schemeClr>
                </a:solidFill>
                <a:latin typeface="Times New Roman" pitchFamily="18" charset="0"/>
                <a:cs typeface="Times New Roman" pitchFamily="18" charset="0"/>
              </a:rPr>
              <a:t>rate of production may vary depending on the </a:t>
            </a:r>
            <a:r>
              <a:rPr lang="en-US" dirty="0" smtClean="0">
                <a:solidFill>
                  <a:schemeClr val="accent2">
                    <a:lumMod val="40000"/>
                    <a:lumOff val="60000"/>
                  </a:schemeClr>
                </a:solidFill>
                <a:latin typeface="Times New Roman" pitchFamily="18" charset="0"/>
                <a:cs typeface="Times New Roman" pitchFamily="18" charset="0"/>
              </a:rPr>
              <a:t>stage of </a:t>
            </a:r>
            <a:r>
              <a:rPr lang="en-US" dirty="0">
                <a:solidFill>
                  <a:schemeClr val="accent2">
                    <a:lumMod val="40000"/>
                    <a:lumOff val="60000"/>
                  </a:schemeClr>
                </a:solidFill>
                <a:latin typeface="Times New Roman" pitchFamily="18" charset="0"/>
                <a:cs typeface="Times New Roman" pitchFamily="18" charset="0"/>
              </a:rPr>
              <a:t>development. Ethylene production will also vary </a:t>
            </a:r>
            <a:r>
              <a:rPr lang="en-US" dirty="0" smtClean="0">
                <a:solidFill>
                  <a:schemeClr val="accent2">
                    <a:lumMod val="40000"/>
                    <a:lumOff val="60000"/>
                  </a:schemeClr>
                </a:solidFill>
                <a:latin typeface="Times New Roman" pitchFamily="18" charset="0"/>
                <a:cs typeface="Times New Roman" pitchFamily="18" charset="0"/>
              </a:rPr>
              <a:t>from tissue </a:t>
            </a:r>
            <a:r>
              <a:rPr lang="en-US" dirty="0">
                <a:solidFill>
                  <a:schemeClr val="accent2">
                    <a:lumMod val="40000"/>
                    <a:lumOff val="60000"/>
                  </a:schemeClr>
                </a:solidFill>
                <a:latin typeface="Times New Roman" pitchFamily="18" charset="0"/>
                <a:cs typeface="Times New Roman" pitchFamily="18" charset="0"/>
              </a:rPr>
              <a:t>to tissue within the organ, but is frequently </a:t>
            </a:r>
            <a:r>
              <a:rPr lang="en-US" dirty="0" smtClean="0">
                <a:solidFill>
                  <a:schemeClr val="accent2">
                    <a:lumMod val="40000"/>
                    <a:lumOff val="60000"/>
                  </a:schemeClr>
                </a:solidFill>
                <a:latin typeface="Times New Roman" pitchFamily="18" charset="0"/>
                <a:cs typeface="Times New Roman" pitchFamily="18" charset="0"/>
              </a:rPr>
              <a:t>located in </a:t>
            </a:r>
            <a:r>
              <a:rPr lang="en-US" dirty="0">
                <a:solidFill>
                  <a:schemeClr val="accent2">
                    <a:lumMod val="40000"/>
                    <a:lumOff val="60000"/>
                  </a:schemeClr>
                </a:solidFill>
                <a:latin typeface="Times New Roman" pitchFamily="18" charset="0"/>
                <a:cs typeface="Times New Roman" pitchFamily="18" charset="0"/>
              </a:rPr>
              <a:t>peripheral </a:t>
            </a:r>
            <a:r>
              <a:rPr lang="en-US" dirty="0" smtClean="0">
                <a:solidFill>
                  <a:schemeClr val="accent2">
                    <a:lumMod val="40000"/>
                    <a:lumOff val="60000"/>
                  </a:schemeClr>
                </a:solidFill>
                <a:latin typeface="Times New Roman" pitchFamily="18" charset="0"/>
                <a:cs typeface="Times New Roman" pitchFamily="18" charset="0"/>
              </a:rPr>
              <a:t>tissues.</a:t>
            </a:r>
          </a:p>
          <a:p>
            <a:pPr algn="just"/>
            <a:r>
              <a:rPr lang="en-US" dirty="0">
                <a:solidFill>
                  <a:schemeClr val="accent2">
                    <a:lumMod val="40000"/>
                    <a:lumOff val="60000"/>
                  </a:schemeClr>
                </a:solidFill>
                <a:latin typeface="Times New Roman" pitchFamily="18" charset="0"/>
                <a:cs typeface="Times New Roman" pitchFamily="18" charset="0"/>
              </a:rPr>
              <a:t>In peach and avocado seeds, </a:t>
            </a:r>
            <a:r>
              <a:rPr lang="en-US" dirty="0" smtClean="0">
                <a:solidFill>
                  <a:schemeClr val="accent2">
                    <a:lumMod val="40000"/>
                    <a:lumOff val="60000"/>
                  </a:schemeClr>
                </a:solidFill>
                <a:latin typeface="Times New Roman" pitchFamily="18" charset="0"/>
                <a:cs typeface="Times New Roman" pitchFamily="18" charset="0"/>
              </a:rPr>
              <a:t>for example</a:t>
            </a:r>
            <a:r>
              <a:rPr lang="en-US" dirty="0">
                <a:solidFill>
                  <a:schemeClr val="accent2">
                    <a:lumMod val="40000"/>
                    <a:lumOff val="60000"/>
                  </a:schemeClr>
                </a:solidFill>
                <a:latin typeface="Times New Roman" pitchFamily="18" charset="0"/>
                <a:cs typeface="Times New Roman" pitchFamily="18" charset="0"/>
              </a:rPr>
              <a:t>, ethylene production appears to be </a:t>
            </a:r>
            <a:r>
              <a:rPr lang="en-US" dirty="0" smtClean="0">
                <a:solidFill>
                  <a:schemeClr val="accent2">
                    <a:lumMod val="40000"/>
                    <a:lumOff val="60000"/>
                  </a:schemeClr>
                </a:solidFill>
                <a:latin typeface="Times New Roman" pitchFamily="18" charset="0"/>
                <a:cs typeface="Times New Roman" pitchFamily="18" charset="0"/>
              </a:rPr>
              <a:t>localized primarily </a:t>
            </a:r>
            <a:r>
              <a:rPr lang="en-US" dirty="0">
                <a:solidFill>
                  <a:schemeClr val="accent2">
                    <a:lumMod val="40000"/>
                    <a:lumOff val="60000"/>
                  </a:schemeClr>
                </a:solidFill>
                <a:latin typeface="Times New Roman" pitchFamily="18" charset="0"/>
                <a:cs typeface="Times New Roman" pitchFamily="18" charset="0"/>
              </a:rPr>
              <a:t>in the seed coats, while in tomato fruit </a:t>
            </a:r>
            <a:r>
              <a:rPr lang="en-US" dirty="0" smtClean="0">
                <a:solidFill>
                  <a:schemeClr val="accent2">
                    <a:lumMod val="40000"/>
                    <a:lumOff val="60000"/>
                  </a:schemeClr>
                </a:solidFill>
                <a:latin typeface="Times New Roman" pitchFamily="18" charset="0"/>
                <a:cs typeface="Times New Roman" pitchFamily="18" charset="0"/>
              </a:rPr>
              <a:t>and </a:t>
            </a:r>
            <a:r>
              <a:rPr lang="en-US" dirty="0" err="1" smtClean="0">
                <a:solidFill>
                  <a:schemeClr val="accent2">
                    <a:lumMod val="40000"/>
                    <a:lumOff val="60000"/>
                  </a:schemeClr>
                </a:solidFill>
                <a:latin typeface="Times New Roman" pitchFamily="18" charset="0"/>
                <a:cs typeface="Times New Roman" pitchFamily="18" charset="0"/>
              </a:rPr>
              <a:t>mung</a:t>
            </a:r>
            <a:r>
              <a:rPr lang="en-US" dirty="0" smtClean="0">
                <a:solidFill>
                  <a:schemeClr val="accent2">
                    <a:lumMod val="40000"/>
                    <a:lumOff val="60000"/>
                  </a:schemeClr>
                </a:solidFill>
                <a:latin typeface="Times New Roman" pitchFamily="18" charset="0"/>
                <a:cs typeface="Times New Roman" pitchFamily="18" charset="0"/>
              </a:rPr>
              <a:t> </a:t>
            </a:r>
            <a:r>
              <a:rPr lang="en-US" dirty="0">
                <a:solidFill>
                  <a:schemeClr val="accent2">
                    <a:lumMod val="40000"/>
                    <a:lumOff val="60000"/>
                  </a:schemeClr>
                </a:solidFill>
                <a:latin typeface="Times New Roman" pitchFamily="18" charset="0"/>
                <a:cs typeface="Times New Roman" pitchFamily="18" charset="0"/>
              </a:rPr>
              <a:t>bean hypocotyls it originates from the </a:t>
            </a:r>
            <a:r>
              <a:rPr lang="en-US" dirty="0" smtClean="0">
                <a:solidFill>
                  <a:schemeClr val="accent2">
                    <a:lumMod val="40000"/>
                    <a:lumOff val="60000"/>
                  </a:schemeClr>
                </a:solidFill>
                <a:latin typeface="Times New Roman" pitchFamily="18" charset="0"/>
                <a:cs typeface="Times New Roman" pitchFamily="18" charset="0"/>
              </a:rPr>
              <a:t>epidermal regions</a:t>
            </a:r>
            <a:r>
              <a:rPr lang="en-US" dirty="0">
                <a:solidFill>
                  <a:schemeClr val="accent2">
                    <a:lumMod val="40000"/>
                    <a:lumOff val="60000"/>
                  </a:schemeClr>
                </a:solidFill>
                <a:latin typeface="Times New Roman" pitchFamily="18" charset="0"/>
                <a:cs typeface="Times New Roman" pitchFamily="18" charset="0"/>
              </a:rPr>
              <a:t>. The off-gassing of ethylene by natural </a:t>
            </a:r>
            <a:r>
              <a:rPr lang="en-US" dirty="0" smtClean="0">
                <a:solidFill>
                  <a:schemeClr val="accent2">
                    <a:lumMod val="40000"/>
                    <a:lumOff val="60000"/>
                  </a:schemeClr>
                </a:solidFill>
                <a:latin typeface="Times New Roman" pitchFamily="18" charset="0"/>
                <a:cs typeface="Times New Roman" pitchFamily="18" charset="0"/>
              </a:rPr>
              <a:t>vegetation is </a:t>
            </a:r>
            <a:r>
              <a:rPr lang="en-US" dirty="0">
                <a:solidFill>
                  <a:schemeClr val="accent2">
                    <a:lumMod val="40000"/>
                    <a:lumOff val="60000"/>
                  </a:schemeClr>
                </a:solidFill>
                <a:latin typeface="Times New Roman" pitchFamily="18" charset="0"/>
                <a:cs typeface="Times New Roman" pitchFamily="18" charset="0"/>
              </a:rPr>
              <a:t>also a significant source of atmospheric </a:t>
            </a:r>
            <a:r>
              <a:rPr lang="en-US" dirty="0" smtClean="0">
                <a:solidFill>
                  <a:schemeClr val="accent2">
                    <a:lumMod val="40000"/>
                    <a:lumOff val="60000"/>
                  </a:schemeClr>
                </a:solidFill>
                <a:latin typeface="Times New Roman" pitchFamily="18" charset="0"/>
                <a:cs typeface="Times New Roman" pitchFamily="18" charset="0"/>
              </a:rPr>
              <a:t>volatile organic </a:t>
            </a:r>
            <a:r>
              <a:rPr lang="en-US" dirty="0">
                <a:solidFill>
                  <a:schemeClr val="accent2">
                    <a:lumMod val="40000"/>
                    <a:lumOff val="60000"/>
                  </a:schemeClr>
                </a:solidFill>
                <a:latin typeface="Times New Roman" pitchFamily="18" charset="0"/>
                <a:cs typeface="Times New Roman" pitchFamily="18" charset="0"/>
              </a:rPr>
              <a:t>carbon (VOC</a:t>
            </a:r>
            <a:r>
              <a:rPr lang="en-US" dirty="0" smtClean="0">
                <a:solidFill>
                  <a:schemeClr val="accent2">
                    <a:lumMod val="40000"/>
                    <a:lumOff val="60000"/>
                  </a:schemeClr>
                </a:solidFill>
                <a:latin typeface="Times New Roman" pitchFamily="18" charset="0"/>
                <a:cs typeface="Times New Roman" pitchFamily="18" charset="0"/>
              </a:rPr>
              <a:t>).</a:t>
            </a:r>
          </a:p>
          <a:p>
            <a:pPr algn="just"/>
            <a:r>
              <a:rPr lang="en-US" dirty="0" smtClean="0">
                <a:solidFill>
                  <a:schemeClr val="accent2">
                    <a:lumMod val="40000"/>
                    <a:lumOff val="60000"/>
                  </a:schemeClr>
                </a:solidFill>
                <a:latin typeface="Times New Roman" pitchFamily="18" charset="0"/>
                <a:cs typeface="Times New Roman" pitchFamily="18" charset="0"/>
              </a:rPr>
              <a:t>Ethylene is synthesized from the amino acid methionine.</a:t>
            </a:r>
            <a:endParaRPr lang="en-US" dirty="0">
              <a:solidFill>
                <a:schemeClr val="accent2">
                  <a:lumMod val="40000"/>
                  <a:lumOff val="60000"/>
                </a:schemeClr>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Autofit/>
          </a:bodyPr>
          <a:lstStyle/>
          <a:p>
            <a:pPr algn="just"/>
            <a:r>
              <a:rPr lang="en-US" sz="2000" dirty="0">
                <a:solidFill>
                  <a:schemeClr val="accent2">
                    <a:lumMod val="40000"/>
                    <a:lumOff val="60000"/>
                  </a:schemeClr>
                </a:solidFill>
                <a:latin typeface="Times New Roman" pitchFamily="18" charset="0"/>
                <a:cs typeface="Times New Roman" pitchFamily="18" charset="0"/>
              </a:rPr>
              <a:t>In </a:t>
            </a:r>
            <a:r>
              <a:rPr lang="en-US" sz="2000" dirty="0" smtClean="0">
                <a:solidFill>
                  <a:schemeClr val="accent2">
                    <a:lumMod val="40000"/>
                    <a:lumOff val="60000"/>
                  </a:schemeClr>
                </a:solidFill>
                <a:latin typeface="Times New Roman" pitchFamily="18" charset="0"/>
                <a:cs typeface="Times New Roman" pitchFamily="18" charset="0"/>
              </a:rPr>
              <a:t>general, meristematic </a:t>
            </a:r>
            <a:r>
              <a:rPr lang="en-US" sz="2000" dirty="0">
                <a:solidFill>
                  <a:schemeClr val="accent2">
                    <a:lumMod val="40000"/>
                    <a:lumOff val="60000"/>
                  </a:schemeClr>
                </a:solidFill>
                <a:latin typeface="Times New Roman" pitchFamily="18" charset="0"/>
                <a:cs typeface="Times New Roman" pitchFamily="18" charset="0"/>
              </a:rPr>
              <a:t>regions and nodal regions are the most </a:t>
            </a:r>
            <a:r>
              <a:rPr lang="en-US" sz="2000" dirty="0" smtClean="0">
                <a:solidFill>
                  <a:schemeClr val="accent2">
                    <a:lumMod val="40000"/>
                    <a:lumOff val="60000"/>
                  </a:schemeClr>
                </a:solidFill>
                <a:latin typeface="Times New Roman" pitchFamily="18" charset="0"/>
                <a:cs typeface="Times New Roman" pitchFamily="18" charset="0"/>
              </a:rPr>
              <a:t>active in </a:t>
            </a:r>
            <a:r>
              <a:rPr lang="en-US" sz="2000" dirty="0">
                <a:solidFill>
                  <a:schemeClr val="accent2">
                    <a:lumMod val="40000"/>
                    <a:lumOff val="60000"/>
                  </a:schemeClr>
                </a:solidFill>
                <a:latin typeface="Times New Roman" pitchFamily="18" charset="0"/>
                <a:cs typeface="Times New Roman" pitchFamily="18" charset="0"/>
              </a:rPr>
              <a:t>ethylene biosynthesis. However, ethylene </a:t>
            </a:r>
            <a:r>
              <a:rPr lang="en-US" sz="2000" dirty="0" smtClean="0">
                <a:solidFill>
                  <a:schemeClr val="accent2">
                    <a:lumMod val="40000"/>
                    <a:lumOff val="60000"/>
                  </a:schemeClr>
                </a:solidFill>
                <a:latin typeface="Times New Roman" pitchFamily="18" charset="0"/>
                <a:cs typeface="Times New Roman" pitchFamily="18" charset="0"/>
              </a:rPr>
              <a:t>production also </a:t>
            </a:r>
            <a:r>
              <a:rPr lang="en-US" sz="2000" dirty="0">
                <a:solidFill>
                  <a:schemeClr val="accent2">
                    <a:lumMod val="40000"/>
                    <a:lumOff val="60000"/>
                  </a:schemeClr>
                </a:solidFill>
                <a:latin typeface="Times New Roman" pitchFamily="18" charset="0"/>
                <a:cs typeface="Times New Roman" pitchFamily="18" charset="0"/>
              </a:rPr>
              <a:t>increases during leaf abscission and flower </a:t>
            </a:r>
            <a:r>
              <a:rPr lang="en-US" sz="2000" dirty="0" smtClean="0">
                <a:solidFill>
                  <a:schemeClr val="accent2">
                    <a:lumMod val="40000"/>
                    <a:lumOff val="60000"/>
                  </a:schemeClr>
                </a:solidFill>
                <a:latin typeface="Times New Roman" pitchFamily="18" charset="0"/>
                <a:cs typeface="Times New Roman" pitchFamily="18" charset="0"/>
              </a:rPr>
              <a:t>senescence, as </a:t>
            </a:r>
            <a:r>
              <a:rPr lang="en-US" sz="2000" dirty="0">
                <a:solidFill>
                  <a:schemeClr val="accent2">
                    <a:lumMod val="40000"/>
                    <a:lumOff val="60000"/>
                  </a:schemeClr>
                </a:solidFill>
                <a:latin typeface="Times New Roman" pitchFamily="18" charset="0"/>
                <a:cs typeface="Times New Roman" pitchFamily="18" charset="0"/>
              </a:rPr>
              <a:t>well as during fruit ripening. Any type of wounding </a:t>
            </a:r>
            <a:r>
              <a:rPr lang="en-US" sz="2000" dirty="0" smtClean="0">
                <a:solidFill>
                  <a:schemeClr val="accent2">
                    <a:lumMod val="40000"/>
                    <a:lumOff val="60000"/>
                  </a:schemeClr>
                </a:solidFill>
                <a:latin typeface="Times New Roman" pitchFamily="18" charset="0"/>
                <a:cs typeface="Times New Roman" pitchFamily="18" charset="0"/>
              </a:rPr>
              <a:t>can induce </a:t>
            </a:r>
            <a:r>
              <a:rPr lang="en-US" sz="2000" dirty="0">
                <a:solidFill>
                  <a:schemeClr val="accent2">
                    <a:lumMod val="40000"/>
                    <a:lumOff val="60000"/>
                  </a:schemeClr>
                </a:solidFill>
                <a:latin typeface="Times New Roman" pitchFamily="18" charset="0"/>
                <a:cs typeface="Times New Roman" pitchFamily="18" charset="0"/>
              </a:rPr>
              <a:t>ethylene biosynthesis, as can physiological </a:t>
            </a:r>
            <a:r>
              <a:rPr lang="en-US" sz="2000" dirty="0" smtClean="0">
                <a:solidFill>
                  <a:schemeClr val="accent2">
                    <a:lumMod val="40000"/>
                    <a:lumOff val="60000"/>
                  </a:schemeClr>
                </a:solidFill>
                <a:latin typeface="Times New Roman" pitchFamily="18" charset="0"/>
                <a:cs typeface="Times New Roman" pitchFamily="18" charset="0"/>
              </a:rPr>
              <a:t>stresses such </a:t>
            </a:r>
            <a:r>
              <a:rPr lang="en-US" sz="2000" dirty="0">
                <a:solidFill>
                  <a:schemeClr val="accent2">
                    <a:lumMod val="40000"/>
                    <a:lumOff val="60000"/>
                  </a:schemeClr>
                </a:solidFill>
                <a:latin typeface="Times New Roman" pitchFamily="18" charset="0"/>
                <a:cs typeface="Times New Roman" pitchFamily="18" charset="0"/>
              </a:rPr>
              <a:t>as flooding, chilling, disease, and temperature </a:t>
            </a:r>
            <a:r>
              <a:rPr lang="en-US" sz="2000" dirty="0" smtClean="0">
                <a:solidFill>
                  <a:schemeClr val="accent2">
                    <a:lumMod val="40000"/>
                    <a:lumOff val="60000"/>
                  </a:schemeClr>
                </a:solidFill>
                <a:latin typeface="Times New Roman" pitchFamily="18" charset="0"/>
                <a:cs typeface="Times New Roman" pitchFamily="18" charset="0"/>
              </a:rPr>
              <a:t>or drought </a:t>
            </a:r>
            <a:r>
              <a:rPr lang="en-US" sz="2000" dirty="0">
                <a:solidFill>
                  <a:schemeClr val="accent2">
                    <a:lumMod val="40000"/>
                    <a:lumOff val="60000"/>
                  </a:schemeClr>
                </a:solidFill>
                <a:latin typeface="Times New Roman" pitchFamily="18" charset="0"/>
                <a:cs typeface="Times New Roman" pitchFamily="18" charset="0"/>
              </a:rPr>
              <a:t>stress</a:t>
            </a:r>
            <a:r>
              <a:rPr lang="en-US" sz="2000" dirty="0" smtClean="0">
                <a:solidFill>
                  <a:schemeClr val="accent2">
                    <a:lumMod val="40000"/>
                    <a:lumOff val="60000"/>
                  </a:schemeClr>
                </a:solidFill>
                <a:latin typeface="Times New Roman" pitchFamily="18" charset="0"/>
                <a:cs typeface="Times New Roman" pitchFamily="18" charset="0"/>
              </a:rPr>
              <a:t>.</a:t>
            </a:r>
          </a:p>
          <a:p>
            <a:pPr algn="just"/>
            <a:r>
              <a:rPr lang="en-US" sz="2000" dirty="0" smtClean="0">
                <a:solidFill>
                  <a:schemeClr val="accent2">
                    <a:lumMod val="40000"/>
                    <a:lumOff val="60000"/>
                  </a:schemeClr>
                </a:solidFill>
                <a:latin typeface="Times New Roman" pitchFamily="18" charset="0"/>
                <a:cs typeface="Times New Roman" pitchFamily="18" charset="0"/>
              </a:rPr>
              <a:t>Ethylene is the simplest known olefin (its molecular weight is 28), and it is lighter than air under physiological</a:t>
            </a:r>
            <a:r>
              <a:rPr lang="en-US" sz="2000" dirty="0">
                <a:solidFill>
                  <a:schemeClr val="accent2">
                    <a:lumMod val="40000"/>
                    <a:lumOff val="60000"/>
                  </a:schemeClr>
                </a:solidFill>
                <a:latin typeface="Times New Roman" pitchFamily="18" charset="0"/>
                <a:cs typeface="Times New Roman" pitchFamily="18" charset="0"/>
              </a:rPr>
              <a:t> </a:t>
            </a:r>
            <a:r>
              <a:rPr lang="en-US" sz="2000" dirty="0" smtClean="0">
                <a:solidFill>
                  <a:schemeClr val="accent2">
                    <a:lumMod val="40000"/>
                    <a:lumOff val="60000"/>
                  </a:schemeClr>
                </a:solidFill>
                <a:latin typeface="Times New Roman" pitchFamily="18" charset="0"/>
                <a:cs typeface="Times New Roman" pitchFamily="18" charset="0"/>
              </a:rPr>
              <a:t>conditions.</a:t>
            </a:r>
          </a:p>
          <a:p>
            <a:pPr algn="just"/>
            <a:r>
              <a:rPr lang="en-US" sz="2000" dirty="0">
                <a:solidFill>
                  <a:schemeClr val="accent2">
                    <a:lumMod val="40000"/>
                    <a:lumOff val="60000"/>
                  </a:schemeClr>
                </a:solidFill>
                <a:latin typeface="Times New Roman" pitchFamily="18" charset="0"/>
                <a:cs typeface="Times New Roman" pitchFamily="18" charset="0"/>
              </a:rPr>
              <a:t>It is flammable and readily undergoes oxidation. </a:t>
            </a:r>
            <a:r>
              <a:rPr lang="en-US" sz="2000" dirty="0" smtClean="0">
                <a:solidFill>
                  <a:schemeClr val="accent2">
                    <a:lumMod val="40000"/>
                    <a:lumOff val="60000"/>
                  </a:schemeClr>
                </a:solidFill>
                <a:latin typeface="Times New Roman" pitchFamily="18" charset="0"/>
                <a:cs typeface="Times New Roman" pitchFamily="18" charset="0"/>
              </a:rPr>
              <a:t>Ethylene can </a:t>
            </a:r>
            <a:r>
              <a:rPr lang="en-US" sz="2000" dirty="0">
                <a:solidFill>
                  <a:schemeClr val="accent2">
                    <a:lumMod val="40000"/>
                    <a:lumOff val="60000"/>
                  </a:schemeClr>
                </a:solidFill>
                <a:latin typeface="Times New Roman" pitchFamily="18" charset="0"/>
                <a:cs typeface="Times New Roman" pitchFamily="18" charset="0"/>
              </a:rPr>
              <a:t>be oxidized to ethylene </a:t>
            </a:r>
            <a:r>
              <a:rPr lang="en-US" sz="2000" dirty="0" smtClean="0">
                <a:solidFill>
                  <a:schemeClr val="accent2">
                    <a:lumMod val="40000"/>
                    <a:lumOff val="60000"/>
                  </a:schemeClr>
                </a:solidFill>
                <a:latin typeface="Times New Roman" pitchFamily="18" charset="0"/>
                <a:cs typeface="Times New Roman" pitchFamily="18" charset="0"/>
              </a:rPr>
              <a:t>oxide.</a:t>
            </a:r>
            <a:r>
              <a:rPr lang="en-US" sz="2000" dirty="0">
                <a:solidFill>
                  <a:schemeClr val="accent2">
                    <a:lumMod val="40000"/>
                    <a:lumOff val="60000"/>
                  </a:schemeClr>
                </a:solidFill>
                <a:latin typeface="Times New Roman" pitchFamily="18" charset="0"/>
                <a:cs typeface="Times New Roman" pitchFamily="18" charset="0"/>
              </a:rPr>
              <a:t> In most plant tissues, ethylene can be completely </a:t>
            </a:r>
            <a:r>
              <a:rPr lang="en-US" sz="2000" dirty="0" smtClean="0">
                <a:solidFill>
                  <a:schemeClr val="accent2">
                    <a:lumMod val="40000"/>
                    <a:lumOff val="60000"/>
                  </a:schemeClr>
                </a:solidFill>
                <a:latin typeface="Times New Roman" pitchFamily="18" charset="0"/>
                <a:cs typeface="Times New Roman" pitchFamily="18" charset="0"/>
              </a:rPr>
              <a:t>oxidized to CO</a:t>
            </a:r>
            <a:r>
              <a:rPr lang="en-US" sz="1400" dirty="0" smtClean="0">
                <a:solidFill>
                  <a:schemeClr val="accent2">
                    <a:lumMod val="40000"/>
                    <a:lumOff val="60000"/>
                  </a:schemeClr>
                </a:solidFill>
                <a:latin typeface="Times New Roman" pitchFamily="18" charset="0"/>
                <a:cs typeface="Times New Roman" pitchFamily="18" charset="0"/>
              </a:rPr>
              <a:t>2</a:t>
            </a:r>
            <a:r>
              <a:rPr lang="en-US" sz="2000" dirty="0" smtClean="0">
                <a:solidFill>
                  <a:schemeClr val="accent2">
                    <a:lumMod val="40000"/>
                    <a:lumOff val="60000"/>
                  </a:schemeClr>
                </a:solidFill>
                <a:latin typeface="Times New Roman" pitchFamily="18" charset="0"/>
                <a:cs typeface="Times New Roman" pitchFamily="18" charset="0"/>
              </a:rPr>
              <a:t>.</a:t>
            </a:r>
          </a:p>
          <a:p>
            <a:pPr algn="just"/>
            <a:r>
              <a:rPr lang="en-US" sz="2000" dirty="0">
                <a:solidFill>
                  <a:schemeClr val="accent2">
                    <a:lumMod val="40000"/>
                    <a:lumOff val="60000"/>
                  </a:schemeClr>
                </a:solidFill>
                <a:latin typeface="Times New Roman" pitchFamily="18" charset="0"/>
                <a:cs typeface="Times New Roman" pitchFamily="18" charset="0"/>
              </a:rPr>
              <a:t>Ethylene is released easily from the tissue and </a:t>
            </a:r>
            <a:r>
              <a:rPr lang="en-US" sz="2000" dirty="0" smtClean="0">
                <a:solidFill>
                  <a:schemeClr val="accent2">
                    <a:lumMod val="40000"/>
                    <a:lumOff val="60000"/>
                  </a:schemeClr>
                </a:solidFill>
                <a:latin typeface="Times New Roman" pitchFamily="18" charset="0"/>
                <a:cs typeface="Times New Roman" pitchFamily="18" charset="0"/>
              </a:rPr>
              <a:t>diffuses in </a:t>
            </a:r>
            <a:r>
              <a:rPr lang="en-US" sz="2000" dirty="0">
                <a:solidFill>
                  <a:schemeClr val="accent2">
                    <a:lumMod val="40000"/>
                    <a:lumOff val="60000"/>
                  </a:schemeClr>
                </a:solidFill>
                <a:latin typeface="Times New Roman" pitchFamily="18" charset="0"/>
                <a:cs typeface="Times New Roman" pitchFamily="18" charset="0"/>
              </a:rPr>
              <a:t>the gas phase through the intercellular spaces and </a:t>
            </a:r>
            <a:r>
              <a:rPr lang="en-US" sz="2000" dirty="0" smtClean="0">
                <a:solidFill>
                  <a:schemeClr val="accent2">
                    <a:lumMod val="40000"/>
                    <a:lumOff val="60000"/>
                  </a:schemeClr>
                </a:solidFill>
                <a:latin typeface="Times New Roman" pitchFamily="18" charset="0"/>
                <a:cs typeface="Times New Roman" pitchFamily="18" charset="0"/>
              </a:rPr>
              <a:t>outside the </a:t>
            </a:r>
            <a:r>
              <a:rPr lang="en-US" sz="2000" dirty="0">
                <a:solidFill>
                  <a:schemeClr val="accent2">
                    <a:lumMod val="40000"/>
                    <a:lumOff val="60000"/>
                  </a:schemeClr>
                </a:solidFill>
                <a:latin typeface="Times New Roman" pitchFamily="18" charset="0"/>
                <a:cs typeface="Times New Roman" pitchFamily="18" charset="0"/>
              </a:rPr>
              <a:t>tissue</a:t>
            </a:r>
            <a:r>
              <a:rPr lang="en-US" sz="2000" dirty="0" smtClean="0">
                <a:solidFill>
                  <a:schemeClr val="accent2">
                    <a:lumMod val="40000"/>
                    <a:lumOff val="60000"/>
                  </a:schemeClr>
                </a:solidFill>
                <a:latin typeface="Times New Roman" pitchFamily="18" charset="0"/>
                <a:cs typeface="Times New Roman" pitchFamily="18" charset="0"/>
              </a:rPr>
              <a:t>.</a:t>
            </a:r>
          </a:p>
          <a:p>
            <a:pPr algn="just"/>
            <a:r>
              <a:rPr lang="en-US" sz="2000" dirty="0">
                <a:solidFill>
                  <a:schemeClr val="accent2">
                    <a:lumMod val="40000"/>
                    <a:lumOff val="60000"/>
                  </a:schemeClr>
                </a:solidFill>
                <a:latin typeface="Times New Roman" pitchFamily="18" charset="0"/>
                <a:cs typeface="Times New Roman" pitchFamily="18" charset="0"/>
              </a:rPr>
              <a:t>Gymnosperms and lower plants, including </a:t>
            </a:r>
            <a:r>
              <a:rPr lang="en-US" sz="2000" dirty="0" smtClean="0">
                <a:solidFill>
                  <a:schemeClr val="accent2">
                    <a:lumMod val="40000"/>
                    <a:lumOff val="60000"/>
                  </a:schemeClr>
                </a:solidFill>
                <a:latin typeface="Times New Roman" pitchFamily="18" charset="0"/>
                <a:cs typeface="Times New Roman" pitchFamily="18" charset="0"/>
              </a:rPr>
              <a:t>ferns, mosses</a:t>
            </a:r>
            <a:r>
              <a:rPr lang="en-US" sz="2000" dirty="0">
                <a:solidFill>
                  <a:schemeClr val="accent2">
                    <a:lumMod val="40000"/>
                    <a:lumOff val="60000"/>
                  </a:schemeClr>
                </a:solidFill>
                <a:latin typeface="Times New Roman" pitchFamily="18" charset="0"/>
                <a:cs typeface="Times New Roman" pitchFamily="18" charset="0"/>
              </a:rPr>
              <a:t>, liverworts, and certain cyanobacteria, all </a:t>
            </a:r>
            <a:r>
              <a:rPr lang="en-US" sz="2000" dirty="0" smtClean="0">
                <a:solidFill>
                  <a:schemeClr val="accent2">
                    <a:lumMod val="40000"/>
                    <a:lumOff val="60000"/>
                  </a:schemeClr>
                </a:solidFill>
                <a:latin typeface="Times New Roman" pitchFamily="18" charset="0"/>
                <a:cs typeface="Times New Roman" pitchFamily="18" charset="0"/>
              </a:rPr>
              <a:t>have shown </a:t>
            </a:r>
            <a:r>
              <a:rPr lang="en-US" sz="2000" dirty="0">
                <a:solidFill>
                  <a:schemeClr val="accent2">
                    <a:lumMod val="40000"/>
                    <a:lumOff val="60000"/>
                  </a:schemeClr>
                </a:solidFill>
                <a:latin typeface="Times New Roman" pitchFamily="18" charset="0"/>
                <a:cs typeface="Times New Roman" pitchFamily="18" charset="0"/>
              </a:rPr>
              <a:t>the ability to produce ethylene. Ethylene </a:t>
            </a:r>
            <a:r>
              <a:rPr lang="en-US" sz="2000" dirty="0" smtClean="0">
                <a:solidFill>
                  <a:schemeClr val="accent2">
                    <a:lumMod val="40000"/>
                    <a:lumOff val="60000"/>
                  </a:schemeClr>
                </a:solidFill>
                <a:latin typeface="Times New Roman" pitchFamily="18" charset="0"/>
                <a:cs typeface="Times New Roman" pitchFamily="18" charset="0"/>
              </a:rPr>
              <a:t>production by </a:t>
            </a:r>
            <a:r>
              <a:rPr lang="en-US" sz="2000" dirty="0">
                <a:solidFill>
                  <a:schemeClr val="accent2">
                    <a:lumMod val="40000"/>
                    <a:lumOff val="60000"/>
                  </a:schemeClr>
                </a:solidFill>
                <a:latin typeface="Times New Roman" pitchFamily="18" charset="0"/>
                <a:cs typeface="Times New Roman" pitchFamily="18" charset="0"/>
              </a:rPr>
              <a:t>fungi and bacteria contributes significantly to </a:t>
            </a:r>
            <a:r>
              <a:rPr lang="en-US" sz="2000" dirty="0" smtClean="0">
                <a:solidFill>
                  <a:schemeClr val="accent2">
                    <a:lumMod val="40000"/>
                    <a:lumOff val="60000"/>
                  </a:schemeClr>
                </a:solidFill>
                <a:latin typeface="Times New Roman" pitchFamily="18" charset="0"/>
                <a:cs typeface="Times New Roman" pitchFamily="18" charset="0"/>
              </a:rPr>
              <a:t>the ethylene </a:t>
            </a:r>
            <a:r>
              <a:rPr lang="en-US" sz="2000" dirty="0">
                <a:solidFill>
                  <a:schemeClr val="accent2">
                    <a:lumMod val="40000"/>
                    <a:lumOff val="60000"/>
                  </a:schemeClr>
                </a:solidFill>
                <a:latin typeface="Times New Roman" pitchFamily="18" charset="0"/>
                <a:cs typeface="Times New Roman" pitchFamily="18" charset="0"/>
              </a:rPr>
              <a:t>content of soil. Certain strains of the </a:t>
            </a:r>
            <a:r>
              <a:rPr lang="en-US" sz="2000" dirty="0" smtClean="0">
                <a:solidFill>
                  <a:schemeClr val="accent2">
                    <a:lumMod val="40000"/>
                    <a:lumOff val="60000"/>
                  </a:schemeClr>
                </a:solidFill>
                <a:latin typeface="Times New Roman" pitchFamily="18" charset="0"/>
                <a:cs typeface="Times New Roman" pitchFamily="18" charset="0"/>
              </a:rPr>
              <a:t>common enteric </a:t>
            </a:r>
            <a:r>
              <a:rPr lang="en-US" sz="2000" dirty="0">
                <a:solidFill>
                  <a:schemeClr val="accent2">
                    <a:lumMod val="40000"/>
                    <a:lumOff val="60000"/>
                  </a:schemeClr>
                </a:solidFill>
                <a:latin typeface="Times New Roman" pitchFamily="18" charset="0"/>
                <a:cs typeface="Times New Roman" pitchFamily="18" charset="0"/>
              </a:rPr>
              <a:t>bacterium </a:t>
            </a:r>
            <a:r>
              <a:rPr lang="en-US" sz="2000" i="1" dirty="0">
                <a:solidFill>
                  <a:schemeClr val="accent2">
                    <a:lumMod val="40000"/>
                    <a:lumOff val="60000"/>
                  </a:schemeClr>
                </a:solidFill>
                <a:latin typeface="Times New Roman" pitchFamily="18" charset="0"/>
                <a:cs typeface="Times New Roman" pitchFamily="18" charset="0"/>
              </a:rPr>
              <a:t>Escherichia coli and of yeast (a </a:t>
            </a:r>
            <a:r>
              <a:rPr lang="en-US" sz="2000" i="1" dirty="0" smtClean="0">
                <a:solidFill>
                  <a:schemeClr val="accent2">
                    <a:lumMod val="40000"/>
                    <a:lumOff val="60000"/>
                  </a:schemeClr>
                </a:solidFill>
                <a:latin typeface="Times New Roman" pitchFamily="18" charset="0"/>
                <a:cs typeface="Times New Roman" pitchFamily="18" charset="0"/>
              </a:rPr>
              <a:t>fungus) </a:t>
            </a:r>
            <a:r>
              <a:rPr lang="en-US" sz="2000" dirty="0" smtClean="0">
                <a:solidFill>
                  <a:schemeClr val="accent2">
                    <a:lumMod val="40000"/>
                    <a:lumOff val="60000"/>
                  </a:schemeClr>
                </a:solidFill>
                <a:latin typeface="Times New Roman" pitchFamily="18" charset="0"/>
                <a:cs typeface="Times New Roman" pitchFamily="18" charset="0"/>
              </a:rPr>
              <a:t>produce </a:t>
            </a:r>
            <a:r>
              <a:rPr lang="en-US" sz="2000" dirty="0">
                <a:solidFill>
                  <a:schemeClr val="accent2">
                    <a:lumMod val="40000"/>
                    <a:lumOff val="60000"/>
                  </a:schemeClr>
                </a:solidFill>
                <a:latin typeface="Times New Roman" pitchFamily="18" charset="0"/>
                <a:cs typeface="Times New Roman" pitchFamily="18" charset="0"/>
              </a:rPr>
              <a:t>large amounts of ethylene from methionine.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77500" lnSpcReduction="20000"/>
          </a:bodyPr>
          <a:lstStyle/>
          <a:p>
            <a:pPr algn="just"/>
            <a:r>
              <a:rPr lang="en-US" dirty="0">
                <a:solidFill>
                  <a:schemeClr val="accent2">
                    <a:lumMod val="40000"/>
                    <a:lumOff val="60000"/>
                  </a:schemeClr>
                </a:solidFill>
                <a:latin typeface="Times New Roman" pitchFamily="18" charset="0"/>
                <a:cs typeface="Times New Roman" pitchFamily="18" charset="0"/>
              </a:rPr>
              <a:t>The effect of ethylene on plants was originally </a:t>
            </a:r>
            <a:r>
              <a:rPr lang="en-US" dirty="0" smtClean="0">
                <a:solidFill>
                  <a:schemeClr val="accent2">
                    <a:lumMod val="40000"/>
                    <a:lumOff val="60000"/>
                  </a:schemeClr>
                </a:solidFill>
                <a:latin typeface="Times New Roman" pitchFamily="18" charset="0"/>
                <a:cs typeface="Times New Roman" pitchFamily="18" charset="0"/>
              </a:rPr>
              <a:t>described by </a:t>
            </a:r>
            <a:r>
              <a:rPr lang="en-US" dirty="0" err="1">
                <a:solidFill>
                  <a:schemeClr val="accent2">
                    <a:lumMod val="40000"/>
                    <a:lumOff val="60000"/>
                  </a:schemeClr>
                </a:solidFill>
                <a:latin typeface="Times New Roman" pitchFamily="18" charset="0"/>
                <a:cs typeface="Times New Roman" pitchFamily="18" charset="0"/>
              </a:rPr>
              <a:t>Dimitry</a:t>
            </a:r>
            <a:r>
              <a:rPr lang="en-US" dirty="0">
                <a:solidFill>
                  <a:schemeClr val="accent2">
                    <a:lumMod val="40000"/>
                    <a:lumOff val="60000"/>
                  </a:schemeClr>
                </a:solidFill>
                <a:latin typeface="Times New Roman" pitchFamily="18" charset="0"/>
                <a:cs typeface="Times New Roman" pitchFamily="18" charset="0"/>
              </a:rPr>
              <a:t> Nikolayevich </a:t>
            </a:r>
            <a:r>
              <a:rPr lang="en-US" dirty="0" err="1">
                <a:solidFill>
                  <a:schemeClr val="accent2">
                    <a:lumMod val="40000"/>
                    <a:lumOff val="60000"/>
                  </a:schemeClr>
                </a:solidFill>
                <a:latin typeface="Times New Roman" pitchFamily="18" charset="0"/>
                <a:cs typeface="Times New Roman" pitchFamily="18" charset="0"/>
              </a:rPr>
              <a:t>Neljubow</a:t>
            </a:r>
            <a:r>
              <a:rPr lang="en-US" dirty="0">
                <a:solidFill>
                  <a:schemeClr val="accent2">
                    <a:lumMod val="40000"/>
                    <a:lumOff val="60000"/>
                  </a:schemeClr>
                </a:solidFill>
                <a:latin typeface="Times New Roman" pitchFamily="18" charset="0"/>
                <a:cs typeface="Times New Roman" pitchFamily="18" charset="0"/>
              </a:rPr>
              <a:t>, a graduate </a:t>
            </a:r>
            <a:r>
              <a:rPr lang="en-US" dirty="0" smtClean="0">
                <a:solidFill>
                  <a:schemeClr val="accent2">
                    <a:lumMod val="40000"/>
                    <a:lumOff val="60000"/>
                  </a:schemeClr>
                </a:solidFill>
                <a:latin typeface="Times New Roman" pitchFamily="18" charset="0"/>
                <a:cs typeface="Times New Roman" pitchFamily="18" charset="0"/>
              </a:rPr>
              <a:t>student in </a:t>
            </a:r>
            <a:r>
              <a:rPr lang="en-US" dirty="0">
                <a:solidFill>
                  <a:schemeClr val="accent2">
                    <a:lumMod val="40000"/>
                    <a:lumOff val="60000"/>
                  </a:schemeClr>
                </a:solidFill>
                <a:latin typeface="Times New Roman" pitchFamily="18" charset="0"/>
                <a:cs typeface="Times New Roman" pitchFamily="18" charset="0"/>
              </a:rPr>
              <a:t>Russia in 1886, who found that </a:t>
            </a:r>
            <a:r>
              <a:rPr lang="en-US" dirty="0" smtClean="0">
                <a:solidFill>
                  <a:schemeClr val="accent2">
                    <a:lumMod val="40000"/>
                    <a:lumOff val="60000"/>
                  </a:schemeClr>
                </a:solidFill>
                <a:latin typeface="Times New Roman" pitchFamily="18" charset="0"/>
                <a:cs typeface="Times New Roman" pitchFamily="18" charset="0"/>
              </a:rPr>
              <a:t>abnormal </a:t>
            </a:r>
            <a:r>
              <a:rPr lang="en-US" dirty="0">
                <a:solidFill>
                  <a:schemeClr val="accent2">
                    <a:lumMod val="40000"/>
                    <a:lumOff val="60000"/>
                  </a:schemeClr>
                </a:solidFill>
                <a:latin typeface="Times New Roman" pitchFamily="18" charset="0"/>
                <a:cs typeface="Times New Roman" pitchFamily="18" charset="0"/>
              </a:rPr>
              <a:t>growth </a:t>
            </a:r>
            <a:r>
              <a:rPr lang="en-US" dirty="0" smtClean="0">
                <a:solidFill>
                  <a:schemeClr val="accent2">
                    <a:lumMod val="40000"/>
                    <a:lumOff val="60000"/>
                  </a:schemeClr>
                </a:solidFill>
                <a:latin typeface="Times New Roman" pitchFamily="18" charset="0"/>
                <a:cs typeface="Times New Roman" pitchFamily="18" charset="0"/>
              </a:rPr>
              <a:t>of dark-grown </a:t>
            </a:r>
            <a:r>
              <a:rPr lang="en-US" dirty="0">
                <a:solidFill>
                  <a:schemeClr val="accent2">
                    <a:lumMod val="40000"/>
                    <a:lumOff val="60000"/>
                  </a:schemeClr>
                </a:solidFill>
                <a:latin typeface="Times New Roman" pitchFamily="18" charset="0"/>
                <a:cs typeface="Times New Roman" pitchFamily="18" charset="0"/>
              </a:rPr>
              <a:t>pea seedlings could </a:t>
            </a:r>
            <a:r>
              <a:rPr lang="en-US" dirty="0" smtClean="0">
                <a:solidFill>
                  <a:schemeClr val="accent2">
                    <a:lumMod val="40000"/>
                    <a:lumOff val="60000"/>
                  </a:schemeClr>
                </a:solidFill>
                <a:latin typeface="Times New Roman" pitchFamily="18" charset="0"/>
                <a:cs typeface="Times New Roman" pitchFamily="18" charset="0"/>
              </a:rPr>
              <a:t>be traced an element, that </a:t>
            </a:r>
            <a:r>
              <a:rPr lang="en-US" dirty="0">
                <a:solidFill>
                  <a:schemeClr val="accent2">
                    <a:lumMod val="40000"/>
                    <a:lumOff val="60000"/>
                  </a:schemeClr>
                </a:solidFill>
                <a:latin typeface="Times New Roman" pitchFamily="18" charset="0"/>
                <a:cs typeface="Times New Roman" pitchFamily="18" charset="0"/>
              </a:rPr>
              <a:t>were later </a:t>
            </a:r>
            <a:r>
              <a:rPr lang="en-US" dirty="0" smtClean="0">
                <a:solidFill>
                  <a:schemeClr val="accent2">
                    <a:lumMod val="40000"/>
                    <a:lumOff val="60000"/>
                  </a:schemeClr>
                </a:solidFill>
                <a:latin typeface="Times New Roman" pitchFamily="18" charset="0"/>
                <a:cs typeface="Times New Roman" pitchFamily="18" charset="0"/>
              </a:rPr>
              <a:t>termed the </a:t>
            </a:r>
            <a:r>
              <a:rPr lang="en-US" i="1" dirty="0">
                <a:solidFill>
                  <a:schemeClr val="accent2">
                    <a:lumMod val="40000"/>
                    <a:lumOff val="60000"/>
                  </a:schemeClr>
                </a:solidFill>
                <a:latin typeface="Times New Roman" pitchFamily="18" charset="0"/>
                <a:cs typeface="Times New Roman" pitchFamily="18" charset="0"/>
              </a:rPr>
              <a:t>triple response: reduced stem elongation, increased lateral </a:t>
            </a:r>
            <a:r>
              <a:rPr lang="en-US" i="1" dirty="0" smtClean="0">
                <a:solidFill>
                  <a:schemeClr val="accent2">
                    <a:lumMod val="40000"/>
                    <a:lumOff val="60000"/>
                  </a:schemeClr>
                </a:solidFill>
                <a:latin typeface="Times New Roman" pitchFamily="18" charset="0"/>
                <a:cs typeface="Times New Roman" pitchFamily="18" charset="0"/>
              </a:rPr>
              <a:t>growth </a:t>
            </a:r>
            <a:r>
              <a:rPr lang="en-US" dirty="0" smtClean="0">
                <a:solidFill>
                  <a:schemeClr val="accent2">
                    <a:lumMod val="40000"/>
                    <a:lumOff val="60000"/>
                  </a:schemeClr>
                </a:solidFill>
                <a:latin typeface="Times New Roman" pitchFamily="18" charset="0"/>
                <a:cs typeface="Times New Roman" pitchFamily="18" charset="0"/>
              </a:rPr>
              <a:t>(swelling</a:t>
            </a:r>
            <a:r>
              <a:rPr lang="en-US" dirty="0">
                <a:solidFill>
                  <a:schemeClr val="accent2">
                    <a:lumMod val="40000"/>
                    <a:lumOff val="60000"/>
                  </a:schemeClr>
                </a:solidFill>
                <a:latin typeface="Times New Roman" pitchFamily="18" charset="0"/>
                <a:cs typeface="Times New Roman" pitchFamily="18" charset="0"/>
              </a:rPr>
              <a:t>), and abnormal, horizontal growth</a:t>
            </a:r>
            <a:r>
              <a:rPr lang="en-US" i="1" dirty="0">
                <a:solidFill>
                  <a:schemeClr val="accent2">
                    <a:lumMod val="40000"/>
                    <a:lumOff val="60000"/>
                  </a:schemeClr>
                </a:solidFill>
                <a:latin typeface="Times New Roman" pitchFamily="18" charset="0"/>
                <a:cs typeface="Times New Roman" pitchFamily="18" charset="0"/>
              </a:rPr>
              <a:t>. When the plants </a:t>
            </a:r>
            <a:r>
              <a:rPr lang="en-US" i="1" dirty="0" smtClean="0">
                <a:solidFill>
                  <a:schemeClr val="accent2">
                    <a:lumMod val="40000"/>
                    <a:lumOff val="60000"/>
                  </a:schemeClr>
                </a:solidFill>
                <a:latin typeface="Times New Roman" pitchFamily="18" charset="0"/>
                <a:cs typeface="Times New Roman" pitchFamily="18" charset="0"/>
              </a:rPr>
              <a:t>were </a:t>
            </a:r>
            <a:r>
              <a:rPr lang="en-US" dirty="0" smtClean="0">
                <a:solidFill>
                  <a:schemeClr val="accent2">
                    <a:lumMod val="40000"/>
                    <a:lumOff val="60000"/>
                  </a:schemeClr>
                </a:solidFill>
                <a:latin typeface="Times New Roman" pitchFamily="18" charset="0"/>
                <a:cs typeface="Times New Roman" pitchFamily="18" charset="0"/>
              </a:rPr>
              <a:t>allowed </a:t>
            </a:r>
            <a:r>
              <a:rPr lang="en-US" dirty="0">
                <a:solidFill>
                  <a:schemeClr val="accent2">
                    <a:lumMod val="40000"/>
                    <a:lumOff val="60000"/>
                  </a:schemeClr>
                </a:solidFill>
                <a:latin typeface="Times New Roman" pitchFamily="18" charset="0"/>
                <a:cs typeface="Times New Roman" pitchFamily="18" charset="0"/>
              </a:rPr>
              <a:t>to grow in fresh air, they regained their normal morphology </a:t>
            </a:r>
            <a:r>
              <a:rPr lang="en-US" dirty="0" smtClean="0">
                <a:solidFill>
                  <a:schemeClr val="accent2">
                    <a:lumMod val="40000"/>
                    <a:lumOff val="60000"/>
                  </a:schemeClr>
                </a:solidFill>
                <a:latin typeface="Times New Roman" pitchFamily="18" charset="0"/>
                <a:cs typeface="Times New Roman" pitchFamily="18" charset="0"/>
              </a:rPr>
              <a:t>and rate </a:t>
            </a:r>
            <a:r>
              <a:rPr lang="en-US" dirty="0">
                <a:solidFill>
                  <a:schemeClr val="accent2">
                    <a:lumMod val="40000"/>
                    <a:lumOff val="60000"/>
                  </a:schemeClr>
                </a:solidFill>
                <a:latin typeface="Times New Roman" pitchFamily="18" charset="0"/>
                <a:cs typeface="Times New Roman" pitchFamily="18" charset="0"/>
              </a:rPr>
              <a:t>of growth. </a:t>
            </a:r>
            <a:r>
              <a:rPr lang="en-US" dirty="0" err="1">
                <a:solidFill>
                  <a:schemeClr val="accent2">
                    <a:lumMod val="40000"/>
                    <a:lumOff val="60000"/>
                  </a:schemeClr>
                </a:solidFill>
                <a:latin typeface="Times New Roman" pitchFamily="18" charset="0"/>
                <a:cs typeface="Times New Roman" pitchFamily="18" charset="0"/>
              </a:rPr>
              <a:t>Neljubov</a:t>
            </a:r>
            <a:r>
              <a:rPr lang="en-US" dirty="0">
                <a:solidFill>
                  <a:schemeClr val="accent2">
                    <a:lumMod val="40000"/>
                    <a:lumOff val="60000"/>
                  </a:schemeClr>
                </a:solidFill>
                <a:latin typeface="Times New Roman" pitchFamily="18" charset="0"/>
                <a:cs typeface="Times New Roman" pitchFamily="18" charset="0"/>
              </a:rPr>
              <a:t> identified ethylene, which was present in </a:t>
            </a:r>
            <a:r>
              <a:rPr lang="en-US" dirty="0" smtClean="0">
                <a:solidFill>
                  <a:schemeClr val="accent2">
                    <a:lumMod val="40000"/>
                    <a:lumOff val="60000"/>
                  </a:schemeClr>
                </a:solidFill>
                <a:latin typeface="Times New Roman" pitchFamily="18" charset="0"/>
                <a:cs typeface="Times New Roman" pitchFamily="18" charset="0"/>
              </a:rPr>
              <a:t>the laboratory </a:t>
            </a:r>
            <a:r>
              <a:rPr lang="en-US" dirty="0">
                <a:solidFill>
                  <a:schemeClr val="accent2">
                    <a:lumMod val="40000"/>
                    <a:lumOff val="60000"/>
                  </a:schemeClr>
                </a:solidFill>
                <a:latin typeface="Times New Roman" pitchFamily="18" charset="0"/>
                <a:cs typeface="Times New Roman" pitchFamily="18" charset="0"/>
              </a:rPr>
              <a:t>air from coal gas, as the molecule causing the </a:t>
            </a:r>
            <a:r>
              <a:rPr lang="en-US" dirty="0" smtClean="0">
                <a:solidFill>
                  <a:schemeClr val="accent2">
                    <a:lumMod val="40000"/>
                    <a:lumOff val="60000"/>
                  </a:schemeClr>
                </a:solidFill>
                <a:latin typeface="Times New Roman" pitchFamily="18" charset="0"/>
                <a:cs typeface="Times New Roman" pitchFamily="18" charset="0"/>
              </a:rPr>
              <a:t>response.</a:t>
            </a:r>
          </a:p>
          <a:p>
            <a:pPr algn="just"/>
            <a:r>
              <a:rPr lang="en-US" dirty="0" smtClean="0">
                <a:solidFill>
                  <a:schemeClr val="accent2">
                    <a:lumMod val="40000"/>
                    <a:lumOff val="60000"/>
                  </a:schemeClr>
                </a:solidFill>
                <a:latin typeface="Times New Roman" pitchFamily="18" charset="0"/>
                <a:cs typeface="Times New Roman" pitchFamily="18" charset="0"/>
              </a:rPr>
              <a:t>A number of similar reports appeared in the early 1930s, showing that volatile emanations from apples caused </a:t>
            </a:r>
            <a:r>
              <a:rPr lang="en-US" dirty="0" err="1" smtClean="0">
                <a:solidFill>
                  <a:schemeClr val="accent2">
                    <a:lumMod val="40000"/>
                    <a:lumOff val="60000"/>
                  </a:schemeClr>
                </a:solidFill>
                <a:latin typeface="Times New Roman" pitchFamily="18" charset="0"/>
                <a:cs typeface="Times New Roman" pitchFamily="18" charset="0"/>
              </a:rPr>
              <a:t>epinasty</a:t>
            </a:r>
            <a:r>
              <a:rPr lang="en-US" dirty="0">
                <a:solidFill>
                  <a:schemeClr val="accent2">
                    <a:lumMod val="40000"/>
                    <a:lumOff val="60000"/>
                  </a:schemeClr>
                </a:solidFill>
                <a:latin typeface="Times New Roman" pitchFamily="18" charset="0"/>
                <a:cs typeface="Times New Roman" pitchFamily="18" charset="0"/>
              </a:rPr>
              <a:t> </a:t>
            </a:r>
            <a:r>
              <a:rPr lang="en-US" dirty="0" smtClean="0">
                <a:solidFill>
                  <a:schemeClr val="accent2">
                    <a:lumMod val="40000"/>
                    <a:lumOff val="60000"/>
                  </a:schemeClr>
                </a:solidFill>
                <a:latin typeface="Times New Roman" pitchFamily="18" charset="0"/>
                <a:cs typeface="Times New Roman" pitchFamily="18" charset="0"/>
              </a:rPr>
              <a:t>in tomato seedlings and respiratory changes associated with the ripening process. In 1934, R. </a:t>
            </a:r>
            <a:r>
              <a:rPr lang="en-US" dirty="0" err="1" smtClean="0">
                <a:solidFill>
                  <a:schemeClr val="accent2">
                    <a:lumMod val="40000"/>
                    <a:lumOff val="60000"/>
                  </a:schemeClr>
                </a:solidFill>
                <a:latin typeface="Times New Roman" pitchFamily="18" charset="0"/>
                <a:cs typeface="Times New Roman" pitchFamily="18" charset="0"/>
              </a:rPr>
              <a:t>Gane</a:t>
            </a:r>
            <a:r>
              <a:rPr lang="en-US" dirty="0" smtClean="0">
                <a:solidFill>
                  <a:schemeClr val="accent2">
                    <a:lumMod val="40000"/>
                    <a:lumOff val="60000"/>
                  </a:schemeClr>
                </a:solidFill>
                <a:latin typeface="Times New Roman" pitchFamily="18" charset="0"/>
                <a:cs typeface="Times New Roman" pitchFamily="18" charset="0"/>
              </a:rPr>
              <a:t> provided indisputable evidence that the volatile substance was ethylene.</a:t>
            </a:r>
            <a:endParaRPr lang="en-US" dirty="0">
              <a:solidFill>
                <a:schemeClr val="accent2">
                  <a:lumMod val="40000"/>
                  <a:lumOff val="60000"/>
                </a:schemeClr>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40000"/>
                    <a:lumOff val="60000"/>
                  </a:schemeClr>
                </a:solidFill>
                <a:latin typeface="Times New Roman" pitchFamily="18" charset="0"/>
                <a:cs typeface="Times New Roman" pitchFamily="18" charset="0"/>
              </a:rPr>
              <a:t>Physiological role of Ethylene</a:t>
            </a:r>
            <a:endParaRPr lang="en-US" dirty="0">
              <a:solidFill>
                <a:schemeClr val="accent2">
                  <a:lumMod val="40000"/>
                  <a:lumOff val="6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dirty="0">
                <a:solidFill>
                  <a:schemeClr val="accent2">
                    <a:lumMod val="40000"/>
                    <a:lumOff val="60000"/>
                  </a:schemeClr>
                </a:solidFill>
                <a:latin typeface="Times New Roman" pitchFamily="18" charset="0"/>
                <a:cs typeface="Times New Roman" pitchFamily="18" charset="0"/>
              </a:rPr>
              <a:t>As we have seen, ethylene was discovered in </a:t>
            </a:r>
            <a:r>
              <a:rPr lang="en-US" dirty="0" smtClean="0">
                <a:solidFill>
                  <a:schemeClr val="accent2">
                    <a:lumMod val="40000"/>
                    <a:lumOff val="60000"/>
                  </a:schemeClr>
                </a:solidFill>
                <a:latin typeface="Times New Roman" pitchFamily="18" charset="0"/>
                <a:cs typeface="Times New Roman" pitchFamily="18" charset="0"/>
              </a:rPr>
              <a:t>connection with </a:t>
            </a:r>
            <a:r>
              <a:rPr lang="en-US" dirty="0">
                <a:solidFill>
                  <a:schemeClr val="accent2">
                    <a:lumMod val="40000"/>
                    <a:lumOff val="60000"/>
                  </a:schemeClr>
                </a:solidFill>
                <a:latin typeface="Times New Roman" pitchFamily="18" charset="0"/>
                <a:cs typeface="Times New Roman" pitchFamily="18" charset="0"/>
              </a:rPr>
              <a:t>its effects on seedling growth and fruit ripening. It </a:t>
            </a:r>
            <a:r>
              <a:rPr lang="en-US" dirty="0" smtClean="0">
                <a:solidFill>
                  <a:schemeClr val="accent2">
                    <a:lumMod val="40000"/>
                    <a:lumOff val="60000"/>
                  </a:schemeClr>
                </a:solidFill>
                <a:latin typeface="Times New Roman" pitchFamily="18" charset="0"/>
                <a:cs typeface="Times New Roman" pitchFamily="18" charset="0"/>
              </a:rPr>
              <a:t>has since </a:t>
            </a:r>
            <a:r>
              <a:rPr lang="en-US" dirty="0">
                <a:solidFill>
                  <a:schemeClr val="accent2">
                    <a:lumMod val="40000"/>
                    <a:lumOff val="60000"/>
                  </a:schemeClr>
                </a:solidFill>
                <a:latin typeface="Times New Roman" pitchFamily="18" charset="0"/>
                <a:cs typeface="Times New Roman" pitchFamily="18" charset="0"/>
              </a:rPr>
              <a:t>been shown to regulate a wide range of responses </a:t>
            </a:r>
            <a:r>
              <a:rPr lang="en-US" dirty="0" smtClean="0">
                <a:solidFill>
                  <a:schemeClr val="accent2">
                    <a:lumMod val="40000"/>
                    <a:lumOff val="60000"/>
                  </a:schemeClr>
                </a:solidFill>
                <a:latin typeface="Times New Roman" pitchFamily="18" charset="0"/>
                <a:cs typeface="Times New Roman" pitchFamily="18" charset="0"/>
              </a:rPr>
              <a:t>in plants</a:t>
            </a:r>
            <a:r>
              <a:rPr lang="en-US" dirty="0">
                <a:solidFill>
                  <a:schemeClr val="accent2">
                    <a:lumMod val="40000"/>
                    <a:lumOff val="60000"/>
                  </a:schemeClr>
                </a:solidFill>
                <a:latin typeface="Times New Roman" pitchFamily="18" charset="0"/>
                <a:cs typeface="Times New Roman" pitchFamily="18" charset="0"/>
              </a:rPr>
              <a:t>, including seed germination, cell expansion, cell </a:t>
            </a:r>
            <a:r>
              <a:rPr lang="en-US" dirty="0" smtClean="0">
                <a:solidFill>
                  <a:schemeClr val="accent2">
                    <a:lumMod val="40000"/>
                    <a:lumOff val="60000"/>
                  </a:schemeClr>
                </a:solidFill>
                <a:latin typeface="Times New Roman" pitchFamily="18" charset="0"/>
                <a:cs typeface="Times New Roman" pitchFamily="18" charset="0"/>
              </a:rPr>
              <a:t>differentiation, flowering</a:t>
            </a:r>
            <a:r>
              <a:rPr lang="en-US" dirty="0">
                <a:solidFill>
                  <a:schemeClr val="accent2">
                    <a:lumMod val="40000"/>
                    <a:lumOff val="60000"/>
                  </a:schemeClr>
                </a:solidFill>
                <a:latin typeface="Times New Roman" pitchFamily="18" charset="0"/>
                <a:cs typeface="Times New Roman" pitchFamily="18" charset="0"/>
              </a:rPr>
              <a:t>, senescence, and abscission.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0" y="0"/>
            <a:ext cx="3124200" cy="3124200"/>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5105400" y="0"/>
            <a:ext cx="4038600" cy="30480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0" y="3810000"/>
            <a:ext cx="4724400" cy="3048000"/>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a:srcRect/>
          <a:stretch>
            <a:fillRect/>
          </a:stretch>
        </p:blipFill>
        <p:spPr bwMode="auto">
          <a:xfrm>
            <a:off x="5410200" y="3352800"/>
            <a:ext cx="2133600" cy="3505200"/>
          </a:xfrm>
          <a:prstGeom prst="rect">
            <a:avLst/>
          </a:prstGeom>
          <a:noFill/>
          <a:ln w="9525">
            <a:noFill/>
            <a:miter lim="800000"/>
            <a:headEnd/>
            <a:tailEnd/>
          </a:ln>
          <a:effectLst/>
        </p:spPr>
      </p:pic>
      <p:pic>
        <p:nvPicPr>
          <p:cNvPr id="2054" name="Picture 6"/>
          <p:cNvPicPr>
            <a:picLocks noChangeAspect="1" noChangeArrowheads="1"/>
          </p:cNvPicPr>
          <p:nvPr/>
        </p:nvPicPr>
        <p:blipFill>
          <a:blip r:embed="rId6"/>
          <a:srcRect/>
          <a:stretch>
            <a:fillRect/>
          </a:stretch>
        </p:blipFill>
        <p:spPr bwMode="auto">
          <a:xfrm>
            <a:off x="7543800" y="3352800"/>
            <a:ext cx="1447800" cy="3505200"/>
          </a:xfrm>
          <a:prstGeom prst="rect">
            <a:avLst/>
          </a:prstGeom>
          <a:noFill/>
          <a:ln w="9525">
            <a:noFill/>
            <a:miter lim="800000"/>
            <a:headEnd/>
            <a:tailEnd/>
          </a:ln>
          <a:effectLst/>
        </p:spPr>
      </p:pic>
      <p:pic>
        <p:nvPicPr>
          <p:cNvPr id="2055" name="Picture 7"/>
          <p:cNvPicPr>
            <a:picLocks noChangeAspect="1" noChangeArrowheads="1"/>
          </p:cNvPicPr>
          <p:nvPr/>
        </p:nvPicPr>
        <p:blipFill>
          <a:blip r:embed="rId7"/>
          <a:srcRect/>
          <a:stretch>
            <a:fillRect/>
          </a:stretch>
        </p:blipFill>
        <p:spPr bwMode="auto">
          <a:xfrm>
            <a:off x="3124200" y="0"/>
            <a:ext cx="1524000" cy="31242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62500" lnSpcReduction="20000"/>
          </a:bodyPr>
          <a:lstStyle/>
          <a:p>
            <a:pPr algn="just">
              <a:buNone/>
            </a:pPr>
            <a:r>
              <a:rPr lang="en-US" b="1" dirty="0" smtClean="0">
                <a:solidFill>
                  <a:schemeClr val="accent2">
                    <a:lumMod val="40000"/>
                    <a:lumOff val="60000"/>
                  </a:schemeClr>
                </a:solidFill>
                <a:latin typeface="Times New Roman" pitchFamily="18" charset="0"/>
                <a:cs typeface="Times New Roman" pitchFamily="18" charset="0"/>
              </a:rPr>
              <a:t>                  Ethylene </a:t>
            </a:r>
            <a:r>
              <a:rPr lang="en-US" b="1" dirty="0">
                <a:solidFill>
                  <a:schemeClr val="accent2">
                    <a:lumMod val="40000"/>
                    <a:lumOff val="60000"/>
                  </a:schemeClr>
                </a:solidFill>
                <a:latin typeface="Times New Roman" pitchFamily="18" charset="0"/>
                <a:cs typeface="Times New Roman" pitchFamily="18" charset="0"/>
              </a:rPr>
              <a:t>Promotes the Ripening of Some </a:t>
            </a:r>
            <a:r>
              <a:rPr lang="en-US" b="1" dirty="0" smtClean="0">
                <a:solidFill>
                  <a:schemeClr val="accent2">
                    <a:lumMod val="40000"/>
                    <a:lumOff val="60000"/>
                  </a:schemeClr>
                </a:solidFill>
                <a:latin typeface="Times New Roman" pitchFamily="18" charset="0"/>
                <a:cs typeface="Times New Roman" pitchFamily="18" charset="0"/>
              </a:rPr>
              <a:t>Fruits.</a:t>
            </a:r>
            <a:endParaRPr lang="en-US" dirty="0" smtClean="0">
              <a:solidFill>
                <a:schemeClr val="accent2">
                  <a:lumMod val="40000"/>
                  <a:lumOff val="60000"/>
                </a:schemeClr>
              </a:solidFill>
              <a:latin typeface="Times New Roman" pitchFamily="18" charset="0"/>
              <a:cs typeface="Times New Roman" pitchFamily="18" charset="0"/>
            </a:endParaRPr>
          </a:p>
          <a:p>
            <a:pPr algn="just"/>
            <a:r>
              <a:rPr lang="en-US" dirty="0" smtClean="0">
                <a:solidFill>
                  <a:schemeClr val="accent2">
                    <a:lumMod val="40000"/>
                    <a:lumOff val="60000"/>
                  </a:schemeClr>
                </a:solidFill>
                <a:latin typeface="Times New Roman" pitchFamily="18" charset="0"/>
                <a:cs typeface="Times New Roman" pitchFamily="18" charset="0"/>
              </a:rPr>
              <a:t>Ethylene </a:t>
            </a:r>
            <a:r>
              <a:rPr lang="en-US" dirty="0">
                <a:solidFill>
                  <a:schemeClr val="accent2">
                    <a:lumMod val="40000"/>
                    <a:lumOff val="60000"/>
                  </a:schemeClr>
                </a:solidFill>
                <a:latin typeface="Times New Roman" pitchFamily="18" charset="0"/>
                <a:cs typeface="Times New Roman" pitchFamily="18" charset="0"/>
              </a:rPr>
              <a:t>is known primarily for its promotion of </a:t>
            </a:r>
            <a:r>
              <a:rPr lang="en-US" dirty="0" smtClean="0">
                <a:solidFill>
                  <a:schemeClr val="accent2">
                    <a:lumMod val="40000"/>
                    <a:lumOff val="60000"/>
                  </a:schemeClr>
                </a:solidFill>
                <a:latin typeface="Times New Roman" pitchFamily="18" charset="0"/>
                <a:cs typeface="Times New Roman" pitchFamily="18" charset="0"/>
              </a:rPr>
              <a:t>fruit ripening </a:t>
            </a:r>
            <a:r>
              <a:rPr lang="en-US" dirty="0">
                <a:solidFill>
                  <a:schemeClr val="accent2">
                    <a:lumMod val="40000"/>
                    <a:lumOff val="60000"/>
                  </a:schemeClr>
                </a:solidFill>
                <a:latin typeface="Times New Roman" pitchFamily="18" charset="0"/>
                <a:cs typeface="Times New Roman" pitchFamily="18" charset="0"/>
              </a:rPr>
              <a:t>and senescence. Ethylene control of fruit </a:t>
            </a:r>
            <a:r>
              <a:rPr lang="en-US" dirty="0" smtClean="0">
                <a:solidFill>
                  <a:schemeClr val="accent2">
                    <a:lumMod val="40000"/>
                    <a:lumOff val="60000"/>
                  </a:schemeClr>
                </a:solidFill>
                <a:latin typeface="Times New Roman" pitchFamily="18" charset="0"/>
                <a:cs typeface="Times New Roman" pitchFamily="18" charset="0"/>
              </a:rPr>
              <a:t>development has </a:t>
            </a:r>
            <a:r>
              <a:rPr lang="en-US" dirty="0">
                <a:solidFill>
                  <a:schemeClr val="accent2">
                    <a:lumMod val="40000"/>
                    <a:lumOff val="60000"/>
                  </a:schemeClr>
                </a:solidFill>
                <a:latin typeface="Times New Roman" pitchFamily="18" charset="0"/>
                <a:cs typeface="Times New Roman" pitchFamily="18" charset="0"/>
              </a:rPr>
              <a:t>been studied extensively in tomato, </a:t>
            </a:r>
            <a:r>
              <a:rPr lang="en-US" dirty="0" smtClean="0">
                <a:solidFill>
                  <a:schemeClr val="accent2">
                    <a:lumMod val="40000"/>
                    <a:lumOff val="60000"/>
                  </a:schemeClr>
                </a:solidFill>
                <a:latin typeface="Times New Roman" pitchFamily="18" charset="0"/>
                <a:cs typeface="Times New Roman" pitchFamily="18" charset="0"/>
              </a:rPr>
              <a:t>which is </a:t>
            </a:r>
            <a:r>
              <a:rPr lang="en-US" dirty="0">
                <a:solidFill>
                  <a:schemeClr val="accent2">
                    <a:lumMod val="40000"/>
                    <a:lumOff val="60000"/>
                  </a:schemeClr>
                </a:solidFill>
                <a:latin typeface="Times New Roman" pitchFamily="18" charset="0"/>
                <a:cs typeface="Times New Roman" pitchFamily="18" charset="0"/>
              </a:rPr>
              <a:t>a </a:t>
            </a:r>
            <a:r>
              <a:rPr lang="en-US" b="1" dirty="0">
                <a:solidFill>
                  <a:schemeClr val="accent2">
                    <a:lumMod val="40000"/>
                    <a:lumOff val="60000"/>
                  </a:schemeClr>
                </a:solidFill>
                <a:latin typeface="Times New Roman" pitchFamily="18" charset="0"/>
                <a:cs typeface="Times New Roman" pitchFamily="18" charset="0"/>
              </a:rPr>
              <a:t>climacteric fruit</a:t>
            </a:r>
            <a:r>
              <a:rPr lang="en-US" b="1" dirty="0" smtClean="0">
                <a:solidFill>
                  <a:schemeClr val="accent2">
                    <a:lumMod val="40000"/>
                    <a:lumOff val="60000"/>
                  </a:schemeClr>
                </a:solidFill>
                <a:latin typeface="Times New Roman" pitchFamily="18" charset="0"/>
                <a:cs typeface="Times New Roman" pitchFamily="18" charset="0"/>
              </a:rPr>
              <a:t>.</a:t>
            </a:r>
          </a:p>
          <a:p>
            <a:pPr algn="just"/>
            <a:r>
              <a:rPr lang="en-US" dirty="0" smtClean="0">
                <a:solidFill>
                  <a:schemeClr val="accent2">
                    <a:lumMod val="40000"/>
                    <a:lumOff val="60000"/>
                  </a:schemeClr>
                </a:solidFill>
                <a:latin typeface="Times New Roman" pitchFamily="18" charset="0"/>
                <a:cs typeface="Times New Roman" pitchFamily="18" charset="0"/>
              </a:rPr>
              <a:t>During the development of climacteric fruits there is a characteristic developmentally regulated burst in respiration called the climacteric rise.</a:t>
            </a:r>
          </a:p>
          <a:p>
            <a:pPr algn="just">
              <a:buNone/>
            </a:pPr>
            <a:r>
              <a:rPr lang="en-US" b="1" dirty="0" smtClean="0">
                <a:solidFill>
                  <a:schemeClr val="accent2">
                    <a:lumMod val="40000"/>
                    <a:lumOff val="60000"/>
                  </a:schemeClr>
                </a:solidFill>
                <a:latin typeface="Times New Roman" pitchFamily="18" charset="0"/>
                <a:cs typeface="Times New Roman" pitchFamily="18" charset="0"/>
              </a:rPr>
              <a:t>     Ethylene </a:t>
            </a:r>
            <a:r>
              <a:rPr lang="en-US" b="1" dirty="0">
                <a:solidFill>
                  <a:schemeClr val="accent2">
                    <a:lumMod val="40000"/>
                    <a:lumOff val="60000"/>
                  </a:schemeClr>
                </a:solidFill>
                <a:latin typeface="Times New Roman" pitchFamily="18" charset="0"/>
                <a:cs typeface="Times New Roman" pitchFamily="18" charset="0"/>
              </a:rPr>
              <a:t>Promotes the Elongation Growth </a:t>
            </a:r>
            <a:r>
              <a:rPr lang="en-US" b="1" dirty="0" smtClean="0">
                <a:solidFill>
                  <a:schemeClr val="accent2">
                    <a:lumMod val="40000"/>
                    <a:lumOff val="60000"/>
                  </a:schemeClr>
                </a:solidFill>
                <a:latin typeface="Times New Roman" pitchFamily="18" charset="0"/>
                <a:cs typeface="Times New Roman" pitchFamily="18" charset="0"/>
              </a:rPr>
              <a:t>of Submerged </a:t>
            </a:r>
            <a:r>
              <a:rPr lang="en-US" b="1" dirty="0">
                <a:solidFill>
                  <a:schemeClr val="accent2">
                    <a:lumMod val="40000"/>
                    <a:lumOff val="60000"/>
                  </a:schemeClr>
                </a:solidFill>
                <a:latin typeface="Times New Roman" pitchFamily="18" charset="0"/>
                <a:cs typeface="Times New Roman" pitchFamily="18" charset="0"/>
              </a:rPr>
              <a:t>Aquatic </a:t>
            </a:r>
            <a:r>
              <a:rPr lang="en-US" b="1" dirty="0" smtClean="0">
                <a:solidFill>
                  <a:schemeClr val="accent2">
                    <a:lumMod val="40000"/>
                    <a:lumOff val="60000"/>
                  </a:schemeClr>
                </a:solidFill>
                <a:latin typeface="Times New Roman" pitchFamily="18" charset="0"/>
                <a:cs typeface="Times New Roman" pitchFamily="18" charset="0"/>
              </a:rPr>
              <a:t>Species:</a:t>
            </a:r>
            <a:endParaRPr lang="en-US" dirty="0" smtClean="0">
              <a:solidFill>
                <a:schemeClr val="accent2">
                  <a:lumMod val="40000"/>
                  <a:lumOff val="60000"/>
                </a:schemeClr>
              </a:solidFill>
              <a:latin typeface="Times New Roman" pitchFamily="18" charset="0"/>
              <a:cs typeface="Times New Roman" pitchFamily="18" charset="0"/>
            </a:endParaRPr>
          </a:p>
          <a:p>
            <a:pPr algn="just"/>
            <a:r>
              <a:rPr lang="en-US" dirty="0">
                <a:solidFill>
                  <a:schemeClr val="accent2">
                    <a:lumMod val="40000"/>
                    <a:lumOff val="60000"/>
                  </a:schemeClr>
                </a:solidFill>
                <a:latin typeface="Times New Roman" pitchFamily="18" charset="0"/>
                <a:cs typeface="Times New Roman" pitchFamily="18" charset="0"/>
              </a:rPr>
              <a:t>Ethylene has been shown to stimulate </a:t>
            </a:r>
            <a:r>
              <a:rPr lang="en-US" dirty="0" smtClean="0">
                <a:solidFill>
                  <a:schemeClr val="accent2">
                    <a:lumMod val="40000"/>
                    <a:lumOff val="60000"/>
                  </a:schemeClr>
                </a:solidFill>
                <a:latin typeface="Times New Roman" pitchFamily="18" charset="0"/>
                <a:cs typeface="Times New Roman" pitchFamily="18" charset="0"/>
              </a:rPr>
              <a:t>elongation of </a:t>
            </a:r>
            <a:r>
              <a:rPr lang="en-US" dirty="0">
                <a:solidFill>
                  <a:schemeClr val="accent2">
                    <a:lumMod val="40000"/>
                    <a:lumOff val="60000"/>
                  </a:schemeClr>
                </a:solidFill>
                <a:latin typeface="Times New Roman" pitchFamily="18" charset="0"/>
                <a:cs typeface="Times New Roman" pitchFamily="18" charset="0"/>
              </a:rPr>
              <a:t>stems, petioles, roots, and floral structures of </a:t>
            </a:r>
            <a:r>
              <a:rPr lang="en-US" dirty="0" smtClean="0">
                <a:solidFill>
                  <a:schemeClr val="accent2">
                    <a:lumMod val="40000"/>
                    <a:lumOff val="60000"/>
                  </a:schemeClr>
                </a:solidFill>
                <a:latin typeface="Times New Roman" pitchFamily="18" charset="0"/>
                <a:cs typeface="Times New Roman" pitchFamily="18" charset="0"/>
              </a:rPr>
              <a:t>aquatic and </a:t>
            </a:r>
            <a:r>
              <a:rPr lang="en-US" dirty="0" err="1">
                <a:solidFill>
                  <a:schemeClr val="accent2">
                    <a:lumMod val="40000"/>
                    <a:lumOff val="60000"/>
                  </a:schemeClr>
                </a:solidFill>
                <a:latin typeface="Times New Roman" pitchFamily="18" charset="0"/>
                <a:cs typeface="Times New Roman" pitchFamily="18" charset="0"/>
              </a:rPr>
              <a:t>semiaquatic</a:t>
            </a:r>
            <a:r>
              <a:rPr lang="en-US" dirty="0">
                <a:solidFill>
                  <a:schemeClr val="accent2">
                    <a:lumMod val="40000"/>
                    <a:lumOff val="60000"/>
                  </a:schemeClr>
                </a:solidFill>
                <a:latin typeface="Times New Roman" pitchFamily="18" charset="0"/>
                <a:cs typeface="Times New Roman" pitchFamily="18" charset="0"/>
              </a:rPr>
              <a:t> plants. The effect is particularly </a:t>
            </a:r>
            <a:r>
              <a:rPr lang="en-US" dirty="0" smtClean="0">
                <a:solidFill>
                  <a:schemeClr val="accent2">
                    <a:lumMod val="40000"/>
                    <a:lumOff val="60000"/>
                  </a:schemeClr>
                </a:solidFill>
                <a:latin typeface="Times New Roman" pitchFamily="18" charset="0"/>
                <a:cs typeface="Times New Roman" pitchFamily="18" charset="0"/>
              </a:rPr>
              <a:t>noted in </a:t>
            </a:r>
            <a:r>
              <a:rPr lang="en-US" dirty="0">
                <a:solidFill>
                  <a:schemeClr val="accent2">
                    <a:lumMod val="40000"/>
                    <a:lumOff val="60000"/>
                  </a:schemeClr>
                </a:solidFill>
                <a:latin typeface="Times New Roman" pitchFamily="18" charset="0"/>
                <a:cs typeface="Times New Roman" pitchFamily="18" charset="0"/>
              </a:rPr>
              <a:t>aquatic plants because submergence reduces gas </a:t>
            </a:r>
            <a:r>
              <a:rPr lang="en-US" dirty="0" smtClean="0">
                <a:solidFill>
                  <a:schemeClr val="accent2">
                    <a:lumMod val="40000"/>
                    <a:lumOff val="60000"/>
                  </a:schemeClr>
                </a:solidFill>
                <a:latin typeface="Times New Roman" pitchFamily="18" charset="0"/>
                <a:cs typeface="Times New Roman" pitchFamily="18" charset="0"/>
              </a:rPr>
              <a:t>dispersion and </a:t>
            </a:r>
            <a:r>
              <a:rPr lang="en-US" dirty="0">
                <a:solidFill>
                  <a:schemeClr val="accent2">
                    <a:lumMod val="40000"/>
                    <a:lumOff val="60000"/>
                  </a:schemeClr>
                </a:solidFill>
                <a:latin typeface="Times New Roman" pitchFamily="18" charset="0"/>
                <a:cs typeface="Times New Roman" pitchFamily="18" charset="0"/>
              </a:rPr>
              <a:t>thus maintains higher internal </a:t>
            </a:r>
            <a:r>
              <a:rPr lang="en-US" dirty="0" smtClean="0">
                <a:solidFill>
                  <a:schemeClr val="accent2">
                    <a:lumMod val="40000"/>
                    <a:lumOff val="60000"/>
                  </a:schemeClr>
                </a:solidFill>
                <a:latin typeface="Times New Roman" pitchFamily="18" charset="0"/>
                <a:cs typeface="Times New Roman" pitchFamily="18" charset="0"/>
              </a:rPr>
              <a:t>ethylene levels.</a:t>
            </a:r>
          </a:p>
          <a:p>
            <a:pPr algn="just"/>
            <a:r>
              <a:rPr lang="en-US" dirty="0">
                <a:solidFill>
                  <a:schemeClr val="accent2">
                    <a:lumMod val="40000"/>
                    <a:lumOff val="60000"/>
                  </a:schemeClr>
                </a:solidFill>
                <a:latin typeface="Times New Roman" pitchFamily="18" charset="0"/>
                <a:cs typeface="Times New Roman" pitchFamily="18" charset="0"/>
              </a:rPr>
              <a:t>In rice, ethylene is ineffective in the presence </a:t>
            </a:r>
            <a:r>
              <a:rPr lang="en-US" dirty="0" smtClean="0">
                <a:solidFill>
                  <a:schemeClr val="accent2">
                    <a:lumMod val="40000"/>
                    <a:lumOff val="60000"/>
                  </a:schemeClr>
                </a:solidFill>
                <a:latin typeface="Times New Roman" pitchFamily="18" charset="0"/>
                <a:cs typeface="Times New Roman" pitchFamily="18" charset="0"/>
              </a:rPr>
              <a:t>of saturating </a:t>
            </a:r>
            <a:r>
              <a:rPr lang="en-US" dirty="0">
                <a:solidFill>
                  <a:schemeClr val="accent2">
                    <a:lumMod val="40000"/>
                    <a:lumOff val="60000"/>
                  </a:schemeClr>
                </a:solidFill>
                <a:latin typeface="Times New Roman" pitchFamily="18" charset="0"/>
                <a:cs typeface="Times New Roman" pitchFamily="18" charset="0"/>
              </a:rPr>
              <a:t>levels of gibberellins, which also </a:t>
            </a:r>
            <a:r>
              <a:rPr lang="en-US" dirty="0" smtClean="0">
                <a:solidFill>
                  <a:schemeClr val="accent2">
                    <a:lumMod val="40000"/>
                    <a:lumOff val="60000"/>
                  </a:schemeClr>
                </a:solidFill>
                <a:latin typeface="Times New Roman" pitchFamily="18" charset="0"/>
                <a:cs typeface="Times New Roman" pitchFamily="18" charset="0"/>
              </a:rPr>
              <a:t>promotes stem </a:t>
            </a:r>
            <a:r>
              <a:rPr lang="en-US" dirty="0">
                <a:solidFill>
                  <a:schemeClr val="accent2">
                    <a:lumMod val="40000"/>
                    <a:lumOff val="60000"/>
                  </a:schemeClr>
                </a:solidFill>
                <a:latin typeface="Times New Roman" pitchFamily="18" charset="0"/>
                <a:cs typeface="Times New Roman" pitchFamily="18" charset="0"/>
              </a:rPr>
              <a:t>elongation. Moreover, ethylene promotes </a:t>
            </a:r>
            <a:r>
              <a:rPr lang="en-US" dirty="0" err="1" smtClean="0">
                <a:solidFill>
                  <a:schemeClr val="accent2">
                    <a:lumMod val="40000"/>
                    <a:lumOff val="60000"/>
                  </a:schemeClr>
                </a:solidFill>
                <a:latin typeface="Times New Roman" pitchFamily="18" charset="0"/>
                <a:cs typeface="Times New Roman" pitchFamily="18" charset="0"/>
              </a:rPr>
              <a:t>gibberellin</a:t>
            </a:r>
            <a:r>
              <a:rPr lang="en-US" dirty="0" smtClean="0">
                <a:solidFill>
                  <a:schemeClr val="accent2">
                    <a:lumMod val="40000"/>
                    <a:lumOff val="60000"/>
                  </a:schemeClr>
                </a:solidFill>
                <a:latin typeface="Times New Roman" pitchFamily="18" charset="0"/>
                <a:cs typeface="Times New Roman" pitchFamily="18" charset="0"/>
              </a:rPr>
              <a:t> synthesis </a:t>
            </a:r>
            <a:r>
              <a:rPr lang="en-US" dirty="0">
                <a:solidFill>
                  <a:schemeClr val="accent2">
                    <a:lumMod val="40000"/>
                    <a:lumOff val="60000"/>
                  </a:schemeClr>
                </a:solidFill>
                <a:latin typeface="Times New Roman" pitchFamily="18" charset="0"/>
                <a:cs typeface="Times New Roman" pitchFamily="18" charset="0"/>
              </a:rPr>
              <a:t>in rice and the elongation effect </a:t>
            </a:r>
            <a:r>
              <a:rPr lang="en-US" dirty="0" smtClean="0">
                <a:solidFill>
                  <a:schemeClr val="accent2">
                    <a:lumMod val="40000"/>
                    <a:lumOff val="60000"/>
                  </a:schemeClr>
                </a:solidFill>
                <a:latin typeface="Times New Roman" pitchFamily="18" charset="0"/>
                <a:cs typeface="Times New Roman" pitchFamily="18" charset="0"/>
              </a:rPr>
              <a:t>can be </a:t>
            </a:r>
            <a:r>
              <a:rPr lang="en-US" dirty="0">
                <a:solidFill>
                  <a:schemeClr val="accent2">
                    <a:lumMod val="40000"/>
                    <a:lumOff val="60000"/>
                  </a:schemeClr>
                </a:solidFill>
                <a:latin typeface="Times New Roman" pitchFamily="18" charset="0"/>
                <a:cs typeface="Times New Roman" pitchFamily="18" charset="0"/>
              </a:rPr>
              <a:t>blocked with </a:t>
            </a:r>
            <a:r>
              <a:rPr lang="en-US" dirty="0" err="1">
                <a:solidFill>
                  <a:schemeClr val="accent2">
                    <a:lumMod val="40000"/>
                    <a:lumOff val="60000"/>
                  </a:schemeClr>
                </a:solidFill>
                <a:latin typeface="Times New Roman" pitchFamily="18" charset="0"/>
                <a:cs typeface="Times New Roman" pitchFamily="18" charset="0"/>
              </a:rPr>
              <a:t>antigibberellins</a:t>
            </a:r>
            <a:r>
              <a:rPr lang="en-US" dirty="0">
                <a:solidFill>
                  <a:schemeClr val="accent2">
                    <a:lumMod val="40000"/>
                    <a:lumOff val="60000"/>
                  </a:schemeClr>
                </a:solidFill>
                <a:latin typeface="Times New Roman" pitchFamily="18" charset="0"/>
                <a:cs typeface="Times New Roman" pitchFamily="18" charset="0"/>
              </a:rPr>
              <a:t>, which suggests </a:t>
            </a:r>
            <a:r>
              <a:rPr lang="en-US" dirty="0" smtClean="0">
                <a:solidFill>
                  <a:schemeClr val="accent2">
                    <a:lumMod val="40000"/>
                    <a:lumOff val="60000"/>
                  </a:schemeClr>
                </a:solidFill>
                <a:latin typeface="Times New Roman" pitchFamily="18" charset="0"/>
                <a:cs typeface="Times New Roman" pitchFamily="18" charset="0"/>
              </a:rPr>
              <a:t>that </a:t>
            </a:r>
            <a:r>
              <a:rPr lang="en-US" dirty="0" err="1" smtClean="0">
                <a:solidFill>
                  <a:schemeClr val="accent2">
                    <a:lumMod val="40000"/>
                    <a:lumOff val="60000"/>
                  </a:schemeClr>
                </a:solidFill>
                <a:latin typeface="Times New Roman" pitchFamily="18" charset="0"/>
                <a:cs typeface="Times New Roman" pitchFamily="18" charset="0"/>
              </a:rPr>
              <a:t>gibberellin</a:t>
            </a:r>
            <a:r>
              <a:rPr lang="en-US" dirty="0" smtClean="0">
                <a:solidFill>
                  <a:schemeClr val="accent2">
                    <a:lumMod val="40000"/>
                    <a:lumOff val="60000"/>
                  </a:schemeClr>
                </a:solidFill>
                <a:latin typeface="Times New Roman" pitchFamily="18" charset="0"/>
                <a:cs typeface="Times New Roman" pitchFamily="18" charset="0"/>
              </a:rPr>
              <a:t> </a:t>
            </a:r>
            <a:r>
              <a:rPr lang="en-US" dirty="0">
                <a:solidFill>
                  <a:schemeClr val="accent2">
                    <a:lumMod val="40000"/>
                    <a:lumOff val="60000"/>
                  </a:schemeClr>
                </a:solidFill>
                <a:latin typeface="Times New Roman" pitchFamily="18" charset="0"/>
                <a:cs typeface="Times New Roman" pitchFamily="18" charset="0"/>
              </a:rPr>
              <a:t>mediates this ethylene </a:t>
            </a:r>
            <a:r>
              <a:rPr lang="en-US" dirty="0" smtClean="0">
                <a:solidFill>
                  <a:schemeClr val="accent2">
                    <a:lumMod val="40000"/>
                    <a:lumOff val="60000"/>
                  </a:schemeClr>
                </a:solidFill>
                <a:latin typeface="Times New Roman" pitchFamily="18" charset="0"/>
                <a:cs typeface="Times New Roman" pitchFamily="18" charset="0"/>
              </a:rPr>
              <a:t>effect.</a:t>
            </a:r>
          </a:p>
          <a:p>
            <a:pPr algn="just"/>
            <a:r>
              <a:rPr lang="en-US" dirty="0">
                <a:solidFill>
                  <a:schemeClr val="accent2">
                    <a:lumMod val="40000"/>
                    <a:lumOff val="60000"/>
                  </a:schemeClr>
                </a:solidFill>
                <a:latin typeface="Times New Roman" pitchFamily="18" charset="0"/>
                <a:cs typeface="Times New Roman" pitchFamily="18" charset="0"/>
              </a:rPr>
              <a:t>root and shoot elongation in nonaquatic plants such </a:t>
            </a:r>
            <a:r>
              <a:rPr lang="en-US" dirty="0" smtClean="0">
                <a:solidFill>
                  <a:schemeClr val="accent2">
                    <a:lumMod val="40000"/>
                    <a:lumOff val="60000"/>
                  </a:schemeClr>
                </a:solidFill>
                <a:latin typeface="Times New Roman" pitchFamily="18" charset="0"/>
                <a:cs typeface="Times New Roman" pitchFamily="18" charset="0"/>
              </a:rPr>
              <a:t>as peas </a:t>
            </a:r>
            <a:r>
              <a:rPr lang="en-US" dirty="0">
                <a:solidFill>
                  <a:schemeClr val="accent2">
                    <a:lumMod val="40000"/>
                    <a:lumOff val="60000"/>
                  </a:schemeClr>
                </a:solidFill>
                <a:latin typeface="Times New Roman" pitchFamily="18" charset="0"/>
                <a:cs typeface="Times New Roman" pitchFamily="18" charset="0"/>
              </a:rPr>
              <a:t>(</a:t>
            </a:r>
            <a:r>
              <a:rPr lang="en-US" i="1" dirty="0" err="1">
                <a:solidFill>
                  <a:schemeClr val="accent2">
                    <a:lumMod val="40000"/>
                    <a:lumOff val="60000"/>
                  </a:schemeClr>
                </a:solidFill>
                <a:latin typeface="Times New Roman" pitchFamily="18" charset="0"/>
                <a:cs typeface="Times New Roman" pitchFamily="18" charset="0"/>
              </a:rPr>
              <a:t>Pisum</a:t>
            </a:r>
            <a:r>
              <a:rPr lang="en-US" i="1" dirty="0">
                <a:solidFill>
                  <a:schemeClr val="accent2">
                    <a:lumMod val="40000"/>
                    <a:lumOff val="60000"/>
                  </a:schemeClr>
                </a:solidFill>
                <a:latin typeface="Times New Roman" pitchFamily="18" charset="0"/>
                <a:cs typeface="Times New Roman" pitchFamily="18" charset="0"/>
              </a:rPr>
              <a:t> </a:t>
            </a:r>
            <a:r>
              <a:rPr lang="en-US" i="1" dirty="0" err="1">
                <a:solidFill>
                  <a:schemeClr val="accent2">
                    <a:lumMod val="40000"/>
                    <a:lumOff val="60000"/>
                  </a:schemeClr>
                </a:solidFill>
                <a:latin typeface="Times New Roman" pitchFamily="18" charset="0"/>
                <a:cs typeface="Times New Roman" pitchFamily="18" charset="0"/>
              </a:rPr>
              <a:t>sativum</a:t>
            </a:r>
            <a:r>
              <a:rPr lang="en-US" i="1" dirty="0">
                <a:solidFill>
                  <a:schemeClr val="accent2">
                    <a:lumMod val="40000"/>
                    <a:lumOff val="60000"/>
                  </a:schemeClr>
                </a:solidFill>
                <a:latin typeface="Times New Roman" pitchFamily="18" charset="0"/>
                <a:cs typeface="Times New Roman" pitchFamily="18" charset="0"/>
              </a:rPr>
              <a:t>) is inhibited by ethylene.</a:t>
            </a:r>
            <a:endParaRPr lang="en-US" dirty="0">
              <a:solidFill>
                <a:schemeClr val="accent2">
                  <a:lumMod val="40000"/>
                  <a:lumOff val="60000"/>
                </a:schemeClr>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algn="just">
              <a:buNone/>
            </a:pPr>
            <a:endParaRPr lang="en-US" sz="2000" dirty="0" smtClean="0">
              <a:solidFill>
                <a:schemeClr val="accent2">
                  <a:lumMod val="40000"/>
                  <a:lumOff val="60000"/>
                </a:schemeClr>
              </a:solidFill>
              <a:latin typeface="Times New Roman" pitchFamily="18" charset="0"/>
              <a:cs typeface="Times New Roman" pitchFamily="18" charset="0"/>
            </a:endParaRPr>
          </a:p>
          <a:p>
            <a:pPr algn="just">
              <a:buNone/>
            </a:pPr>
            <a:r>
              <a:rPr lang="en-US" sz="2000" b="1" dirty="0" smtClean="0">
                <a:solidFill>
                  <a:schemeClr val="accent2">
                    <a:lumMod val="40000"/>
                    <a:lumOff val="60000"/>
                  </a:schemeClr>
                </a:solidFill>
                <a:latin typeface="Times New Roman" pitchFamily="18" charset="0"/>
                <a:cs typeface="Times New Roman" pitchFamily="18" charset="0"/>
              </a:rPr>
              <a:t>      Leaf </a:t>
            </a:r>
            <a:r>
              <a:rPr lang="en-US" sz="2000" b="1" dirty="0">
                <a:solidFill>
                  <a:schemeClr val="accent2">
                    <a:lumMod val="40000"/>
                    <a:lumOff val="60000"/>
                  </a:schemeClr>
                </a:solidFill>
                <a:latin typeface="Times New Roman" pitchFamily="18" charset="0"/>
                <a:cs typeface="Times New Roman" pitchFamily="18" charset="0"/>
              </a:rPr>
              <a:t>Epinasty Results When ACC from the Root </a:t>
            </a:r>
            <a:r>
              <a:rPr lang="en-US" sz="2000" b="1" dirty="0" smtClean="0">
                <a:solidFill>
                  <a:schemeClr val="accent2">
                    <a:lumMod val="40000"/>
                    <a:lumOff val="60000"/>
                  </a:schemeClr>
                </a:solidFill>
                <a:latin typeface="Times New Roman" pitchFamily="18" charset="0"/>
                <a:cs typeface="Times New Roman" pitchFamily="18" charset="0"/>
              </a:rPr>
              <a:t>Is Transported </a:t>
            </a:r>
            <a:r>
              <a:rPr lang="en-US" sz="2000" b="1" dirty="0">
                <a:solidFill>
                  <a:schemeClr val="accent2">
                    <a:lumMod val="40000"/>
                    <a:lumOff val="60000"/>
                  </a:schemeClr>
                </a:solidFill>
                <a:latin typeface="Times New Roman" pitchFamily="18" charset="0"/>
                <a:cs typeface="Times New Roman" pitchFamily="18" charset="0"/>
              </a:rPr>
              <a:t>to the Shoot</a:t>
            </a:r>
            <a:endParaRPr lang="en-US" sz="2000" dirty="0" smtClean="0">
              <a:solidFill>
                <a:schemeClr val="accent2">
                  <a:lumMod val="40000"/>
                  <a:lumOff val="60000"/>
                </a:schemeClr>
              </a:solidFill>
              <a:latin typeface="Times New Roman" pitchFamily="18" charset="0"/>
              <a:cs typeface="Times New Roman" pitchFamily="18" charset="0"/>
            </a:endParaRPr>
          </a:p>
          <a:p>
            <a:pPr algn="just"/>
            <a:r>
              <a:rPr lang="en-US" sz="2000" dirty="0" smtClean="0">
                <a:solidFill>
                  <a:schemeClr val="accent2">
                    <a:lumMod val="40000"/>
                    <a:lumOff val="60000"/>
                  </a:schemeClr>
                </a:solidFill>
                <a:latin typeface="Times New Roman" pitchFamily="18" charset="0"/>
                <a:cs typeface="Times New Roman" pitchFamily="18" charset="0"/>
              </a:rPr>
              <a:t>Ethylene </a:t>
            </a:r>
            <a:r>
              <a:rPr lang="en-US" sz="2000" dirty="0">
                <a:solidFill>
                  <a:schemeClr val="accent2">
                    <a:lumMod val="40000"/>
                    <a:lumOff val="60000"/>
                  </a:schemeClr>
                </a:solidFill>
                <a:latin typeface="Times New Roman" pitchFamily="18" charset="0"/>
                <a:cs typeface="Times New Roman" pitchFamily="18" charset="0"/>
              </a:rPr>
              <a:t>stimulates many inhibitory and </a:t>
            </a:r>
            <a:r>
              <a:rPr lang="en-US" sz="2000" dirty="0" smtClean="0">
                <a:solidFill>
                  <a:schemeClr val="accent2">
                    <a:lumMod val="40000"/>
                    <a:lumOff val="60000"/>
                  </a:schemeClr>
                </a:solidFill>
                <a:latin typeface="Times New Roman" pitchFamily="18" charset="0"/>
                <a:cs typeface="Times New Roman" pitchFamily="18" charset="0"/>
              </a:rPr>
              <a:t>abnormal growth </a:t>
            </a:r>
            <a:r>
              <a:rPr lang="en-US" sz="2000" dirty="0">
                <a:solidFill>
                  <a:schemeClr val="accent2">
                    <a:lumMod val="40000"/>
                    <a:lumOff val="60000"/>
                  </a:schemeClr>
                </a:solidFill>
                <a:latin typeface="Times New Roman" pitchFamily="18" charset="0"/>
                <a:cs typeface="Times New Roman" pitchFamily="18" charset="0"/>
              </a:rPr>
              <a:t>responses such as the swelling of stem </a:t>
            </a:r>
            <a:r>
              <a:rPr lang="en-US" sz="2000" dirty="0" smtClean="0">
                <a:solidFill>
                  <a:schemeClr val="accent2">
                    <a:lumMod val="40000"/>
                    <a:lumOff val="60000"/>
                  </a:schemeClr>
                </a:solidFill>
                <a:latin typeface="Times New Roman" pitchFamily="18" charset="0"/>
                <a:cs typeface="Times New Roman" pitchFamily="18" charset="0"/>
              </a:rPr>
              <a:t>tissues and </a:t>
            </a:r>
            <a:r>
              <a:rPr lang="en-US" sz="2000" dirty="0">
                <a:solidFill>
                  <a:schemeClr val="accent2">
                    <a:lumMod val="40000"/>
                    <a:lumOff val="60000"/>
                  </a:schemeClr>
                </a:solidFill>
                <a:latin typeface="Times New Roman" pitchFamily="18" charset="0"/>
                <a:cs typeface="Times New Roman" pitchFamily="18" charset="0"/>
              </a:rPr>
              <a:t>the downward curvature of leaves, or </a:t>
            </a:r>
            <a:r>
              <a:rPr lang="en-US" sz="2000" b="1" dirty="0" err="1">
                <a:solidFill>
                  <a:schemeClr val="accent2">
                    <a:lumMod val="40000"/>
                    <a:lumOff val="60000"/>
                  </a:schemeClr>
                </a:solidFill>
                <a:latin typeface="Times New Roman" pitchFamily="18" charset="0"/>
                <a:cs typeface="Times New Roman" pitchFamily="18" charset="0"/>
              </a:rPr>
              <a:t>epinasty</a:t>
            </a:r>
            <a:r>
              <a:rPr lang="en-US" sz="2000" b="1" dirty="0">
                <a:solidFill>
                  <a:schemeClr val="accent2">
                    <a:lumMod val="40000"/>
                    <a:lumOff val="60000"/>
                  </a:schemeClr>
                </a:solidFill>
                <a:latin typeface="Times New Roman" pitchFamily="18" charset="0"/>
                <a:cs typeface="Times New Roman" pitchFamily="18" charset="0"/>
              </a:rPr>
              <a:t>. </a:t>
            </a:r>
            <a:endParaRPr lang="en-US" sz="2000" b="1" dirty="0" smtClean="0">
              <a:solidFill>
                <a:schemeClr val="accent2">
                  <a:lumMod val="40000"/>
                  <a:lumOff val="60000"/>
                </a:schemeClr>
              </a:solidFill>
              <a:latin typeface="Times New Roman" pitchFamily="18" charset="0"/>
              <a:cs typeface="Times New Roman" pitchFamily="18" charset="0"/>
            </a:endParaRPr>
          </a:p>
          <a:p>
            <a:pPr algn="just"/>
            <a:r>
              <a:rPr lang="en-US" sz="2000" b="1" dirty="0" smtClean="0">
                <a:solidFill>
                  <a:schemeClr val="accent2">
                    <a:lumMod val="40000"/>
                    <a:lumOff val="60000"/>
                  </a:schemeClr>
                </a:solidFill>
                <a:latin typeface="Times New Roman" pitchFamily="18" charset="0"/>
                <a:cs typeface="Times New Roman" pitchFamily="18" charset="0"/>
              </a:rPr>
              <a:t>Leaf </a:t>
            </a:r>
            <a:r>
              <a:rPr lang="en-US" sz="2000" dirty="0" err="1" smtClean="0">
                <a:solidFill>
                  <a:schemeClr val="accent2">
                    <a:lumMod val="40000"/>
                    <a:lumOff val="60000"/>
                  </a:schemeClr>
                </a:solidFill>
                <a:latin typeface="Times New Roman" pitchFamily="18" charset="0"/>
                <a:cs typeface="Times New Roman" pitchFamily="18" charset="0"/>
              </a:rPr>
              <a:t>epinasty</a:t>
            </a:r>
            <a:r>
              <a:rPr lang="en-US" sz="2000" dirty="0" smtClean="0">
                <a:solidFill>
                  <a:schemeClr val="accent2">
                    <a:lumMod val="40000"/>
                    <a:lumOff val="60000"/>
                  </a:schemeClr>
                </a:solidFill>
                <a:latin typeface="Times New Roman" pitchFamily="18" charset="0"/>
                <a:cs typeface="Times New Roman" pitchFamily="18" charset="0"/>
              </a:rPr>
              <a:t> </a:t>
            </a:r>
            <a:r>
              <a:rPr lang="en-US" sz="2000" dirty="0">
                <a:solidFill>
                  <a:schemeClr val="accent2">
                    <a:lumMod val="40000"/>
                    <a:lumOff val="60000"/>
                  </a:schemeClr>
                </a:solidFill>
                <a:latin typeface="Times New Roman" pitchFamily="18" charset="0"/>
                <a:cs typeface="Times New Roman" pitchFamily="18" charset="0"/>
              </a:rPr>
              <a:t>occurs because of excessive cell elongation </a:t>
            </a:r>
            <a:r>
              <a:rPr lang="en-US" sz="2000" dirty="0" smtClean="0">
                <a:solidFill>
                  <a:schemeClr val="accent2">
                    <a:lumMod val="40000"/>
                    <a:lumOff val="60000"/>
                  </a:schemeClr>
                </a:solidFill>
                <a:latin typeface="Times New Roman" pitchFamily="18" charset="0"/>
                <a:cs typeface="Times New Roman" pitchFamily="18" charset="0"/>
              </a:rPr>
              <a:t>on the </a:t>
            </a:r>
            <a:r>
              <a:rPr lang="en-US" sz="2000" dirty="0" err="1">
                <a:solidFill>
                  <a:schemeClr val="accent2">
                    <a:lumMod val="40000"/>
                    <a:lumOff val="60000"/>
                  </a:schemeClr>
                </a:solidFill>
                <a:latin typeface="Times New Roman" pitchFamily="18" charset="0"/>
                <a:cs typeface="Times New Roman" pitchFamily="18" charset="0"/>
              </a:rPr>
              <a:t>adaxial</a:t>
            </a:r>
            <a:r>
              <a:rPr lang="en-US" sz="2000" dirty="0">
                <a:solidFill>
                  <a:schemeClr val="accent2">
                    <a:lumMod val="40000"/>
                    <a:lumOff val="60000"/>
                  </a:schemeClr>
                </a:solidFill>
                <a:latin typeface="Times New Roman" pitchFamily="18" charset="0"/>
                <a:cs typeface="Times New Roman" pitchFamily="18" charset="0"/>
              </a:rPr>
              <a:t> (i.e., upper) side of the petiole. Epinasty </a:t>
            </a:r>
            <a:r>
              <a:rPr lang="en-US" sz="2000" dirty="0" smtClean="0">
                <a:solidFill>
                  <a:schemeClr val="accent2">
                    <a:lumMod val="40000"/>
                    <a:lumOff val="60000"/>
                  </a:schemeClr>
                </a:solidFill>
                <a:latin typeface="Times New Roman" pitchFamily="18" charset="0"/>
                <a:cs typeface="Times New Roman" pitchFamily="18" charset="0"/>
              </a:rPr>
              <a:t>is a </a:t>
            </a:r>
            <a:r>
              <a:rPr lang="en-US" sz="2000" dirty="0">
                <a:solidFill>
                  <a:schemeClr val="accent2">
                    <a:lumMod val="40000"/>
                    <a:lumOff val="60000"/>
                  </a:schemeClr>
                </a:solidFill>
                <a:latin typeface="Times New Roman" pitchFamily="18" charset="0"/>
                <a:cs typeface="Times New Roman" pitchFamily="18" charset="0"/>
              </a:rPr>
              <a:t>common response to water logging of </a:t>
            </a:r>
            <a:r>
              <a:rPr lang="en-US" sz="2000" dirty="0" smtClean="0">
                <a:solidFill>
                  <a:schemeClr val="accent2">
                    <a:lumMod val="40000"/>
                    <a:lumOff val="60000"/>
                  </a:schemeClr>
                </a:solidFill>
                <a:latin typeface="Times New Roman" pitchFamily="18" charset="0"/>
                <a:cs typeface="Times New Roman" pitchFamily="18" charset="0"/>
              </a:rPr>
              <a:t>flood-sensitive plants </a:t>
            </a:r>
            <a:r>
              <a:rPr lang="en-US" sz="2000" dirty="0">
                <a:solidFill>
                  <a:schemeClr val="accent2">
                    <a:lumMod val="40000"/>
                    <a:lumOff val="60000"/>
                  </a:schemeClr>
                </a:solidFill>
                <a:latin typeface="Times New Roman" pitchFamily="18" charset="0"/>
                <a:cs typeface="Times New Roman" pitchFamily="18" charset="0"/>
              </a:rPr>
              <a:t>such as tomato (</a:t>
            </a:r>
            <a:r>
              <a:rPr lang="en-US" sz="2000" i="1" dirty="0" err="1">
                <a:solidFill>
                  <a:schemeClr val="accent2">
                    <a:lumMod val="40000"/>
                    <a:lumOff val="60000"/>
                  </a:schemeClr>
                </a:solidFill>
                <a:latin typeface="Times New Roman" pitchFamily="18" charset="0"/>
                <a:cs typeface="Times New Roman" pitchFamily="18" charset="0"/>
              </a:rPr>
              <a:t>Lycopersicum</a:t>
            </a:r>
            <a:r>
              <a:rPr lang="en-US" sz="2000" i="1" dirty="0">
                <a:solidFill>
                  <a:schemeClr val="accent2">
                    <a:lumMod val="40000"/>
                    <a:lumOff val="60000"/>
                  </a:schemeClr>
                </a:solidFill>
                <a:latin typeface="Times New Roman" pitchFamily="18" charset="0"/>
                <a:cs typeface="Times New Roman" pitchFamily="18" charset="0"/>
              </a:rPr>
              <a:t>) and is actually </a:t>
            </a:r>
            <a:r>
              <a:rPr lang="en-US" sz="2000" i="1" dirty="0" smtClean="0">
                <a:solidFill>
                  <a:schemeClr val="accent2">
                    <a:lumMod val="40000"/>
                    <a:lumOff val="60000"/>
                  </a:schemeClr>
                </a:solidFill>
                <a:latin typeface="Times New Roman" pitchFamily="18" charset="0"/>
                <a:cs typeface="Times New Roman" pitchFamily="18" charset="0"/>
              </a:rPr>
              <a:t>a </a:t>
            </a:r>
            <a:r>
              <a:rPr lang="en-US" sz="2000" dirty="0" smtClean="0">
                <a:solidFill>
                  <a:schemeClr val="accent2">
                    <a:lumMod val="40000"/>
                    <a:lumOff val="60000"/>
                  </a:schemeClr>
                </a:solidFill>
                <a:latin typeface="Times New Roman" pitchFamily="18" charset="0"/>
                <a:cs typeface="Times New Roman" pitchFamily="18" charset="0"/>
              </a:rPr>
              <a:t>response </a:t>
            </a:r>
            <a:r>
              <a:rPr lang="en-US" sz="2000" dirty="0">
                <a:solidFill>
                  <a:schemeClr val="accent2">
                    <a:lumMod val="40000"/>
                    <a:lumOff val="60000"/>
                  </a:schemeClr>
                </a:solidFill>
                <a:latin typeface="Times New Roman" pitchFamily="18" charset="0"/>
                <a:cs typeface="Times New Roman" pitchFamily="18" charset="0"/>
              </a:rPr>
              <a:t>to anoxia in the region of the roots. </a:t>
            </a:r>
            <a:r>
              <a:rPr lang="en-US" sz="2000" dirty="0" smtClean="0">
                <a:solidFill>
                  <a:schemeClr val="accent2">
                    <a:lumMod val="40000"/>
                    <a:lumOff val="60000"/>
                  </a:schemeClr>
                </a:solidFill>
                <a:latin typeface="Times New Roman" pitchFamily="18" charset="0"/>
                <a:cs typeface="Times New Roman" pitchFamily="18" charset="0"/>
              </a:rPr>
              <a:t>The more </a:t>
            </a:r>
            <a:r>
              <a:rPr lang="en-US" sz="2000" dirty="0">
                <a:solidFill>
                  <a:schemeClr val="accent2">
                    <a:lumMod val="40000"/>
                    <a:lumOff val="60000"/>
                  </a:schemeClr>
                </a:solidFill>
                <a:latin typeface="Times New Roman" pitchFamily="18" charset="0"/>
                <a:cs typeface="Times New Roman" pitchFamily="18" charset="0"/>
              </a:rPr>
              <a:t>vertical orientation of </a:t>
            </a:r>
            <a:r>
              <a:rPr lang="en-US" sz="2000" dirty="0" err="1">
                <a:solidFill>
                  <a:schemeClr val="accent2">
                    <a:lumMod val="40000"/>
                    <a:lumOff val="60000"/>
                  </a:schemeClr>
                </a:solidFill>
                <a:latin typeface="Times New Roman" pitchFamily="18" charset="0"/>
                <a:cs typeface="Times New Roman" pitchFamily="18" charset="0"/>
              </a:rPr>
              <a:t>epinastic</a:t>
            </a:r>
            <a:r>
              <a:rPr lang="en-US" sz="2000" dirty="0">
                <a:solidFill>
                  <a:schemeClr val="accent2">
                    <a:lumMod val="40000"/>
                    <a:lumOff val="60000"/>
                  </a:schemeClr>
                </a:solidFill>
                <a:latin typeface="Times New Roman" pitchFamily="18" charset="0"/>
                <a:cs typeface="Times New Roman" pitchFamily="18" charset="0"/>
              </a:rPr>
              <a:t> leaves reduces </a:t>
            </a:r>
            <a:r>
              <a:rPr lang="en-US" sz="2000" dirty="0" smtClean="0">
                <a:solidFill>
                  <a:schemeClr val="accent2">
                    <a:lumMod val="40000"/>
                    <a:lumOff val="60000"/>
                  </a:schemeClr>
                </a:solidFill>
                <a:latin typeface="Times New Roman" pitchFamily="18" charset="0"/>
                <a:cs typeface="Times New Roman" pitchFamily="18" charset="0"/>
              </a:rPr>
              <a:t>the absorption </a:t>
            </a:r>
            <a:r>
              <a:rPr lang="en-US" sz="2000" dirty="0">
                <a:solidFill>
                  <a:schemeClr val="accent2">
                    <a:lumMod val="40000"/>
                    <a:lumOff val="60000"/>
                  </a:schemeClr>
                </a:solidFill>
                <a:latin typeface="Times New Roman" pitchFamily="18" charset="0"/>
                <a:cs typeface="Times New Roman" pitchFamily="18" charset="0"/>
              </a:rPr>
              <a:t>of solar energy and, consequently, </a:t>
            </a:r>
            <a:r>
              <a:rPr lang="en-US" sz="2000" dirty="0" smtClean="0">
                <a:solidFill>
                  <a:schemeClr val="accent2">
                    <a:lumMod val="40000"/>
                    <a:lumOff val="60000"/>
                  </a:schemeClr>
                </a:solidFill>
                <a:latin typeface="Times New Roman" pitchFamily="18" charset="0"/>
                <a:cs typeface="Times New Roman" pitchFamily="18" charset="0"/>
              </a:rPr>
              <a:t>transpiration water </a:t>
            </a:r>
            <a:r>
              <a:rPr lang="en-US" sz="2000" dirty="0">
                <a:solidFill>
                  <a:schemeClr val="accent2">
                    <a:lumMod val="40000"/>
                    <a:lumOff val="60000"/>
                  </a:schemeClr>
                </a:solidFill>
                <a:latin typeface="Times New Roman" pitchFamily="18" charset="0"/>
                <a:cs typeface="Times New Roman" pitchFamily="18" charset="0"/>
              </a:rPr>
              <a:t>loss. This helps to bring water loss </a:t>
            </a:r>
            <a:r>
              <a:rPr lang="en-US" sz="2000" dirty="0" smtClean="0">
                <a:solidFill>
                  <a:schemeClr val="accent2">
                    <a:lumMod val="40000"/>
                    <a:lumOff val="60000"/>
                  </a:schemeClr>
                </a:solidFill>
                <a:latin typeface="Times New Roman" pitchFamily="18" charset="0"/>
                <a:cs typeface="Times New Roman" pitchFamily="18" charset="0"/>
              </a:rPr>
              <a:t>more into </a:t>
            </a:r>
            <a:r>
              <a:rPr lang="en-US" sz="2000" dirty="0">
                <a:solidFill>
                  <a:schemeClr val="accent2">
                    <a:lumMod val="40000"/>
                    <a:lumOff val="60000"/>
                  </a:schemeClr>
                </a:solidFill>
                <a:latin typeface="Times New Roman" pitchFamily="18" charset="0"/>
                <a:cs typeface="Times New Roman" pitchFamily="18" charset="0"/>
              </a:rPr>
              <a:t>line with reduced capacity for water uptake in </a:t>
            </a:r>
            <a:r>
              <a:rPr lang="en-US" sz="2000" dirty="0" smtClean="0">
                <a:solidFill>
                  <a:schemeClr val="accent2">
                    <a:lumMod val="40000"/>
                    <a:lumOff val="60000"/>
                  </a:schemeClr>
                </a:solidFill>
                <a:latin typeface="Times New Roman" pitchFamily="18" charset="0"/>
                <a:cs typeface="Times New Roman" pitchFamily="18" charset="0"/>
              </a:rPr>
              <a:t>plants suffering </a:t>
            </a:r>
            <a:r>
              <a:rPr lang="en-US" sz="2000" dirty="0">
                <a:solidFill>
                  <a:schemeClr val="accent2">
                    <a:lumMod val="40000"/>
                    <a:lumOff val="60000"/>
                  </a:schemeClr>
                </a:solidFill>
                <a:latin typeface="Times New Roman" pitchFamily="18" charset="0"/>
                <a:cs typeface="Times New Roman" pitchFamily="18" charset="0"/>
              </a:rPr>
              <a:t>root anoxia</a:t>
            </a:r>
            <a:r>
              <a:rPr lang="en-US" sz="2000" dirty="0" smtClean="0">
                <a:solidFill>
                  <a:schemeClr val="accent2">
                    <a:lumMod val="40000"/>
                    <a:lumOff val="60000"/>
                  </a:schemeClr>
                </a:solidFill>
                <a:latin typeface="Times New Roman" pitchFamily="18" charset="0"/>
                <a:cs typeface="Times New Roman" pitchFamily="18" charset="0"/>
              </a:rPr>
              <a:t>.</a:t>
            </a:r>
          </a:p>
          <a:p>
            <a:pPr algn="just"/>
            <a:r>
              <a:rPr lang="en-US" sz="2000" dirty="0">
                <a:solidFill>
                  <a:schemeClr val="accent2">
                    <a:lumMod val="40000"/>
                    <a:lumOff val="60000"/>
                  </a:schemeClr>
                </a:solidFill>
                <a:latin typeface="Times New Roman" pitchFamily="18" charset="0"/>
                <a:cs typeface="Times New Roman" pitchFamily="18" charset="0"/>
              </a:rPr>
              <a:t>A role for ethylene has also been noted for </a:t>
            </a:r>
            <a:r>
              <a:rPr lang="en-US" sz="2000" dirty="0" smtClean="0">
                <a:solidFill>
                  <a:schemeClr val="accent2">
                    <a:lumMod val="40000"/>
                    <a:lumOff val="60000"/>
                  </a:schemeClr>
                </a:solidFill>
                <a:latin typeface="Times New Roman" pitchFamily="18" charset="0"/>
                <a:cs typeface="Times New Roman" pitchFamily="18" charset="0"/>
              </a:rPr>
              <a:t>promotion of </a:t>
            </a:r>
            <a:r>
              <a:rPr lang="en-US" sz="2000" dirty="0">
                <a:solidFill>
                  <a:schemeClr val="accent2">
                    <a:lumMod val="40000"/>
                    <a:lumOff val="60000"/>
                  </a:schemeClr>
                </a:solidFill>
                <a:latin typeface="Times New Roman" pitchFamily="18" charset="0"/>
                <a:cs typeface="Times New Roman" pitchFamily="18" charset="0"/>
              </a:rPr>
              <a:t>seed germination, inhibition of bud </a:t>
            </a:r>
            <a:r>
              <a:rPr lang="en-US" sz="2000" dirty="0" smtClean="0">
                <a:solidFill>
                  <a:schemeClr val="accent2">
                    <a:lumMod val="40000"/>
                    <a:lumOff val="60000"/>
                  </a:schemeClr>
                </a:solidFill>
                <a:latin typeface="Times New Roman" pitchFamily="18" charset="0"/>
                <a:cs typeface="Times New Roman" pitchFamily="18" charset="0"/>
              </a:rPr>
              <a:t>break, reduced </a:t>
            </a:r>
            <a:r>
              <a:rPr lang="en-US" sz="2000" dirty="0">
                <a:solidFill>
                  <a:schemeClr val="accent2">
                    <a:lumMod val="40000"/>
                    <a:lumOff val="60000"/>
                  </a:schemeClr>
                </a:solidFill>
                <a:latin typeface="Times New Roman" pitchFamily="18" charset="0"/>
                <a:cs typeface="Times New Roman" pitchFamily="18" charset="0"/>
              </a:rPr>
              <a:t>apical dominance, fruit ripening, cell </a:t>
            </a:r>
            <a:r>
              <a:rPr lang="en-US" sz="2000" dirty="0" smtClean="0">
                <a:solidFill>
                  <a:schemeClr val="accent2">
                    <a:lumMod val="40000"/>
                    <a:lumOff val="60000"/>
                  </a:schemeClr>
                </a:solidFill>
                <a:latin typeface="Times New Roman" pitchFamily="18" charset="0"/>
                <a:cs typeface="Times New Roman" pitchFamily="18" charset="0"/>
              </a:rPr>
              <a:t>death, and </a:t>
            </a:r>
            <a:r>
              <a:rPr lang="en-US" sz="2000" dirty="0">
                <a:solidFill>
                  <a:schemeClr val="accent2">
                    <a:lumMod val="40000"/>
                    <a:lumOff val="60000"/>
                  </a:schemeClr>
                </a:solidFill>
                <a:latin typeface="Times New Roman" pitchFamily="18" charset="0"/>
                <a:cs typeface="Times New Roman" pitchFamily="18" charset="0"/>
              </a:rPr>
              <a:t>pathogen responses. Ethylene can be a problem </a:t>
            </a:r>
            <a:r>
              <a:rPr lang="en-US" sz="2000" dirty="0" smtClean="0">
                <a:solidFill>
                  <a:schemeClr val="accent2">
                    <a:lumMod val="40000"/>
                    <a:lumOff val="60000"/>
                  </a:schemeClr>
                </a:solidFill>
                <a:latin typeface="Times New Roman" pitchFamily="18" charset="0"/>
                <a:cs typeface="Times New Roman" pitchFamily="18" charset="0"/>
              </a:rPr>
              <a:t>in commercial </a:t>
            </a:r>
            <a:r>
              <a:rPr lang="en-US" sz="2000" dirty="0">
                <a:solidFill>
                  <a:schemeClr val="accent2">
                    <a:lumMod val="40000"/>
                    <a:lumOff val="60000"/>
                  </a:schemeClr>
                </a:solidFill>
                <a:latin typeface="Times New Roman" pitchFamily="18" charset="0"/>
                <a:cs typeface="Times New Roman" pitchFamily="18" charset="0"/>
              </a:rPr>
              <a:t>greenhouse that are heated with </a:t>
            </a:r>
            <a:r>
              <a:rPr lang="en-US" sz="2000" dirty="0" smtClean="0">
                <a:solidFill>
                  <a:schemeClr val="accent2">
                    <a:lumMod val="40000"/>
                    <a:lumOff val="60000"/>
                  </a:schemeClr>
                </a:solidFill>
                <a:latin typeface="Times New Roman" pitchFamily="18" charset="0"/>
                <a:cs typeface="Times New Roman" pitchFamily="18" charset="0"/>
              </a:rPr>
              <a:t>gas-fired heating </a:t>
            </a:r>
            <a:r>
              <a:rPr lang="en-US" sz="2000" dirty="0">
                <a:solidFill>
                  <a:schemeClr val="accent2">
                    <a:lumMod val="40000"/>
                    <a:lumOff val="60000"/>
                  </a:schemeClr>
                </a:solidFill>
                <a:latin typeface="Times New Roman" pitchFamily="18" charset="0"/>
                <a:cs typeface="Times New Roman" pitchFamily="18" charset="0"/>
              </a:rPr>
              <a:t>systems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Autofit/>
          </a:bodyPr>
          <a:lstStyle/>
          <a:p>
            <a:pPr algn="just">
              <a:buNone/>
            </a:pPr>
            <a:r>
              <a:rPr lang="en-US" sz="1800" b="1" dirty="0" smtClean="0">
                <a:solidFill>
                  <a:schemeClr val="accent2">
                    <a:lumMod val="40000"/>
                    <a:lumOff val="60000"/>
                  </a:schemeClr>
                </a:solidFill>
                <a:latin typeface="Times New Roman" pitchFamily="18" charset="0"/>
                <a:cs typeface="Times New Roman" pitchFamily="18" charset="0"/>
              </a:rPr>
              <a:t>                       Ethylene Induces Lateral Cell Expansion</a:t>
            </a:r>
            <a:r>
              <a:rPr lang="en-US" sz="1800" dirty="0" smtClean="0">
                <a:solidFill>
                  <a:schemeClr val="accent2">
                    <a:lumMod val="40000"/>
                    <a:lumOff val="60000"/>
                  </a:schemeClr>
                </a:solidFill>
                <a:latin typeface="Times New Roman" pitchFamily="18" charset="0"/>
                <a:cs typeface="Times New Roman" pitchFamily="18" charset="0"/>
              </a:rPr>
              <a:t>.</a:t>
            </a:r>
          </a:p>
          <a:p>
            <a:pPr algn="just"/>
            <a:r>
              <a:rPr lang="en-US" sz="1800" dirty="0">
                <a:solidFill>
                  <a:schemeClr val="accent2">
                    <a:lumMod val="40000"/>
                    <a:lumOff val="60000"/>
                  </a:schemeClr>
                </a:solidFill>
                <a:latin typeface="Times New Roman" pitchFamily="18" charset="0"/>
                <a:cs typeface="Times New Roman" pitchFamily="18" charset="0"/>
              </a:rPr>
              <a:t>At concentrations above 0.1 </a:t>
            </a:r>
            <a:r>
              <a:rPr lang="en-US" sz="1800" dirty="0" err="1">
                <a:solidFill>
                  <a:schemeClr val="accent2">
                    <a:lumMod val="40000"/>
                    <a:lumOff val="60000"/>
                  </a:schemeClr>
                </a:solidFill>
                <a:latin typeface="Times New Roman" pitchFamily="18" charset="0"/>
                <a:cs typeface="Times New Roman" pitchFamily="18" charset="0"/>
              </a:rPr>
              <a:t>μL</a:t>
            </a:r>
            <a:r>
              <a:rPr lang="en-US" sz="1800" dirty="0">
                <a:solidFill>
                  <a:schemeClr val="accent2">
                    <a:lumMod val="40000"/>
                    <a:lumOff val="60000"/>
                  </a:schemeClr>
                </a:solidFill>
                <a:latin typeface="Times New Roman" pitchFamily="18" charset="0"/>
                <a:cs typeface="Times New Roman" pitchFamily="18" charset="0"/>
              </a:rPr>
              <a:t> L–1, ethylene changes </a:t>
            </a:r>
            <a:r>
              <a:rPr lang="en-US" sz="1800" dirty="0" smtClean="0">
                <a:solidFill>
                  <a:schemeClr val="accent2">
                    <a:lumMod val="40000"/>
                    <a:lumOff val="60000"/>
                  </a:schemeClr>
                </a:solidFill>
                <a:latin typeface="Times New Roman" pitchFamily="18" charset="0"/>
                <a:cs typeface="Times New Roman" pitchFamily="18" charset="0"/>
              </a:rPr>
              <a:t>the growth </a:t>
            </a:r>
            <a:r>
              <a:rPr lang="en-US" sz="1800" dirty="0">
                <a:solidFill>
                  <a:schemeClr val="accent2">
                    <a:lumMod val="40000"/>
                    <a:lumOff val="60000"/>
                  </a:schemeClr>
                </a:solidFill>
                <a:latin typeface="Times New Roman" pitchFamily="18" charset="0"/>
                <a:cs typeface="Times New Roman" pitchFamily="18" charset="0"/>
              </a:rPr>
              <a:t>pattern of seedlings by reducing the rate of </a:t>
            </a:r>
            <a:r>
              <a:rPr lang="en-US" sz="1800" dirty="0" smtClean="0">
                <a:solidFill>
                  <a:schemeClr val="accent2">
                    <a:lumMod val="40000"/>
                    <a:lumOff val="60000"/>
                  </a:schemeClr>
                </a:solidFill>
                <a:latin typeface="Times New Roman" pitchFamily="18" charset="0"/>
                <a:cs typeface="Times New Roman" pitchFamily="18" charset="0"/>
              </a:rPr>
              <a:t>elongation and </a:t>
            </a:r>
            <a:r>
              <a:rPr lang="en-US" sz="1800" dirty="0">
                <a:solidFill>
                  <a:schemeClr val="accent2">
                    <a:lumMod val="40000"/>
                    <a:lumOff val="60000"/>
                  </a:schemeClr>
                </a:solidFill>
                <a:latin typeface="Times New Roman" pitchFamily="18" charset="0"/>
                <a:cs typeface="Times New Roman" pitchFamily="18" charset="0"/>
              </a:rPr>
              <a:t>increasing lateral expansion, leading to </a:t>
            </a:r>
            <a:r>
              <a:rPr lang="en-US" sz="1800" dirty="0" smtClean="0">
                <a:solidFill>
                  <a:schemeClr val="accent2">
                    <a:lumMod val="40000"/>
                    <a:lumOff val="60000"/>
                  </a:schemeClr>
                </a:solidFill>
                <a:latin typeface="Times New Roman" pitchFamily="18" charset="0"/>
                <a:cs typeface="Times New Roman" pitchFamily="18" charset="0"/>
              </a:rPr>
              <a:t>swelling of </a:t>
            </a:r>
            <a:r>
              <a:rPr lang="en-US" sz="1800" dirty="0">
                <a:solidFill>
                  <a:schemeClr val="accent2">
                    <a:lumMod val="40000"/>
                    <a:lumOff val="60000"/>
                  </a:schemeClr>
                </a:solidFill>
                <a:latin typeface="Times New Roman" pitchFamily="18" charset="0"/>
                <a:cs typeface="Times New Roman" pitchFamily="18" charset="0"/>
              </a:rPr>
              <a:t>the region below the hook. These effects of ethylene </a:t>
            </a:r>
            <a:r>
              <a:rPr lang="en-US" sz="1800" dirty="0" smtClean="0">
                <a:solidFill>
                  <a:schemeClr val="accent2">
                    <a:lumMod val="40000"/>
                    <a:lumOff val="60000"/>
                  </a:schemeClr>
                </a:solidFill>
                <a:latin typeface="Times New Roman" pitchFamily="18" charset="0"/>
                <a:cs typeface="Times New Roman" pitchFamily="18" charset="0"/>
              </a:rPr>
              <a:t>are common </a:t>
            </a:r>
            <a:r>
              <a:rPr lang="en-US" sz="1800" dirty="0">
                <a:solidFill>
                  <a:schemeClr val="accent2">
                    <a:lumMod val="40000"/>
                    <a:lumOff val="60000"/>
                  </a:schemeClr>
                </a:solidFill>
                <a:latin typeface="Times New Roman" pitchFamily="18" charset="0"/>
                <a:cs typeface="Times New Roman" pitchFamily="18" charset="0"/>
              </a:rPr>
              <a:t>to growing shoots of most </a:t>
            </a:r>
            <a:r>
              <a:rPr lang="en-US" sz="1800" dirty="0" err="1">
                <a:solidFill>
                  <a:schemeClr val="accent2">
                    <a:lumMod val="40000"/>
                    <a:lumOff val="60000"/>
                  </a:schemeClr>
                </a:solidFill>
                <a:latin typeface="Times New Roman" pitchFamily="18" charset="0"/>
                <a:cs typeface="Times New Roman" pitchFamily="18" charset="0"/>
              </a:rPr>
              <a:t>dicots</a:t>
            </a:r>
            <a:r>
              <a:rPr lang="en-US" sz="1800" dirty="0">
                <a:solidFill>
                  <a:schemeClr val="accent2">
                    <a:lumMod val="40000"/>
                    <a:lumOff val="60000"/>
                  </a:schemeClr>
                </a:solidFill>
                <a:latin typeface="Times New Roman" pitchFamily="18" charset="0"/>
                <a:cs typeface="Times New Roman" pitchFamily="18" charset="0"/>
              </a:rPr>
              <a:t>, forming part </a:t>
            </a:r>
            <a:r>
              <a:rPr lang="en-US" sz="1800" dirty="0" smtClean="0">
                <a:solidFill>
                  <a:schemeClr val="accent2">
                    <a:lumMod val="40000"/>
                    <a:lumOff val="60000"/>
                  </a:schemeClr>
                </a:solidFill>
                <a:latin typeface="Times New Roman" pitchFamily="18" charset="0"/>
                <a:cs typeface="Times New Roman" pitchFamily="18" charset="0"/>
              </a:rPr>
              <a:t>of the </a:t>
            </a:r>
            <a:r>
              <a:rPr lang="en-US" sz="1800" b="1" dirty="0">
                <a:solidFill>
                  <a:schemeClr val="accent2">
                    <a:lumMod val="40000"/>
                    <a:lumOff val="60000"/>
                  </a:schemeClr>
                </a:solidFill>
                <a:latin typeface="Times New Roman" pitchFamily="18" charset="0"/>
                <a:cs typeface="Times New Roman" pitchFamily="18" charset="0"/>
              </a:rPr>
              <a:t>triple response. In </a:t>
            </a:r>
            <a:r>
              <a:rPr lang="en-US" sz="1800" b="1" i="1" dirty="0">
                <a:solidFill>
                  <a:schemeClr val="accent2">
                    <a:lumMod val="40000"/>
                    <a:lumOff val="60000"/>
                  </a:schemeClr>
                </a:solidFill>
                <a:latin typeface="Times New Roman" pitchFamily="18" charset="0"/>
                <a:cs typeface="Times New Roman" pitchFamily="18" charset="0"/>
              </a:rPr>
              <a:t>Arabidopsis, the triple response </a:t>
            </a:r>
            <a:r>
              <a:rPr lang="en-US" sz="1800" b="1" i="1" dirty="0" smtClean="0">
                <a:solidFill>
                  <a:schemeClr val="accent2">
                    <a:lumMod val="40000"/>
                    <a:lumOff val="60000"/>
                  </a:schemeClr>
                </a:solidFill>
                <a:latin typeface="Times New Roman" pitchFamily="18" charset="0"/>
                <a:cs typeface="Times New Roman" pitchFamily="18" charset="0"/>
              </a:rPr>
              <a:t>consists </a:t>
            </a:r>
            <a:r>
              <a:rPr lang="en-US" sz="1800" dirty="0" smtClean="0">
                <a:solidFill>
                  <a:schemeClr val="accent2">
                    <a:lumMod val="40000"/>
                    <a:lumOff val="60000"/>
                  </a:schemeClr>
                </a:solidFill>
                <a:latin typeface="Times New Roman" pitchFamily="18" charset="0"/>
                <a:cs typeface="Times New Roman" pitchFamily="18" charset="0"/>
              </a:rPr>
              <a:t>of </a:t>
            </a:r>
            <a:r>
              <a:rPr lang="en-US" sz="1800" dirty="0">
                <a:solidFill>
                  <a:schemeClr val="accent2">
                    <a:lumMod val="40000"/>
                    <a:lumOff val="60000"/>
                  </a:schemeClr>
                </a:solidFill>
                <a:latin typeface="Times New Roman" pitchFamily="18" charset="0"/>
                <a:cs typeface="Times New Roman" pitchFamily="18" charset="0"/>
              </a:rPr>
              <a:t>inhibition and swelling of the </a:t>
            </a:r>
            <a:r>
              <a:rPr lang="en-US" sz="1800" dirty="0" err="1">
                <a:solidFill>
                  <a:schemeClr val="accent2">
                    <a:lumMod val="40000"/>
                    <a:lumOff val="60000"/>
                  </a:schemeClr>
                </a:solidFill>
                <a:latin typeface="Times New Roman" pitchFamily="18" charset="0"/>
                <a:cs typeface="Times New Roman" pitchFamily="18" charset="0"/>
              </a:rPr>
              <a:t>hypocotyl</a:t>
            </a:r>
            <a:r>
              <a:rPr lang="en-US" sz="1800" dirty="0">
                <a:solidFill>
                  <a:schemeClr val="accent2">
                    <a:lumMod val="40000"/>
                    <a:lumOff val="60000"/>
                  </a:schemeClr>
                </a:solidFill>
                <a:latin typeface="Times New Roman" pitchFamily="18" charset="0"/>
                <a:cs typeface="Times New Roman" pitchFamily="18" charset="0"/>
              </a:rPr>
              <a:t>, </a:t>
            </a:r>
            <a:r>
              <a:rPr lang="en-US" sz="1800" dirty="0" smtClean="0">
                <a:solidFill>
                  <a:schemeClr val="accent2">
                    <a:lumMod val="40000"/>
                    <a:lumOff val="60000"/>
                  </a:schemeClr>
                </a:solidFill>
                <a:latin typeface="Times New Roman" pitchFamily="18" charset="0"/>
                <a:cs typeface="Times New Roman" pitchFamily="18" charset="0"/>
              </a:rPr>
              <a:t>inhibition of </a:t>
            </a:r>
            <a:r>
              <a:rPr lang="en-US" sz="1800" dirty="0">
                <a:solidFill>
                  <a:schemeClr val="accent2">
                    <a:lumMod val="40000"/>
                    <a:lumOff val="60000"/>
                  </a:schemeClr>
                </a:solidFill>
                <a:latin typeface="Times New Roman" pitchFamily="18" charset="0"/>
                <a:cs typeface="Times New Roman" pitchFamily="18" charset="0"/>
              </a:rPr>
              <a:t>root elongation, and exaggeration of the apical </a:t>
            </a:r>
            <a:r>
              <a:rPr lang="en-US" sz="1800" dirty="0" smtClean="0">
                <a:solidFill>
                  <a:schemeClr val="accent2">
                    <a:lumMod val="40000"/>
                    <a:lumOff val="60000"/>
                  </a:schemeClr>
                </a:solidFill>
                <a:latin typeface="Times New Roman" pitchFamily="18" charset="0"/>
                <a:cs typeface="Times New Roman" pitchFamily="18" charset="0"/>
              </a:rPr>
              <a:t>hook.</a:t>
            </a:r>
          </a:p>
          <a:p>
            <a:pPr algn="just">
              <a:buNone/>
            </a:pPr>
            <a:r>
              <a:rPr lang="en-US" sz="1800" b="1" dirty="0" smtClean="0">
                <a:solidFill>
                  <a:schemeClr val="accent2">
                    <a:lumMod val="40000"/>
                    <a:lumOff val="60000"/>
                  </a:schemeClr>
                </a:solidFill>
                <a:latin typeface="Times New Roman" pitchFamily="18" charset="0"/>
                <a:cs typeface="Times New Roman" pitchFamily="18" charset="0"/>
              </a:rPr>
              <a:t>     The </a:t>
            </a:r>
            <a:r>
              <a:rPr lang="en-US" sz="1800" b="1" dirty="0">
                <a:solidFill>
                  <a:schemeClr val="accent2">
                    <a:lumMod val="40000"/>
                    <a:lumOff val="60000"/>
                  </a:schemeClr>
                </a:solidFill>
                <a:latin typeface="Times New Roman" pitchFamily="18" charset="0"/>
                <a:cs typeface="Times New Roman" pitchFamily="18" charset="0"/>
              </a:rPr>
              <a:t>Hooks of Dark-Grown Seedlings </a:t>
            </a:r>
            <a:r>
              <a:rPr lang="en-US" sz="1800" b="1" dirty="0" smtClean="0">
                <a:solidFill>
                  <a:schemeClr val="accent2">
                    <a:lumMod val="40000"/>
                    <a:lumOff val="60000"/>
                  </a:schemeClr>
                </a:solidFill>
                <a:latin typeface="Times New Roman" pitchFamily="18" charset="0"/>
                <a:cs typeface="Times New Roman" pitchFamily="18" charset="0"/>
              </a:rPr>
              <a:t>Are Maintained </a:t>
            </a:r>
            <a:r>
              <a:rPr lang="en-US" sz="1800" b="1" dirty="0">
                <a:solidFill>
                  <a:schemeClr val="accent2">
                    <a:lumMod val="40000"/>
                    <a:lumOff val="60000"/>
                  </a:schemeClr>
                </a:solidFill>
                <a:latin typeface="Times New Roman" pitchFamily="18" charset="0"/>
                <a:cs typeface="Times New Roman" pitchFamily="18" charset="0"/>
              </a:rPr>
              <a:t>by Ethylene </a:t>
            </a:r>
            <a:r>
              <a:rPr lang="en-US" sz="1800" b="1" dirty="0" smtClean="0">
                <a:solidFill>
                  <a:schemeClr val="accent2">
                    <a:lumMod val="40000"/>
                    <a:lumOff val="60000"/>
                  </a:schemeClr>
                </a:solidFill>
                <a:latin typeface="Times New Roman" pitchFamily="18" charset="0"/>
                <a:cs typeface="Times New Roman" pitchFamily="18" charset="0"/>
              </a:rPr>
              <a:t>Production</a:t>
            </a:r>
          </a:p>
          <a:p>
            <a:pPr algn="just"/>
            <a:r>
              <a:rPr lang="en-US" sz="1800" dirty="0">
                <a:solidFill>
                  <a:schemeClr val="accent2">
                    <a:lumMod val="40000"/>
                    <a:lumOff val="60000"/>
                  </a:schemeClr>
                </a:solidFill>
                <a:latin typeface="Times New Roman" pitchFamily="18" charset="0"/>
                <a:cs typeface="Times New Roman" pitchFamily="18" charset="0"/>
              </a:rPr>
              <a:t>Etiolated </a:t>
            </a:r>
            <a:r>
              <a:rPr lang="en-US" sz="1800" dirty="0" err="1">
                <a:solidFill>
                  <a:schemeClr val="accent2">
                    <a:lumMod val="40000"/>
                    <a:lumOff val="60000"/>
                  </a:schemeClr>
                </a:solidFill>
                <a:latin typeface="Times New Roman" pitchFamily="18" charset="0"/>
                <a:cs typeface="Times New Roman" pitchFamily="18" charset="0"/>
              </a:rPr>
              <a:t>dicot</a:t>
            </a:r>
            <a:r>
              <a:rPr lang="en-US" sz="1800" dirty="0">
                <a:solidFill>
                  <a:schemeClr val="accent2">
                    <a:lumMod val="40000"/>
                    <a:lumOff val="60000"/>
                  </a:schemeClr>
                </a:solidFill>
                <a:latin typeface="Times New Roman" pitchFamily="18" charset="0"/>
                <a:cs typeface="Times New Roman" pitchFamily="18" charset="0"/>
              </a:rPr>
              <a:t> seedlings are usually characterized by </a:t>
            </a:r>
            <a:r>
              <a:rPr lang="en-US" sz="1800" dirty="0" smtClean="0">
                <a:solidFill>
                  <a:schemeClr val="accent2">
                    <a:lumMod val="40000"/>
                    <a:lumOff val="60000"/>
                  </a:schemeClr>
                </a:solidFill>
                <a:latin typeface="Times New Roman" pitchFamily="18" charset="0"/>
                <a:cs typeface="Times New Roman" pitchFamily="18" charset="0"/>
              </a:rPr>
              <a:t>a pronounced </a:t>
            </a:r>
            <a:r>
              <a:rPr lang="en-US" sz="1800" dirty="0">
                <a:solidFill>
                  <a:schemeClr val="accent2">
                    <a:lumMod val="40000"/>
                    <a:lumOff val="60000"/>
                  </a:schemeClr>
                </a:solidFill>
                <a:latin typeface="Times New Roman" pitchFamily="18" charset="0"/>
                <a:cs typeface="Times New Roman" pitchFamily="18" charset="0"/>
              </a:rPr>
              <a:t>hook located just behind the shoot </a:t>
            </a:r>
            <a:r>
              <a:rPr lang="en-US" sz="1800" dirty="0" smtClean="0">
                <a:solidFill>
                  <a:schemeClr val="accent2">
                    <a:lumMod val="40000"/>
                    <a:lumOff val="60000"/>
                  </a:schemeClr>
                </a:solidFill>
                <a:latin typeface="Times New Roman" pitchFamily="18" charset="0"/>
                <a:cs typeface="Times New Roman" pitchFamily="18" charset="0"/>
              </a:rPr>
              <a:t>apex. </a:t>
            </a:r>
            <a:r>
              <a:rPr lang="en-US" sz="1800" dirty="0">
                <a:solidFill>
                  <a:schemeClr val="accent2">
                    <a:lumMod val="40000"/>
                    <a:lumOff val="60000"/>
                  </a:schemeClr>
                </a:solidFill>
                <a:latin typeface="Times New Roman" pitchFamily="18" charset="0"/>
                <a:cs typeface="Times New Roman" pitchFamily="18" charset="0"/>
              </a:rPr>
              <a:t>This hook shape facilitates penetration of </a:t>
            </a:r>
            <a:r>
              <a:rPr lang="en-US" sz="1800" dirty="0" smtClean="0">
                <a:solidFill>
                  <a:schemeClr val="accent2">
                    <a:lumMod val="40000"/>
                    <a:lumOff val="60000"/>
                  </a:schemeClr>
                </a:solidFill>
                <a:latin typeface="Times New Roman" pitchFamily="18" charset="0"/>
                <a:cs typeface="Times New Roman" pitchFamily="18" charset="0"/>
              </a:rPr>
              <a:t>the seedling </a:t>
            </a:r>
            <a:r>
              <a:rPr lang="en-US" sz="1800" dirty="0">
                <a:solidFill>
                  <a:schemeClr val="accent2">
                    <a:lumMod val="40000"/>
                    <a:lumOff val="60000"/>
                  </a:schemeClr>
                </a:solidFill>
                <a:latin typeface="Times New Roman" pitchFamily="18" charset="0"/>
                <a:cs typeface="Times New Roman" pitchFamily="18" charset="0"/>
              </a:rPr>
              <a:t>through the soil, protecting the tender </a:t>
            </a:r>
            <a:r>
              <a:rPr lang="en-US" sz="1800" dirty="0" smtClean="0">
                <a:solidFill>
                  <a:schemeClr val="accent2">
                    <a:lumMod val="40000"/>
                    <a:lumOff val="60000"/>
                  </a:schemeClr>
                </a:solidFill>
                <a:latin typeface="Times New Roman" pitchFamily="18" charset="0"/>
                <a:cs typeface="Times New Roman" pitchFamily="18" charset="0"/>
              </a:rPr>
              <a:t>apical </a:t>
            </a:r>
            <a:r>
              <a:rPr lang="en-US" sz="1800" dirty="0" err="1" smtClean="0">
                <a:solidFill>
                  <a:schemeClr val="accent2">
                    <a:lumMod val="40000"/>
                    <a:lumOff val="60000"/>
                  </a:schemeClr>
                </a:solidFill>
                <a:latin typeface="Times New Roman" pitchFamily="18" charset="0"/>
                <a:cs typeface="Times New Roman" pitchFamily="18" charset="0"/>
              </a:rPr>
              <a:t>meristem</a:t>
            </a:r>
            <a:r>
              <a:rPr lang="en-US" sz="1800" dirty="0" smtClean="0">
                <a:solidFill>
                  <a:schemeClr val="accent2">
                    <a:lumMod val="40000"/>
                    <a:lumOff val="60000"/>
                  </a:schemeClr>
                </a:solidFill>
                <a:latin typeface="Times New Roman" pitchFamily="18" charset="0"/>
                <a:cs typeface="Times New Roman" pitchFamily="18" charset="0"/>
              </a:rPr>
              <a:t>. Like </a:t>
            </a:r>
            <a:r>
              <a:rPr lang="en-US" sz="1800" dirty="0" err="1">
                <a:solidFill>
                  <a:schemeClr val="accent2">
                    <a:lumMod val="40000"/>
                    <a:lumOff val="60000"/>
                  </a:schemeClr>
                </a:solidFill>
                <a:latin typeface="Times New Roman" pitchFamily="18" charset="0"/>
                <a:cs typeface="Times New Roman" pitchFamily="18" charset="0"/>
              </a:rPr>
              <a:t>epinasty</a:t>
            </a:r>
            <a:r>
              <a:rPr lang="en-US" sz="1800" dirty="0">
                <a:solidFill>
                  <a:schemeClr val="accent2">
                    <a:lumMod val="40000"/>
                    <a:lumOff val="60000"/>
                  </a:schemeClr>
                </a:solidFill>
                <a:latin typeface="Times New Roman" pitchFamily="18" charset="0"/>
                <a:cs typeface="Times New Roman" pitchFamily="18" charset="0"/>
              </a:rPr>
              <a:t>, hook formation and maintenance </a:t>
            </a:r>
            <a:r>
              <a:rPr lang="en-US" sz="1800" dirty="0" smtClean="0">
                <a:solidFill>
                  <a:schemeClr val="accent2">
                    <a:lumMod val="40000"/>
                    <a:lumOff val="60000"/>
                  </a:schemeClr>
                </a:solidFill>
                <a:latin typeface="Times New Roman" pitchFamily="18" charset="0"/>
                <a:cs typeface="Times New Roman" pitchFamily="18" charset="0"/>
              </a:rPr>
              <a:t>result from </a:t>
            </a:r>
            <a:r>
              <a:rPr lang="en-US" sz="1800" dirty="0">
                <a:solidFill>
                  <a:schemeClr val="accent2">
                    <a:lumMod val="40000"/>
                    <a:lumOff val="60000"/>
                  </a:schemeClr>
                </a:solidFill>
                <a:latin typeface="Times New Roman" pitchFamily="18" charset="0"/>
                <a:cs typeface="Times New Roman" pitchFamily="18" charset="0"/>
              </a:rPr>
              <a:t>ethylene-induced asymmetric growth. The </a:t>
            </a:r>
            <a:r>
              <a:rPr lang="en-US" sz="1800" dirty="0" smtClean="0">
                <a:solidFill>
                  <a:schemeClr val="accent2">
                    <a:lumMod val="40000"/>
                    <a:lumOff val="60000"/>
                  </a:schemeClr>
                </a:solidFill>
                <a:latin typeface="Times New Roman" pitchFamily="18" charset="0"/>
                <a:cs typeface="Times New Roman" pitchFamily="18" charset="0"/>
              </a:rPr>
              <a:t>closed shape </a:t>
            </a:r>
            <a:r>
              <a:rPr lang="en-US" sz="1800" dirty="0">
                <a:solidFill>
                  <a:schemeClr val="accent2">
                    <a:lumMod val="40000"/>
                    <a:lumOff val="60000"/>
                  </a:schemeClr>
                </a:solidFill>
                <a:latin typeface="Times New Roman" pitchFamily="18" charset="0"/>
                <a:cs typeface="Times New Roman" pitchFamily="18" charset="0"/>
              </a:rPr>
              <a:t>of the hook is a consequence of the more </a:t>
            </a:r>
            <a:r>
              <a:rPr lang="en-US" sz="1800" dirty="0" smtClean="0">
                <a:solidFill>
                  <a:schemeClr val="accent2">
                    <a:lumMod val="40000"/>
                    <a:lumOff val="60000"/>
                  </a:schemeClr>
                </a:solidFill>
                <a:latin typeface="Times New Roman" pitchFamily="18" charset="0"/>
                <a:cs typeface="Times New Roman" pitchFamily="18" charset="0"/>
              </a:rPr>
              <a:t>rapid elongation </a:t>
            </a:r>
            <a:r>
              <a:rPr lang="en-US" sz="1800" dirty="0">
                <a:solidFill>
                  <a:schemeClr val="accent2">
                    <a:lumMod val="40000"/>
                    <a:lumOff val="60000"/>
                  </a:schemeClr>
                </a:solidFill>
                <a:latin typeface="Times New Roman" pitchFamily="18" charset="0"/>
                <a:cs typeface="Times New Roman" pitchFamily="18" charset="0"/>
              </a:rPr>
              <a:t>of the outer side of the stem compared </a:t>
            </a:r>
            <a:r>
              <a:rPr lang="en-US" sz="1800" dirty="0" smtClean="0">
                <a:solidFill>
                  <a:schemeClr val="accent2">
                    <a:lumMod val="40000"/>
                    <a:lumOff val="60000"/>
                  </a:schemeClr>
                </a:solidFill>
                <a:latin typeface="Times New Roman" pitchFamily="18" charset="0"/>
                <a:cs typeface="Times New Roman" pitchFamily="18" charset="0"/>
              </a:rPr>
              <a:t>with the </a:t>
            </a:r>
            <a:r>
              <a:rPr lang="en-US" sz="1800" dirty="0">
                <a:solidFill>
                  <a:schemeClr val="accent2">
                    <a:lumMod val="40000"/>
                    <a:lumOff val="60000"/>
                  </a:schemeClr>
                </a:solidFill>
                <a:latin typeface="Times New Roman" pitchFamily="18" charset="0"/>
                <a:cs typeface="Times New Roman" pitchFamily="18" charset="0"/>
              </a:rPr>
              <a:t>inner side. When the hook is exposed to white </a:t>
            </a:r>
            <a:r>
              <a:rPr lang="en-US" sz="1800" dirty="0" smtClean="0">
                <a:solidFill>
                  <a:schemeClr val="accent2">
                    <a:lumMod val="40000"/>
                    <a:lumOff val="60000"/>
                  </a:schemeClr>
                </a:solidFill>
                <a:latin typeface="Times New Roman" pitchFamily="18" charset="0"/>
                <a:cs typeface="Times New Roman" pitchFamily="18" charset="0"/>
              </a:rPr>
              <a:t>light, it </a:t>
            </a:r>
            <a:r>
              <a:rPr lang="en-US" sz="1800" dirty="0">
                <a:solidFill>
                  <a:schemeClr val="accent2">
                    <a:lumMod val="40000"/>
                    <a:lumOff val="60000"/>
                  </a:schemeClr>
                </a:solidFill>
                <a:latin typeface="Times New Roman" pitchFamily="18" charset="0"/>
                <a:cs typeface="Times New Roman" pitchFamily="18" charset="0"/>
              </a:rPr>
              <a:t>opens because the elongation rate of the inner </a:t>
            </a:r>
            <a:r>
              <a:rPr lang="en-US" sz="1800" dirty="0" smtClean="0">
                <a:solidFill>
                  <a:schemeClr val="accent2">
                    <a:lumMod val="40000"/>
                    <a:lumOff val="60000"/>
                  </a:schemeClr>
                </a:solidFill>
                <a:latin typeface="Times New Roman" pitchFamily="18" charset="0"/>
                <a:cs typeface="Times New Roman" pitchFamily="18" charset="0"/>
              </a:rPr>
              <a:t>side </a:t>
            </a:r>
            <a:r>
              <a:rPr lang="en-US" sz="1800" dirty="0">
                <a:solidFill>
                  <a:schemeClr val="accent2">
                    <a:lumMod val="40000"/>
                    <a:lumOff val="60000"/>
                  </a:schemeClr>
                </a:solidFill>
                <a:latin typeface="Times New Roman" pitchFamily="18" charset="0"/>
                <a:cs typeface="Times New Roman" pitchFamily="18" charset="0"/>
              </a:rPr>
              <a:t>increases, equalizing the growth rates on both </a:t>
            </a:r>
            <a:r>
              <a:rPr lang="en-US" sz="1800" dirty="0" smtClean="0">
                <a:solidFill>
                  <a:schemeClr val="accent2">
                    <a:lumMod val="40000"/>
                    <a:lumOff val="60000"/>
                  </a:schemeClr>
                </a:solidFill>
                <a:latin typeface="Times New Roman" pitchFamily="18" charset="0"/>
                <a:cs typeface="Times New Roman" pitchFamily="18" charset="0"/>
              </a:rPr>
              <a:t>sides.</a:t>
            </a:r>
            <a:r>
              <a:rPr lang="en-US" sz="1800" dirty="0">
                <a:solidFill>
                  <a:schemeClr val="accent2">
                    <a:lumMod val="40000"/>
                    <a:lumOff val="60000"/>
                  </a:schemeClr>
                </a:solidFill>
                <a:latin typeface="Times New Roman" pitchFamily="18" charset="0"/>
                <a:cs typeface="Times New Roman" pitchFamily="18" charset="0"/>
              </a:rPr>
              <a:t> Red light induces hook opening, and far-red </a:t>
            </a:r>
            <a:r>
              <a:rPr lang="en-US" sz="1800" dirty="0" smtClean="0">
                <a:solidFill>
                  <a:schemeClr val="accent2">
                    <a:lumMod val="40000"/>
                    <a:lumOff val="60000"/>
                  </a:schemeClr>
                </a:solidFill>
                <a:latin typeface="Times New Roman" pitchFamily="18" charset="0"/>
                <a:cs typeface="Times New Roman" pitchFamily="18" charset="0"/>
              </a:rPr>
              <a:t>light reverses </a:t>
            </a:r>
            <a:r>
              <a:rPr lang="en-US" sz="1800" dirty="0">
                <a:solidFill>
                  <a:schemeClr val="accent2">
                    <a:lumMod val="40000"/>
                    <a:lumOff val="60000"/>
                  </a:schemeClr>
                </a:solidFill>
                <a:latin typeface="Times New Roman" pitchFamily="18" charset="0"/>
                <a:cs typeface="Times New Roman" pitchFamily="18" charset="0"/>
              </a:rPr>
              <a:t>the effect of red, indicating that </a:t>
            </a:r>
            <a:r>
              <a:rPr lang="en-US" sz="1800" dirty="0" err="1">
                <a:solidFill>
                  <a:schemeClr val="accent2">
                    <a:lumMod val="40000"/>
                    <a:lumOff val="60000"/>
                  </a:schemeClr>
                </a:solidFill>
                <a:latin typeface="Times New Roman" pitchFamily="18" charset="0"/>
                <a:cs typeface="Times New Roman" pitchFamily="18" charset="0"/>
              </a:rPr>
              <a:t>phytochrome</a:t>
            </a:r>
            <a:r>
              <a:rPr lang="en-US" sz="1800" dirty="0">
                <a:solidFill>
                  <a:schemeClr val="accent2">
                    <a:lumMod val="40000"/>
                    <a:lumOff val="60000"/>
                  </a:schemeClr>
                </a:solidFill>
                <a:latin typeface="Times New Roman" pitchFamily="18" charset="0"/>
                <a:cs typeface="Times New Roman" pitchFamily="18" charset="0"/>
              </a:rPr>
              <a:t> </a:t>
            </a:r>
            <a:r>
              <a:rPr lang="en-US" sz="1800" dirty="0" smtClean="0">
                <a:solidFill>
                  <a:schemeClr val="accent2">
                    <a:lumMod val="40000"/>
                    <a:lumOff val="60000"/>
                  </a:schemeClr>
                </a:solidFill>
                <a:latin typeface="Times New Roman" pitchFamily="18" charset="0"/>
                <a:cs typeface="Times New Roman" pitchFamily="18" charset="0"/>
              </a:rPr>
              <a:t>is the </a:t>
            </a:r>
            <a:r>
              <a:rPr lang="en-US" sz="1800" dirty="0">
                <a:solidFill>
                  <a:schemeClr val="accent2">
                    <a:lumMod val="40000"/>
                    <a:lumOff val="60000"/>
                  </a:schemeClr>
                </a:solidFill>
                <a:latin typeface="Times New Roman" pitchFamily="18" charset="0"/>
                <a:cs typeface="Times New Roman" pitchFamily="18" charset="0"/>
              </a:rPr>
              <a:t>photoreceptor involved in this </a:t>
            </a:r>
            <a:r>
              <a:rPr lang="en-US" sz="1800" dirty="0" smtClean="0">
                <a:solidFill>
                  <a:schemeClr val="accent2">
                    <a:lumMod val="40000"/>
                    <a:lumOff val="60000"/>
                  </a:schemeClr>
                </a:solidFill>
                <a:latin typeface="Times New Roman" pitchFamily="18" charset="0"/>
                <a:cs typeface="Times New Roman" pitchFamily="18" charset="0"/>
              </a:rPr>
              <a:t>process. A </a:t>
            </a:r>
            <a:r>
              <a:rPr lang="en-US" sz="1800" dirty="0">
                <a:solidFill>
                  <a:schemeClr val="accent2">
                    <a:lumMod val="40000"/>
                    <a:lumOff val="60000"/>
                  </a:schemeClr>
                </a:solidFill>
                <a:latin typeface="Times New Roman" pitchFamily="18" charset="0"/>
                <a:cs typeface="Times New Roman" pitchFamily="18" charset="0"/>
              </a:rPr>
              <a:t>close interaction between </a:t>
            </a:r>
            <a:r>
              <a:rPr lang="en-US" sz="1800" dirty="0" err="1">
                <a:solidFill>
                  <a:schemeClr val="accent2">
                    <a:lumMod val="40000"/>
                    <a:lumOff val="60000"/>
                  </a:schemeClr>
                </a:solidFill>
                <a:latin typeface="Times New Roman" pitchFamily="18" charset="0"/>
                <a:cs typeface="Times New Roman" pitchFamily="18" charset="0"/>
              </a:rPr>
              <a:t>phytochrome</a:t>
            </a:r>
            <a:r>
              <a:rPr lang="en-US" sz="1800" dirty="0">
                <a:solidFill>
                  <a:schemeClr val="accent2">
                    <a:lumMod val="40000"/>
                    <a:lumOff val="60000"/>
                  </a:schemeClr>
                </a:solidFill>
                <a:latin typeface="Times New Roman" pitchFamily="18" charset="0"/>
                <a:cs typeface="Times New Roman" pitchFamily="18" charset="0"/>
              </a:rPr>
              <a:t> and </a:t>
            </a:r>
            <a:r>
              <a:rPr lang="en-US" sz="1800" dirty="0" smtClean="0">
                <a:solidFill>
                  <a:schemeClr val="accent2">
                    <a:lumMod val="40000"/>
                    <a:lumOff val="60000"/>
                  </a:schemeClr>
                </a:solidFill>
                <a:latin typeface="Times New Roman" pitchFamily="18" charset="0"/>
                <a:cs typeface="Times New Roman" pitchFamily="18" charset="0"/>
              </a:rPr>
              <a:t>ethylene controls </a:t>
            </a:r>
            <a:r>
              <a:rPr lang="en-US" sz="1800" dirty="0">
                <a:solidFill>
                  <a:schemeClr val="accent2">
                    <a:lumMod val="40000"/>
                    <a:lumOff val="60000"/>
                  </a:schemeClr>
                </a:solidFill>
                <a:latin typeface="Times New Roman" pitchFamily="18" charset="0"/>
                <a:cs typeface="Times New Roman" pitchFamily="18" charset="0"/>
              </a:rPr>
              <a:t>hook opening. As long as ethylene is produced </a:t>
            </a:r>
            <a:r>
              <a:rPr lang="en-US" sz="1800" dirty="0" smtClean="0">
                <a:solidFill>
                  <a:schemeClr val="accent2">
                    <a:lumMod val="40000"/>
                    <a:lumOff val="60000"/>
                  </a:schemeClr>
                </a:solidFill>
                <a:latin typeface="Times New Roman" pitchFamily="18" charset="0"/>
                <a:cs typeface="Times New Roman" pitchFamily="18" charset="0"/>
              </a:rPr>
              <a:t>by the </a:t>
            </a:r>
            <a:r>
              <a:rPr lang="en-US" sz="1800" dirty="0">
                <a:solidFill>
                  <a:schemeClr val="accent2">
                    <a:lumMod val="40000"/>
                    <a:lumOff val="60000"/>
                  </a:schemeClr>
                </a:solidFill>
                <a:latin typeface="Times New Roman" pitchFamily="18" charset="0"/>
                <a:cs typeface="Times New Roman" pitchFamily="18" charset="0"/>
              </a:rPr>
              <a:t>hook tissue in the dark, elongation of the cells on </a:t>
            </a:r>
            <a:r>
              <a:rPr lang="en-US" sz="1800" dirty="0" smtClean="0">
                <a:solidFill>
                  <a:schemeClr val="accent2">
                    <a:lumMod val="40000"/>
                    <a:lumOff val="60000"/>
                  </a:schemeClr>
                </a:solidFill>
                <a:latin typeface="Times New Roman" pitchFamily="18" charset="0"/>
                <a:cs typeface="Times New Roman" pitchFamily="18" charset="0"/>
              </a:rPr>
              <a:t>the inner </a:t>
            </a:r>
            <a:r>
              <a:rPr lang="en-US" sz="1800" dirty="0">
                <a:solidFill>
                  <a:schemeClr val="accent2">
                    <a:lumMod val="40000"/>
                    <a:lumOff val="60000"/>
                  </a:schemeClr>
                </a:solidFill>
                <a:latin typeface="Times New Roman" pitchFamily="18" charset="0"/>
                <a:cs typeface="Times New Roman" pitchFamily="18" charset="0"/>
              </a:rPr>
              <a:t>side is inhibited. Red light inhibits ethylene </a:t>
            </a:r>
            <a:r>
              <a:rPr lang="en-US" sz="1800" dirty="0" smtClean="0">
                <a:solidFill>
                  <a:schemeClr val="accent2">
                    <a:lumMod val="40000"/>
                    <a:lumOff val="60000"/>
                  </a:schemeClr>
                </a:solidFill>
                <a:latin typeface="Times New Roman" pitchFamily="18" charset="0"/>
                <a:cs typeface="Times New Roman" pitchFamily="18" charset="0"/>
              </a:rPr>
              <a:t>formation, promoting </a:t>
            </a:r>
            <a:r>
              <a:rPr lang="en-US" sz="1800" dirty="0">
                <a:solidFill>
                  <a:schemeClr val="accent2">
                    <a:lumMod val="40000"/>
                    <a:lumOff val="60000"/>
                  </a:schemeClr>
                </a:solidFill>
                <a:latin typeface="Times New Roman" pitchFamily="18" charset="0"/>
                <a:cs typeface="Times New Roman" pitchFamily="18" charset="0"/>
              </a:rPr>
              <a:t>growth on the inner side, thereby </a:t>
            </a:r>
            <a:r>
              <a:rPr lang="en-US" sz="1800" dirty="0" smtClean="0">
                <a:solidFill>
                  <a:schemeClr val="accent2">
                    <a:lumMod val="40000"/>
                    <a:lumOff val="60000"/>
                  </a:schemeClr>
                </a:solidFill>
                <a:latin typeface="Times New Roman" pitchFamily="18" charset="0"/>
                <a:cs typeface="Times New Roman" pitchFamily="18" charset="0"/>
              </a:rPr>
              <a:t>causing the </a:t>
            </a:r>
            <a:r>
              <a:rPr lang="en-US" sz="1800" dirty="0">
                <a:solidFill>
                  <a:schemeClr val="accent2">
                    <a:lumMod val="40000"/>
                    <a:lumOff val="60000"/>
                  </a:schemeClr>
                </a:solidFill>
                <a:latin typeface="Times New Roman" pitchFamily="18" charset="0"/>
                <a:cs typeface="Times New Roman" pitchFamily="18" charset="0"/>
              </a:rPr>
              <a:t>hook to open.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40000"/>
                    <a:lumOff val="60000"/>
                  </a:schemeClr>
                </a:solidFill>
                <a:latin typeface="Times New Roman" pitchFamily="18" charset="0"/>
                <a:cs typeface="Times New Roman" pitchFamily="18" charset="0"/>
              </a:rPr>
              <a:t>ABSCISIC ACID</a:t>
            </a:r>
            <a:endParaRPr lang="en-US" dirty="0">
              <a:solidFill>
                <a:schemeClr val="accent2">
                  <a:lumMod val="40000"/>
                  <a:lumOff val="6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sz="2000" dirty="0" smtClean="0">
                <a:solidFill>
                  <a:schemeClr val="accent2">
                    <a:lumMod val="40000"/>
                    <a:lumOff val="60000"/>
                  </a:schemeClr>
                </a:solidFill>
                <a:latin typeface="Times New Roman" pitchFamily="18" charset="0"/>
                <a:cs typeface="Times New Roman" pitchFamily="18" charset="0"/>
              </a:rPr>
              <a:t>The hormone abscisic </a:t>
            </a:r>
            <a:r>
              <a:rPr lang="en-US" sz="2000" dirty="0">
                <a:solidFill>
                  <a:schemeClr val="accent2">
                    <a:lumMod val="40000"/>
                    <a:lumOff val="60000"/>
                  </a:schemeClr>
                </a:solidFill>
                <a:latin typeface="Times New Roman" pitchFamily="18" charset="0"/>
                <a:cs typeface="Times New Roman" pitchFamily="18" charset="0"/>
              </a:rPr>
              <a:t>acid (ABA) </a:t>
            </a:r>
            <a:r>
              <a:rPr lang="en-US" sz="2000" dirty="0" smtClean="0">
                <a:solidFill>
                  <a:schemeClr val="accent2">
                    <a:lumMod val="40000"/>
                    <a:lumOff val="60000"/>
                  </a:schemeClr>
                </a:solidFill>
                <a:latin typeface="Times New Roman" pitchFamily="18" charset="0"/>
                <a:cs typeface="Times New Roman" pitchFamily="18" charset="0"/>
              </a:rPr>
              <a:t>is represented </a:t>
            </a:r>
            <a:r>
              <a:rPr lang="en-US" sz="2000" dirty="0">
                <a:solidFill>
                  <a:schemeClr val="accent2">
                    <a:lumMod val="40000"/>
                    <a:lumOff val="60000"/>
                  </a:schemeClr>
                </a:solidFill>
                <a:latin typeface="Times New Roman" pitchFamily="18" charset="0"/>
                <a:cs typeface="Times New Roman" pitchFamily="18" charset="0"/>
              </a:rPr>
              <a:t>by a single </a:t>
            </a:r>
            <a:r>
              <a:rPr lang="en-US" sz="2000" dirty="0" smtClean="0">
                <a:solidFill>
                  <a:schemeClr val="accent2">
                    <a:lumMod val="40000"/>
                    <a:lumOff val="60000"/>
                  </a:schemeClr>
                </a:solidFill>
                <a:latin typeface="Times New Roman" pitchFamily="18" charset="0"/>
                <a:cs typeface="Times New Roman" pitchFamily="18" charset="0"/>
              </a:rPr>
              <a:t>15-carbon sesquiterpene.</a:t>
            </a:r>
          </a:p>
          <a:p>
            <a:pPr algn="just"/>
            <a:r>
              <a:rPr lang="en-US" sz="2000" dirty="0">
                <a:solidFill>
                  <a:schemeClr val="accent2">
                    <a:lumMod val="40000"/>
                    <a:lumOff val="60000"/>
                  </a:schemeClr>
                </a:solidFill>
                <a:latin typeface="Times New Roman" pitchFamily="18" charset="0"/>
                <a:cs typeface="Times New Roman" pitchFamily="18" charset="0"/>
              </a:rPr>
              <a:t>The name is based on </a:t>
            </a:r>
            <a:r>
              <a:rPr lang="en-US" sz="2000" dirty="0" smtClean="0">
                <a:solidFill>
                  <a:schemeClr val="accent2">
                    <a:lumMod val="40000"/>
                    <a:lumOff val="60000"/>
                  </a:schemeClr>
                </a:solidFill>
                <a:latin typeface="Times New Roman" pitchFamily="18" charset="0"/>
                <a:cs typeface="Times New Roman" pitchFamily="18" charset="0"/>
              </a:rPr>
              <a:t>the once </a:t>
            </a:r>
            <a:r>
              <a:rPr lang="en-US" sz="2000" dirty="0">
                <a:solidFill>
                  <a:schemeClr val="accent2">
                    <a:lumMod val="40000"/>
                    <a:lumOff val="60000"/>
                  </a:schemeClr>
                </a:solidFill>
                <a:latin typeface="Times New Roman" pitchFamily="18" charset="0"/>
                <a:cs typeface="Times New Roman" pitchFamily="18" charset="0"/>
              </a:rPr>
              <a:t>held belief that it was involved in the abscission </a:t>
            </a:r>
            <a:r>
              <a:rPr lang="en-US" sz="2000" dirty="0" smtClean="0">
                <a:solidFill>
                  <a:schemeClr val="accent2">
                    <a:lumMod val="40000"/>
                    <a:lumOff val="60000"/>
                  </a:schemeClr>
                </a:solidFill>
                <a:latin typeface="Times New Roman" pitchFamily="18" charset="0"/>
                <a:cs typeface="Times New Roman" pitchFamily="18" charset="0"/>
              </a:rPr>
              <a:t>of leaves </a:t>
            </a:r>
            <a:r>
              <a:rPr lang="en-US" sz="2000" dirty="0">
                <a:solidFill>
                  <a:schemeClr val="accent2">
                    <a:lumMod val="40000"/>
                    <a:lumOff val="60000"/>
                  </a:schemeClr>
                </a:solidFill>
                <a:latin typeface="Times New Roman" pitchFamily="18" charset="0"/>
                <a:cs typeface="Times New Roman" pitchFamily="18" charset="0"/>
              </a:rPr>
              <a:t>and other </a:t>
            </a:r>
            <a:r>
              <a:rPr lang="en-US" sz="2000" dirty="0" smtClean="0">
                <a:solidFill>
                  <a:schemeClr val="accent2">
                    <a:lumMod val="40000"/>
                    <a:lumOff val="60000"/>
                  </a:schemeClr>
                </a:solidFill>
                <a:latin typeface="Times New Roman" pitchFamily="18" charset="0"/>
                <a:cs typeface="Times New Roman" pitchFamily="18" charset="0"/>
              </a:rPr>
              <a:t>organs.</a:t>
            </a:r>
          </a:p>
          <a:p>
            <a:pPr algn="just"/>
            <a:r>
              <a:rPr lang="en-US" sz="2000" dirty="0">
                <a:solidFill>
                  <a:schemeClr val="accent2">
                    <a:lumMod val="40000"/>
                    <a:lumOff val="60000"/>
                  </a:schemeClr>
                </a:solidFill>
                <a:latin typeface="Times New Roman" pitchFamily="18" charset="0"/>
                <a:cs typeface="Times New Roman" pitchFamily="18" charset="0"/>
              </a:rPr>
              <a:t>In </a:t>
            </a:r>
            <a:r>
              <a:rPr lang="en-US" sz="2000" dirty="0" smtClean="0">
                <a:solidFill>
                  <a:schemeClr val="accent2">
                    <a:lumMod val="40000"/>
                    <a:lumOff val="60000"/>
                  </a:schemeClr>
                </a:solidFill>
                <a:latin typeface="Times New Roman" pitchFamily="18" charset="0"/>
                <a:cs typeface="Times New Roman" pitchFamily="18" charset="0"/>
              </a:rPr>
              <a:t>1953, </a:t>
            </a:r>
            <a:r>
              <a:rPr lang="en-US" sz="2000" dirty="0" err="1" smtClean="0">
                <a:solidFill>
                  <a:schemeClr val="accent2">
                    <a:lumMod val="40000"/>
                    <a:lumOff val="60000"/>
                  </a:schemeClr>
                </a:solidFill>
                <a:latin typeface="Times New Roman" pitchFamily="18" charset="0"/>
                <a:cs typeface="Times New Roman" pitchFamily="18" charset="0"/>
              </a:rPr>
              <a:t>Bennet</a:t>
            </a:r>
            <a:r>
              <a:rPr lang="en-US" sz="2000" dirty="0" smtClean="0">
                <a:solidFill>
                  <a:schemeClr val="accent2">
                    <a:lumMod val="40000"/>
                    <a:lumOff val="60000"/>
                  </a:schemeClr>
                </a:solidFill>
                <a:latin typeface="Times New Roman" pitchFamily="18" charset="0"/>
                <a:cs typeface="Times New Roman" pitchFamily="18" charset="0"/>
              </a:rPr>
              <a:t>-Clark </a:t>
            </a:r>
            <a:r>
              <a:rPr lang="en-US" sz="2000" dirty="0">
                <a:solidFill>
                  <a:schemeClr val="accent2">
                    <a:lumMod val="40000"/>
                    <a:lumOff val="60000"/>
                  </a:schemeClr>
                </a:solidFill>
                <a:latin typeface="Times New Roman" pitchFamily="18" charset="0"/>
                <a:cs typeface="Times New Roman" pitchFamily="18" charset="0"/>
              </a:rPr>
              <a:t>and </a:t>
            </a:r>
            <a:r>
              <a:rPr lang="en-US" sz="2000" dirty="0" err="1">
                <a:solidFill>
                  <a:schemeClr val="accent2">
                    <a:lumMod val="40000"/>
                    <a:lumOff val="60000"/>
                  </a:schemeClr>
                </a:solidFill>
                <a:latin typeface="Times New Roman" pitchFamily="18" charset="0"/>
                <a:cs typeface="Times New Roman" pitchFamily="18" charset="0"/>
              </a:rPr>
              <a:t>Kefford</a:t>
            </a:r>
            <a:r>
              <a:rPr lang="en-US" sz="2000" dirty="0">
                <a:solidFill>
                  <a:schemeClr val="accent2">
                    <a:lumMod val="40000"/>
                    <a:lumOff val="60000"/>
                  </a:schemeClr>
                </a:solidFill>
                <a:latin typeface="Times New Roman" pitchFamily="18" charset="0"/>
                <a:cs typeface="Times New Roman" pitchFamily="18" charset="0"/>
              </a:rPr>
              <a:t> reported that plant </a:t>
            </a:r>
            <a:r>
              <a:rPr lang="en-US" sz="2000" dirty="0" smtClean="0">
                <a:solidFill>
                  <a:schemeClr val="accent2">
                    <a:lumMod val="40000"/>
                    <a:lumOff val="60000"/>
                  </a:schemeClr>
                </a:solidFill>
                <a:latin typeface="Times New Roman" pitchFamily="18" charset="0"/>
                <a:cs typeface="Times New Roman" pitchFamily="18" charset="0"/>
              </a:rPr>
              <a:t>extracts contained</a:t>
            </a:r>
            <a:r>
              <a:rPr lang="en-US" sz="2000" dirty="0">
                <a:solidFill>
                  <a:schemeClr val="accent2">
                    <a:lumMod val="40000"/>
                    <a:lumOff val="60000"/>
                  </a:schemeClr>
                </a:solidFill>
                <a:latin typeface="Times New Roman" pitchFamily="18" charset="0"/>
                <a:cs typeface="Times New Roman" pitchFamily="18" charset="0"/>
              </a:rPr>
              <a:t>, in addition to IAA, a substance that </a:t>
            </a:r>
            <a:r>
              <a:rPr lang="en-US" sz="2000" dirty="0" smtClean="0">
                <a:solidFill>
                  <a:schemeClr val="accent2">
                    <a:lumMod val="40000"/>
                    <a:lumOff val="60000"/>
                  </a:schemeClr>
                </a:solidFill>
                <a:latin typeface="Times New Roman" pitchFamily="18" charset="0"/>
                <a:cs typeface="Times New Roman" pitchFamily="18" charset="0"/>
              </a:rPr>
              <a:t>inhibited growth </a:t>
            </a:r>
            <a:r>
              <a:rPr lang="en-US" sz="2000" dirty="0">
                <a:solidFill>
                  <a:schemeClr val="accent2">
                    <a:lumMod val="40000"/>
                    <a:lumOff val="60000"/>
                  </a:schemeClr>
                </a:solidFill>
                <a:latin typeface="Times New Roman" pitchFamily="18" charset="0"/>
                <a:cs typeface="Times New Roman" pitchFamily="18" charset="0"/>
              </a:rPr>
              <a:t>of </a:t>
            </a:r>
            <a:r>
              <a:rPr lang="en-US" sz="2000" dirty="0" err="1">
                <a:solidFill>
                  <a:schemeClr val="accent2">
                    <a:lumMod val="40000"/>
                    <a:lumOff val="60000"/>
                  </a:schemeClr>
                </a:solidFill>
                <a:latin typeface="Times New Roman" pitchFamily="18" charset="0"/>
                <a:cs typeface="Times New Roman" pitchFamily="18" charset="0"/>
              </a:rPr>
              <a:t>coleoptile</a:t>
            </a:r>
            <a:r>
              <a:rPr lang="en-US" sz="2000" dirty="0">
                <a:solidFill>
                  <a:schemeClr val="accent2">
                    <a:lumMod val="40000"/>
                    <a:lumOff val="60000"/>
                  </a:schemeClr>
                </a:solidFill>
                <a:latin typeface="Times New Roman" pitchFamily="18" charset="0"/>
                <a:cs typeface="Times New Roman" pitchFamily="18" charset="0"/>
              </a:rPr>
              <a:t> sections, which they </a:t>
            </a:r>
            <a:r>
              <a:rPr lang="en-US" sz="2000" dirty="0" smtClean="0">
                <a:solidFill>
                  <a:schemeClr val="accent2">
                    <a:lumMod val="40000"/>
                    <a:lumOff val="60000"/>
                  </a:schemeClr>
                </a:solidFill>
                <a:latin typeface="Times New Roman" pitchFamily="18" charset="0"/>
                <a:cs typeface="Times New Roman" pitchFamily="18" charset="0"/>
              </a:rPr>
              <a:t>called inhibitor </a:t>
            </a:r>
            <a:r>
              <a:rPr lang="el-GR" sz="2000" dirty="0">
                <a:solidFill>
                  <a:schemeClr val="accent2">
                    <a:lumMod val="40000"/>
                    <a:lumOff val="60000"/>
                  </a:schemeClr>
                </a:solidFill>
                <a:latin typeface="Times New Roman" pitchFamily="18" charset="0"/>
                <a:cs typeface="Times New Roman" pitchFamily="18" charset="0"/>
              </a:rPr>
              <a:t>β</a:t>
            </a:r>
            <a:r>
              <a:rPr lang="el-GR" sz="2000" dirty="0" smtClean="0">
                <a:solidFill>
                  <a:schemeClr val="accent2">
                    <a:lumMod val="40000"/>
                    <a:lumOff val="60000"/>
                  </a:schemeClr>
                </a:solidFill>
                <a:latin typeface="Times New Roman" pitchFamily="18" charset="0"/>
                <a:cs typeface="Times New Roman" pitchFamily="18" charset="0"/>
              </a:rPr>
              <a:t>.</a:t>
            </a:r>
            <a:endParaRPr lang="en-US" sz="2000" dirty="0" smtClean="0">
              <a:solidFill>
                <a:schemeClr val="accent2">
                  <a:lumMod val="40000"/>
                  <a:lumOff val="60000"/>
                </a:schemeClr>
              </a:solidFill>
              <a:latin typeface="Times New Roman" pitchFamily="18" charset="0"/>
              <a:cs typeface="Times New Roman" pitchFamily="18" charset="0"/>
            </a:endParaRPr>
          </a:p>
          <a:p>
            <a:pPr algn="just"/>
            <a:r>
              <a:rPr lang="en-US" sz="2000" dirty="0">
                <a:solidFill>
                  <a:schemeClr val="accent2">
                    <a:lumMod val="40000"/>
                    <a:lumOff val="60000"/>
                  </a:schemeClr>
                </a:solidFill>
                <a:latin typeface="Times New Roman" pitchFamily="18" charset="0"/>
                <a:cs typeface="Times New Roman" pitchFamily="18" charset="0"/>
              </a:rPr>
              <a:t>large amounts </a:t>
            </a:r>
            <a:r>
              <a:rPr lang="en-US" sz="2000" dirty="0" smtClean="0">
                <a:solidFill>
                  <a:schemeClr val="accent2">
                    <a:lumMod val="40000"/>
                    <a:lumOff val="60000"/>
                  </a:schemeClr>
                </a:solidFill>
                <a:latin typeface="Times New Roman" pitchFamily="18" charset="0"/>
                <a:cs typeface="Times New Roman" pitchFamily="18" charset="0"/>
              </a:rPr>
              <a:t>of inhibitor </a:t>
            </a:r>
            <a:r>
              <a:rPr lang="en-US" sz="2000" dirty="0">
                <a:solidFill>
                  <a:schemeClr val="accent2">
                    <a:lumMod val="40000"/>
                    <a:lumOff val="60000"/>
                  </a:schemeClr>
                </a:solidFill>
                <a:latin typeface="Times New Roman" pitchFamily="18" charset="0"/>
                <a:cs typeface="Times New Roman" pitchFamily="18" charset="0"/>
              </a:rPr>
              <a:t>β could be isolated from </a:t>
            </a:r>
            <a:r>
              <a:rPr lang="en-US" sz="2000" dirty="0" err="1">
                <a:solidFill>
                  <a:schemeClr val="accent2">
                    <a:lumMod val="40000"/>
                    <a:lumOff val="60000"/>
                  </a:schemeClr>
                </a:solidFill>
                <a:latin typeface="Times New Roman" pitchFamily="18" charset="0"/>
                <a:cs typeface="Times New Roman" pitchFamily="18" charset="0"/>
              </a:rPr>
              <a:t>axillary</a:t>
            </a:r>
            <a:r>
              <a:rPr lang="en-US" sz="2000" dirty="0">
                <a:solidFill>
                  <a:schemeClr val="accent2">
                    <a:lumMod val="40000"/>
                    <a:lumOff val="60000"/>
                  </a:schemeClr>
                </a:solidFill>
                <a:latin typeface="Times New Roman" pitchFamily="18" charset="0"/>
                <a:cs typeface="Times New Roman" pitchFamily="18" charset="0"/>
              </a:rPr>
              <a:t> buds </a:t>
            </a:r>
            <a:r>
              <a:rPr lang="en-US" sz="2000" dirty="0" smtClean="0">
                <a:solidFill>
                  <a:schemeClr val="accent2">
                    <a:lumMod val="40000"/>
                    <a:lumOff val="60000"/>
                  </a:schemeClr>
                </a:solidFill>
                <a:latin typeface="Times New Roman" pitchFamily="18" charset="0"/>
                <a:cs typeface="Times New Roman" pitchFamily="18" charset="0"/>
              </a:rPr>
              <a:t>and the </a:t>
            </a:r>
            <a:r>
              <a:rPr lang="en-US" sz="2000" dirty="0">
                <a:solidFill>
                  <a:schemeClr val="accent2">
                    <a:lumMod val="40000"/>
                    <a:lumOff val="60000"/>
                  </a:schemeClr>
                </a:solidFill>
                <a:latin typeface="Times New Roman" pitchFamily="18" charset="0"/>
                <a:cs typeface="Times New Roman" pitchFamily="18" charset="0"/>
              </a:rPr>
              <a:t>outer layer of dormant potato tuber led </a:t>
            </a:r>
            <a:r>
              <a:rPr lang="en-US" sz="2000" dirty="0" err="1">
                <a:solidFill>
                  <a:schemeClr val="accent2">
                    <a:lumMod val="40000"/>
                    <a:lumOff val="60000"/>
                  </a:schemeClr>
                </a:solidFill>
                <a:latin typeface="Times New Roman" pitchFamily="18" charset="0"/>
                <a:cs typeface="Times New Roman" pitchFamily="18" charset="0"/>
              </a:rPr>
              <a:t>Kefford</a:t>
            </a:r>
            <a:r>
              <a:rPr lang="en-US" sz="2000" dirty="0">
                <a:solidFill>
                  <a:schemeClr val="accent2">
                    <a:lumMod val="40000"/>
                    <a:lumOff val="60000"/>
                  </a:schemeClr>
                </a:solidFill>
                <a:latin typeface="Times New Roman" pitchFamily="18" charset="0"/>
                <a:cs typeface="Times New Roman" pitchFamily="18" charset="0"/>
              </a:rPr>
              <a:t> </a:t>
            </a:r>
            <a:r>
              <a:rPr lang="en-US" sz="2000" dirty="0" smtClean="0">
                <a:solidFill>
                  <a:schemeClr val="accent2">
                    <a:lumMod val="40000"/>
                    <a:lumOff val="60000"/>
                  </a:schemeClr>
                </a:solidFill>
                <a:latin typeface="Times New Roman" pitchFamily="18" charset="0"/>
                <a:cs typeface="Times New Roman" pitchFamily="18" charset="0"/>
              </a:rPr>
              <a:t>to suggest </a:t>
            </a:r>
            <a:r>
              <a:rPr lang="en-US" sz="2000" dirty="0">
                <a:solidFill>
                  <a:schemeClr val="accent2">
                    <a:lumMod val="40000"/>
                    <a:lumOff val="60000"/>
                  </a:schemeClr>
                </a:solidFill>
                <a:latin typeface="Times New Roman" pitchFamily="18" charset="0"/>
                <a:cs typeface="Times New Roman" pitchFamily="18" charset="0"/>
              </a:rPr>
              <a:t>that it was involved in apical dominance </a:t>
            </a:r>
            <a:r>
              <a:rPr lang="en-US" sz="2000" dirty="0" smtClean="0">
                <a:solidFill>
                  <a:schemeClr val="accent2">
                    <a:lumMod val="40000"/>
                    <a:lumOff val="60000"/>
                  </a:schemeClr>
                </a:solidFill>
                <a:latin typeface="Times New Roman" pitchFamily="18" charset="0"/>
                <a:cs typeface="Times New Roman" pitchFamily="18" charset="0"/>
              </a:rPr>
              <a:t>and maintaining </a:t>
            </a:r>
            <a:r>
              <a:rPr lang="en-US" sz="2000" dirty="0">
                <a:solidFill>
                  <a:schemeClr val="accent2">
                    <a:lumMod val="40000"/>
                    <a:lumOff val="60000"/>
                  </a:schemeClr>
                </a:solidFill>
                <a:latin typeface="Times New Roman" pitchFamily="18" charset="0"/>
                <a:cs typeface="Times New Roman" pitchFamily="18" charset="0"/>
              </a:rPr>
              <a:t>dormancy in potatoes</a:t>
            </a:r>
            <a:r>
              <a:rPr lang="en-US" sz="2000" dirty="0" smtClean="0">
                <a:solidFill>
                  <a:schemeClr val="accent2">
                    <a:lumMod val="40000"/>
                    <a:lumOff val="60000"/>
                  </a:schemeClr>
                </a:solidFill>
                <a:latin typeface="Times New Roman" pitchFamily="18" charset="0"/>
                <a:cs typeface="Times New Roman" pitchFamily="18" charset="0"/>
              </a:rPr>
              <a:t>.</a:t>
            </a:r>
          </a:p>
          <a:p>
            <a:pPr algn="just"/>
            <a:r>
              <a:rPr lang="en-US" sz="2000" dirty="0" smtClean="0">
                <a:solidFill>
                  <a:schemeClr val="accent2">
                    <a:lumMod val="40000"/>
                    <a:lumOff val="60000"/>
                  </a:schemeClr>
                </a:solidFill>
                <a:latin typeface="Times New Roman" pitchFamily="18" charset="0"/>
                <a:cs typeface="Times New Roman" pitchFamily="18" charset="0"/>
              </a:rPr>
              <a:t>Other investigators reported the occurrence of inhibitors in buds and leaves that appeared to correlate with the onset of dormancy in woody plants. In 1964, P. F. </a:t>
            </a:r>
            <a:r>
              <a:rPr lang="en-US" sz="2000" dirty="0" err="1" smtClean="0">
                <a:solidFill>
                  <a:schemeClr val="accent2">
                    <a:lumMod val="40000"/>
                    <a:lumOff val="60000"/>
                  </a:schemeClr>
                </a:solidFill>
                <a:latin typeface="Times New Roman" pitchFamily="18" charset="0"/>
                <a:cs typeface="Times New Roman" pitchFamily="18" charset="0"/>
              </a:rPr>
              <a:t>Waring</a:t>
            </a:r>
            <a:r>
              <a:rPr lang="en-US" sz="2000" dirty="0" smtClean="0">
                <a:solidFill>
                  <a:schemeClr val="accent2">
                    <a:lumMod val="40000"/>
                    <a:lumOff val="60000"/>
                  </a:schemeClr>
                </a:solidFill>
                <a:latin typeface="Times New Roman" pitchFamily="18" charset="0"/>
                <a:cs typeface="Times New Roman" pitchFamily="18" charset="0"/>
              </a:rPr>
              <a:t> proposed the term ‘‘</a:t>
            </a:r>
            <a:r>
              <a:rPr lang="en-US" sz="2000" dirty="0" err="1" smtClean="0">
                <a:solidFill>
                  <a:schemeClr val="accent2">
                    <a:lumMod val="40000"/>
                    <a:lumOff val="60000"/>
                  </a:schemeClr>
                </a:solidFill>
                <a:latin typeface="Times New Roman" pitchFamily="18" charset="0"/>
                <a:cs typeface="Times New Roman" pitchFamily="18" charset="0"/>
              </a:rPr>
              <a:t>dormin</a:t>
            </a:r>
            <a:r>
              <a:rPr lang="en-US" sz="2000" dirty="0" smtClean="0">
                <a:solidFill>
                  <a:schemeClr val="accent2">
                    <a:lumMod val="40000"/>
                    <a:lumOff val="60000"/>
                  </a:schemeClr>
                </a:solidFill>
                <a:latin typeface="Times New Roman" pitchFamily="18" charset="0"/>
                <a:cs typeface="Times New Roman" pitchFamily="18" charset="0"/>
              </a:rPr>
              <a:t>’’ for these endogenous, dormancy-inducing substances.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10000"/>
          </a:bodyPr>
          <a:lstStyle/>
          <a:p>
            <a:pPr algn="just">
              <a:buNone/>
            </a:pPr>
            <a:r>
              <a:rPr lang="en-US" b="1" dirty="0" smtClean="0">
                <a:solidFill>
                  <a:schemeClr val="accent2">
                    <a:lumMod val="40000"/>
                    <a:lumOff val="60000"/>
                  </a:schemeClr>
                </a:solidFill>
                <a:latin typeface="Times New Roman" pitchFamily="18" charset="0"/>
                <a:cs typeface="Times New Roman" pitchFamily="18" charset="0"/>
              </a:rPr>
              <a:t>      Ethylene </a:t>
            </a:r>
            <a:r>
              <a:rPr lang="en-US" b="1" dirty="0">
                <a:solidFill>
                  <a:schemeClr val="accent2">
                    <a:lumMod val="40000"/>
                    <a:lumOff val="60000"/>
                  </a:schemeClr>
                </a:solidFill>
                <a:latin typeface="Times New Roman" pitchFamily="18" charset="0"/>
                <a:cs typeface="Times New Roman" pitchFamily="18" charset="0"/>
              </a:rPr>
              <a:t>Breaks Seed and Bud Dormancy </a:t>
            </a:r>
            <a:r>
              <a:rPr lang="en-US" b="1" dirty="0" smtClean="0">
                <a:solidFill>
                  <a:schemeClr val="accent2">
                    <a:lumMod val="40000"/>
                    <a:lumOff val="60000"/>
                  </a:schemeClr>
                </a:solidFill>
                <a:latin typeface="Times New Roman" pitchFamily="18" charset="0"/>
                <a:cs typeface="Times New Roman" pitchFamily="18" charset="0"/>
              </a:rPr>
              <a:t>in Some Species.</a:t>
            </a:r>
          </a:p>
          <a:p>
            <a:pPr algn="just"/>
            <a:r>
              <a:rPr lang="en-US" dirty="0">
                <a:solidFill>
                  <a:schemeClr val="accent2">
                    <a:lumMod val="40000"/>
                    <a:lumOff val="60000"/>
                  </a:schemeClr>
                </a:solidFill>
                <a:latin typeface="Times New Roman" pitchFamily="18" charset="0"/>
                <a:cs typeface="Times New Roman" pitchFamily="18" charset="0"/>
              </a:rPr>
              <a:t>Seeds that fail to germinate under normal conditions (</a:t>
            </a:r>
            <a:r>
              <a:rPr lang="en-US" dirty="0" smtClean="0">
                <a:solidFill>
                  <a:schemeClr val="accent2">
                    <a:lumMod val="40000"/>
                    <a:lumOff val="60000"/>
                  </a:schemeClr>
                </a:solidFill>
                <a:latin typeface="Times New Roman" pitchFamily="18" charset="0"/>
                <a:cs typeface="Times New Roman" pitchFamily="18" charset="0"/>
              </a:rPr>
              <a:t>water, oxygen</a:t>
            </a:r>
            <a:r>
              <a:rPr lang="en-US" dirty="0">
                <a:solidFill>
                  <a:schemeClr val="accent2">
                    <a:lumMod val="40000"/>
                    <a:lumOff val="60000"/>
                  </a:schemeClr>
                </a:solidFill>
                <a:latin typeface="Times New Roman" pitchFamily="18" charset="0"/>
                <a:cs typeface="Times New Roman" pitchFamily="18" charset="0"/>
              </a:rPr>
              <a:t>, temperature suitable for growth) are said to be </a:t>
            </a:r>
            <a:r>
              <a:rPr lang="en-US" dirty="0" smtClean="0">
                <a:solidFill>
                  <a:schemeClr val="accent2">
                    <a:lumMod val="40000"/>
                    <a:lumOff val="60000"/>
                  </a:schemeClr>
                </a:solidFill>
                <a:latin typeface="Times New Roman" pitchFamily="18" charset="0"/>
                <a:cs typeface="Times New Roman" pitchFamily="18" charset="0"/>
              </a:rPr>
              <a:t>dormant. </a:t>
            </a:r>
            <a:r>
              <a:rPr lang="en-US" dirty="0">
                <a:solidFill>
                  <a:schemeClr val="accent2">
                    <a:lumMod val="40000"/>
                    <a:lumOff val="60000"/>
                  </a:schemeClr>
                </a:solidFill>
                <a:latin typeface="Times New Roman" pitchFamily="18" charset="0"/>
                <a:cs typeface="Times New Roman" pitchFamily="18" charset="0"/>
              </a:rPr>
              <a:t>Ethylene has the ability to break </a:t>
            </a:r>
            <a:r>
              <a:rPr lang="en-US" dirty="0" smtClean="0">
                <a:solidFill>
                  <a:schemeClr val="accent2">
                    <a:lumMod val="40000"/>
                    <a:lumOff val="60000"/>
                  </a:schemeClr>
                </a:solidFill>
                <a:latin typeface="Times New Roman" pitchFamily="18" charset="0"/>
                <a:cs typeface="Times New Roman" pitchFamily="18" charset="0"/>
              </a:rPr>
              <a:t>dormancy and </a:t>
            </a:r>
            <a:r>
              <a:rPr lang="en-US" dirty="0">
                <a:solidFill>
                  <a:schemeClr val="accent2">
                    <a:lumMod val="40000"/>
                    <a:lumOff val="60000"/>
                  </a:schemeClr>
                </a:solidFill>
                <a:latin typeface="Times New Roman" pitchFamily="18" charset="0"/>
                <a:cs typeface="Times New Roman" pitchFamily="18" charset="0"/>
              </a:rPr>
              <a:t>initiate germination in certain seeds, such </a:t>
            </a:r>
            <a:r>
              <a:rPr lang="en-US" dirty="0" smtClean="0">
                <a:solidFill>
                  <a:schemeClr val="accent2">
                    <a:lumMod val="40000"/>
                    <a:lumOff val="60000"/>
                  </a:schemeClr>
                </a:solidFill>
                <a:latin typeface="Times New Roman" pitchFamily="18" charset="0"/>
                <a:cs typeface="Times New Roman" pitchFamily="18" charset="0"/>
              </a:rPr>
              <a:t>as cereals</a:t>
            </a:r>
            <a:r>
              <a:rPr lang="en-US" dirty="0">
                <a:solidFill>
                  <a:schemeClr val="accent2">
                    <a:lumMod val="40000"/>
                    <a:lumOff val="60000"/>
                  </a:schemeClr>
                </a:solidFill>
                <a:latin typeface="Times New Roman" pitchFamily="18" charset="0"/>
                <a:cs typeface="Times New Roman" pitchFamily="18" charset="0"/>
              </a:rPr>
              <a:t>. In addition to its effect on dormancy, </a:t>
            </a:r>
            <a:r>
              <a:rPr lang="en-US" dirty="0" smtClean="0">
                <a:solidFill>
                  <a:schemeClr val="accent2">
                    <a:lumMod val="40000"/>
                    <a:lumOff val="60000"/>
                  </a:schemeClr>
                </a:solidFill>
                <a:latin typeface="Times New Roman" pitchFamily="18" charset="0"/>
                <a:cs typeface="Times New Roman" pitchFamily="18" charset="0"/>
              </a:rPr>
              <a:t>ethylene increases </a:t>
            </a:r>
            <a:r>
              <a:rPr lang="en-US" dirty="0">
                <a:solidFill>
                  <a:schemeClr val="accent2">
                    <a:lumMod val="40000"/>
                    <a:lumOff val="60000"/>
                  </a:schemeClr>
                </a:solidFill>
                <a:latin typeface="Times New Roman" pitchFamily="18" charset="0"/>
                <a:cs typeface="Times New Roman" pitchFamily="18" charset="0"/>
              </a:rPr>
              <a:t>the rate of seed germination of several species. </a:t>
            </a:r>
            <a:r>
              <a:rPr lang="en-US" dirty="0" smtClean="0">
                <a:solidFill>
                  <a:schemeClr val="accent2">
                    <a:lumMod val="40000"/>
                    <a:lumOff val="60000"/>
                  </a:schemeClr>
                </a:solidFill>
                <a:latin typeface="Times New Roman" pitchFamily="18" charset="0"/>
                <a:cs typeface="Times New Roman" pitchFamily="18" charset="0"/>
              </a:rPr>
              <a:t>In peanuts </a:t>
            </a:r>
            <a:r>
              <a:rPr lang="en-US" dirty="0">
                <a:solidFill>
                  <a:schemeClr val="accent2">
                    <a:lumMod val="40000"/>
                    <a:lumOff val="60000"/>
                  </a:schemeClr>
                </a:solidFill>
                <a:latin typeface="Times New Roman" pitchFamily="18" charset="0"/>
                <a:cs typeface="Times New Roman" pitchFamily="18" charset="0"/>
              </a:rPr>
              <a:t>(</a:t>
            </a:r>
            <a:r>
              <a:rPr lang="en-US" i="1" dirty="0" err="1">
                <a:solidFill>
                  <a:schemeClr val="accent2">
                    <a:lumMod val="40000"/>
                    <a:lumOff val="60000"/>
                  </a:schemeClr>
                </a:solidFill>
                <a:latin typeface="Times New Roman" pitchFamily="18" charset="0"/>
                <a:cs typeface="Times New Roman" pitchFamily="18" charset="0"/>
              </a:rPr>
              <a:t>Arachis</a:t>
            </a:r>
            <a:r>
              <a:rPr lang="en-US" i="1" dirty="0">
                <a:solidFill>
                  <a:schemeClr val="accent2">
                    <a:lumMod val="40000"/>
                    <a:lumOff val="60000"/>
                  </a:schemeClr>
                </a:solidFill>
                <a:latin typeface="Times New Roman" pitchFamily="18" charset="0"/>
                <a:cs typeface="Times New Roman" pitchFamily="18" charset="0"/>
              </a:rPr>
              <a:t> </a:t>
            </a:r>
            <a:r>
              <a:rPr lang="en-US" i="1" dirty="0" err="1">
                <a:solidFill>
                  <a:schemeClr val="accent2">
                    <a:lumMod val="40000"/>
                    <a:lumOff val="60000"/>
                  </a:schemeClr>
                </a:solidFill>
                <a:latin typeface="Times New Roman" pitchFamily="18" charset="0"/>
                <a:cs typeface="Times New Roman" pitchFamily="18" charset="0"/>
              </a:rPr>
              <a:t>hypogaea</a:t>
            </a:r>
            <a:r>
              <a:rPr lang="en-US" i="1" dirty="0">
                <a:solidFill>
                  <a:schemeClr val="accent2">
                    <a:lumMod val="40000"/>
                    <a:lumOff val="60000"/>
                  </a:schemeClr>
                </a:solidFill>
                <a:latin typeface="Times New Roman" pitchFamily="18" charset="0"/>
                <a:cs typeface="Times New Roman" pitchFamily="18" charset="0"/>
              </a:rPr>
              <a:t>), ethylene production and </a:t>
            </a:r>
            <a:r>
              <a:rPr lang="en-US" i="1" dirty="0" smtClean="0">
                <a:solidFill>
                  <a:schemeClr val="accent2">
                    <a:lumMod val="40000"/>
                    <a:lumOff val="60000"/>
                  </a:schemeClr>
                </a:solidFill>
                <a:latin typeface="Times New Roman" pitchFamily="18" charset="0"/>
                <a:cs typeface="Times New Roman" pitchFamily="18" charset="0"/>
              </a:rPr>
              <a:t>seed </a:t>
            </a:r>
            <a:r>
              <a:rPr lang="en-US" dirty="0" smtClean="0">
                <a:solidFill>
                  <a:schemeClr val="accent2">
                    <a:lumMod val="40000"/>
                    <a:lumOff val="60000"/>
                  </a:schemeClr>
                </a:solidFill>
                <a:latin typeface="Times New Roman" pitchFamily="18" charset="0"/>
                <a:cs typeface="Times New Roman" pitchFamily="18" charset="0"/>
              </a:rPr>
              <a:t>germination </a:t>
            </a:r>
            <a:r>
              <a:rPr lang="en-US" dirty="0">
                <a:solidFill>
                  <a:schemeClr val="accent2">
                    <a:lumMod val="40000"/>
                    <a:lumOff val="60000"/>
                  </a:schemeClr>
                </a:solidFill>
                <a:latin typeface="Times New Roman" pitchFamily="18" charset="0"/>
                <a:cs typeface="Times New Roman" pitchFamily="18" charset="0"/>
              </a:rPr>
              <a:t>are closely correlated. Ethylene can also </a:t>
            </a:r>
            <a:r>
              <a:rPr lang="en-US" dirty="0" smtClean="0">
                <a:solidFill>
                  <a:schemeClr val="accent2">
                    <a:lumMod val="40000"/>
                    <a:lumOff val="60000"/>
                  </a:schemeClr>
                </a:solidFill>
                <a:latin typeface="Times New Roman" pitchFamily="18" charset="0"/>
                <a:cs typeface="Times New Roman" pitchFamily="18" charset="0"/>
              </a:rPr>
              <a:t>break bud </a:t>
            </a:r>
            <a:r>
              <a:rPr lang="en-US" dirty="0">
                <a:solidFill>
                  <a:schemeClr val="accent2">
                    <a:lumMod val="40000"/>
                    <a:lumOff val="60000"/>
                  </a:schemeClr>
                </a:solidFill>
                <a:latin typeface="Times New Roman" pitchFamily="18" charset="0"/>
                <a:cs typeface="Times New Roman" pitchFamily="18" charset="0"/>
              </a:rPr>
              <a:t>dormancy, and ethylene treatment is sometimes used </a:t>
            </a:r>
            <a:r>
              <a:rPr lang="en-US" dirty="0" smtClean="0">
                <a:solidFill>
                  <a:schemeClr val="accent2">
                    <a:lumMod val="40000"/>
                    <a:lumOff val="60000"/>
                  </a:schemeClr>
                </a:solidFill>
                <a:latin typeface="Times New Roman" pitchFamily="18" charset="0"/>
                <a:cs typeface="Times New Roman" pitchFamily="18" charset="0"/>
              </a:rPr>
              <a:t>to promote </a:t>
            </a:r>
            <a:r>
              <a:rPr lang="en-US" dirty="0">
                <a:solidFill>
                  <a:schemeClr val="accent2">
                    <a:lumMod val="40000"/>
                    <a:lumOff val="60000"/>
                  </a:schemeClr>
                </a:solidFill>
                <a:latin typeface="Times New Roman" pitchFamily="18" charset="0"/>
                <a:cs typeface="Times New Roman" pitchFamily="18" charset="0"/>
              </a:rPr>
              <a:t>bud sprouting in potato and other tubers.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Autofit/>
          </a:bodyPr>
          <a:lstStyle/>
          <a:p>
            <a:pPr algn="just">
              <a:buNone/>
            </a:pPr>
            <a:r>
              <a:rPr lang="en-US" sz="2400" b="1" dirty="0" smtClean="0">
                <a:solidFill>
                  <a:schemeClr val="accent2">
                    <a:lumMod val="40000"/>
                    <a:lumOff val="60000"/>
                  </a:schemeClr>
                </a:solidFill>
                <a:latin typeface="Times New Roman" pitchFamily="18" charset="0"/>
                <a:cs typeface="Times New Roman" pitchFamily="18" charset="0"/>
              </a:rPr>
              <a:t>     Ethylene </a:t>
            </a:r>
            <a:r>
              <a:rPr lang="en-US" sz="2400" b="1" dirty="0">
                <a:solidFill>
                  <a:schemeClr val="accent2">
                    <a:lumMod val="40000"/>
                    <a:lumOff val="60000"/>
                  </a:schemeClr>
                </a:solidFill>
                <a:latin typeface="Times New Roman" pitchFamily="18" charset="0"/>
                <a:cs typeface="Times New Roman" pitchFamily="18" charset="0"/>
              </a:rPr>
              <a:t>Induces the Formation of </a:t>
            </a:r>
            <a:r>
              <a:rPr lang="en-US" sz="2400" b="1" dirty="0" smtClean="0">
                <a:solidFill>
                  <a:schemeClr val="accent2">
                    <a:lumMod val="40000"/>
                    <a:lumOff val="60000"/>
                  </a:schemeClr>
                </a:solidFill>
                <a:latin typeface="Times New Roman" pitchFamily="18" charset="0"/>
                <a:cs typeface="Times New Roman" pitchFamily="18" charset="0"/>
              </a:rPr>
              <a:t>Roots and </a:t>
            </a:r>
            <a:r>
              <a:rPr lang="en-US" sz="2400" b="1" dirty="0">
                <a:solidFill>
                  <a:schemeClr val="accent2">
                    <a:lumMod val="40000"/>
                    <a:lumOff val="60000"/>
                  </a:schemeClr>
                </a:solidFill>
                <a:latin typeface="Times New Roman" pitchFamily="18" charset="0"/>
                <a:cs typeface="Times New Roman" pitchFamily="18" charset="0"/>
              </a:rPr>
              <a:t>Root </a:t>
            </a:r>
            <a:r>
              <a:rPr lang="en-US" sz="2400" b="1" dirty="0" smtClean="0">
                <a:solidFill>
                  <a:schemeClr val="accent2">
                    <a:lumMod val="40000"/>
                    <a:lumOff val="60000"/>
                  </a:schemeClr>
                </a:solidFill>
                <a:latin typeface="Times New Roman" pitchFamily="18" charset="0"/>
                <a:cs typeface="Times New Roman" pitchFamily="18" charset="0"/>
              </a:rPr>
              <a:t>Hairs.</a:t>
            </a:r>
          </a:p>
          <a:p>
            <a:pPr algn="just"/>
            <a:r>
              <a:rPr lang="en-US" sz="2400" dirty="0">
                <a:solidFill>
                  <a:schemeClr val="accent2">
                    <a:lumMod val="40000"/>
                    <a:lumOff val="60000"/>
                  </a:schemeClr>
                </a:solidFill>
                <a:latin typeface="Times New Roman" pitchFamily="18" charset="0"/>
                <a:cs typeface="Times New Roman" pitchFamily="18" charset="0"/>
              </a:rPr>
              <a:t>Ethylene is capable of inducing adventitious root </a:t>
            </a:r>
            <a:r>
              <a:rPr lang="en-US" sz="2400" dirty="0" smtClean="0">
                <a:solidFill>
                  <a:schemeClr val="accent2">
                    <a:lumMod val="40000"/>
                    <a:lumOff val="60000"/>
                  </a:schemeClr>
                </a:solidFill>
                <a:latin typeface="Times New Roman" pitchFamily="18" charset="0"/>
                <a:cs typeface="Times New Roman" pitchFamily="18" charset="0"/>
              </a:rPr>
              <a:t>formation in </a:t>
            </a:r>
            <a:r>
              <a:rPr lang="en-US" sz="2400" dirty="0">
                <a:solidFill>
                  <a:schemeClr val="accent2">
                    <a:lumMod val="40000"/>
                    <a:lumOff val="60000"/>
                  </a:schemeClr>
                </a:solidFill>
                <a:latin typeface="Times New Roman" pitchFamily="18" charset="0"/>
                <a:cs typeface="Times New Roman" pitchFamily="18" charset="0"/>
              </a:rPr>
              <a:t>leaves, stems, flower stems, and even other </a:t>
            </a:r>
            <a:r>
              <a:rPr lang="en-US" sz="2400" dirty="0" smtClean="0">
                <a:solidFill>
                  <a:schemeClr val="accent2">
                    <a:lumMod val="40000"/>
                    <a:lumOff val="60000"/>
                  </a:schemeClr>
                </a:solidFill>
                <a:latin typeface="Times New Roman" pitchFamily="18" charset="0"/>
                <a:cs typeface="Times New Roman" pitchFamily="18" charset="0"/>
              </a:rPr>
              <a:t>roots. Ethylene </a:t>
            </a:r>
            <a:r>
              <a:rPr lang="en-US" sz="2400" dirty="0">
                <a:solidFill>
                  <a:schemeClr val="accent2">
                    <a:lumMod val="40000"/>
                    <a:lumOff val="60000"/>
                  </a:schemeClr>
                </a:solidFill>
                <a:latin typeface="Times New Roman" pitchFamily="18" charset="0"/>
                <a:cs typeface="Times New Roman" pitchFamily="18" charset="0"/>
              </a:rPr>
              <a:t>has also been shown to act as a positive </a:t>
            </a:r>
            <a:r>
              <a:rPr lang="en-US" sz="2400" dirty="0" smtClean="0">
                <a:solidFill>
                  <a:schemeClr val="accent2">
                    <a:lumMod val="40000"/>
                    <a:lumOff val="60000"/>
                  </a:schemeClr>
                </a:solidFill>
                <a:latin typeface="Times New Roman" pitchFamily="18" charset="0"/>
                <a:cs typeface="Times New Roman" pitchFamily="18" charset="0"/>
              </a:rPr>
              <a:t>regulator of </a:t>
            </a:r>
            <a:r>
              <a:rPr lang="en-US" sz="2400" dirty="0">
                <a:solidFill>
                  <a:schemeClr val="accent2">
                    <a:lumMod val="40000"/>
                    <a:lumOff val="60000"/>
                  </a:schemeClr>
                </a:solidFill>
                <a:latin typeface="Times New Roman" pitchFamily="18" charset="0"/>
                <a:cs typeface="Times New Roman" pitchFamily="18" charset="0"/>
              </a:rPr>
              <a:t>root hair formation in several species </a:t>
            </a:r>
            <a:r>
              <a:rPr lang="en-US" sz="2400" dirty="0" smtClean="0">
                <a:solidFill>
                  <a:schemeClr val="accent2">
                    <a:lumMod val="40000"/>
                    <a:lumOff val="60000"/>
                  </a:schemeClr>
                </a:solidFill>
                <a:latin typeface="Times New Roman" pitchFamily="18" charset="0"/>
                <a:cs typeface="Times New Roman" pitchFamily="18" charset="0"/>
              </a:rPr>
              <a:t>.</a:t>
            </a:r>
            <a:endParaRPr lang="en-US" sz="2400" dirty="0">
              <a:solidFill>
                <a:schemeClr val="accent2">
                  <a:lumMod val="40000"/>
                  <a:lumOff val="60000"/>
                </a:schemeClr>
              </a:solidFill>
              <a:latin typeface="Times New Roman" pitchFamily="18" charset="0"/>
              <a:cs typeface="Times New Roman" pitchFamily="18" charset="0"/>
            </a:endParaRPr>
          </a:p>
          <a:p>
            <a:pPr algn="just"/>
            <a:r>
              <a:rPr lang="en-US" sz="2400" dirty="0">
                <a:solidFill>
                  <a:schemeClr val="accent2">
                    <a:lumMod val="40000"/>
                    <a:lumOff val="60000"/>
                  </a:schemeClr>
                </a:solidFill>
                <a:latin typeface="Times New Roman" pitchFamily="18" charset="0"/>
                <a:cs typeface="Times New Roman" pitchFamily="18" charset="0"/>
              </a:rPr>
              <a:t>This relationship has been best studied in </a:t>
            </a:r>
            <a:r>
              <a:rPr lang="en-US" sz="2400" i="1" dirty="0">
                <a:solidFill>
                  <a:schemeClr val="accent2">
                    <a:lumMod val="40000"/>
                    <a:lumOff val="60000"/>
                  </a:schemeClr>
                </a:solidFill>
                <a:latin typeface="Times New Roman" pitchFamily="18" charset="0"/>
                <a:cs typeface="Times New Roman" pitchFamily="18" charset="0"/>
              </a:rPr>
              <a:t>Arabidopsis, </a:t>
            </a:r>
            <a:r>
              <a:rPr lang="en-US" sz="2400" i="1" dirty="0" smtClean="0">
                <a:solidFill>
                  <a:schemeClr val="accent2">
                    <a:lumMod val="40000"/>
                    <a:lumOff val="60000"/>
                  </a:schemeClr>
                </a:solidFill>
                <a:latin typeface="Times New Roman" pitchFamily="18" charset="0"/>
                <a:cs typeface="Times New Roman" pitchFamily="18" charset="0"/>
              </a:rPr>
              <a:t>in </a:t>
            </a:r>
            <a:r>
              <a:rPr lang="en-US" sz="2400" dirty="0" smtClean="0">
                <a:solidFill>
                  <a:schemeClr val="accent2">
                    <a:lumMod val="40000"/>
                    <a:lumOff val="60000"/>
                  </a:schemeClr>
                </a:solidFill>
                <a:latin typeface="Times New Roman" pitchFamily="18" charset="0"/>
                <a:cs typeface="Times New Roman" pitchFamily="18" charset="0"/>
              </a:rPr>
              <a:t>which </a:t>
            </a:r>
            <a:r>
              <a:rPr lang="en-US" sz="2400" dirty="0">
                <a:solidFill>
                  <a:schemeClr val="accent2">
                    <a:lumMod val="40000"/>
                    <a:lumOff val="60000"/>
                  </a:schemeClr>
                </a:solidFill>
                <a:latin typeface="Times New Roman" pitchFamily="18" charset="0"/>
                <a:cs typeface="Times New Roman" pitchFamily="18" charset="0"/>
              </a:rPr>
              <a:t>root hairs normally are located in the epidermal </a:t>
            </a:r>
            <a:r>
              <a:rPr lang="en-US" sz="2400" dirty="0" smtClean="0">
                <a:solidFill>
                  <a:schemeClr val="accent2">
                    <a:lumMod val="40000"/>
                    <a:lumOff val="60000"/>
                  </a:schemeClr>
                </a:solidFill>
                <a:latin typeface="Times New Roman" pitchFamily="18" charset="0"/>
                <a:cs typeface="Times New Roman" pitchFamily="18" charset="0"/>
              </a:rPr>
              <a:t>cells that </a:t>
            </a:r>
            <a:r>
              <a:rPr lang="en-US" sz="2400" dirty="0">
                <a:solidFill>
                  <a:schemeClr val="accent2">
                    <a:lumMod val="40000"/>
                    <a:lumOff val="60000"/>
                  </a:schemeClr>
                </a:solidFill>
                <a:latin typeface="Times New Roman" pitchFamily="18" charset="0"/>
                <a:cs typeface="Times New Roman" pitchFamily="18" charset="0"/>
              </a:rPr>
              <a:t>overlie a junction between the underlying cortical </a:t>
            </a:r>
            <a:r>
              <a:rPr lang="en-US" sz="2400" dirty="0" smtClean="0">
                <a:solidFill>
                  <a:schemeClr val="accent2">
                    <a:lumMod val="40000"/>
                    <a:lumOff val="60000"/>
                  </a:schemeClr>
                </a:solidFill>
                <a:latin typeface="Times New Roman" pitchFamily="18" charset="0"/>
                <a:cs typeface="Times New Roman" pitchFamily="18" charset="0"/>
              </a:rPr>
              <a:t>cells (Dolan </a:t>
            </a:r>
            <a:r>
              <a:rPr lang="en-US" sz="2400" dirty="0">
                <a:solidFill>
                  <a:schemeClr val="accent2">
                    <a:lumMod val="40000"/>
                    <a:lumOff val="60000"/>
                  </a:schemeClr>
                </a:solidFill>
                <a:latin typeface="Times New Roman" pitchFamily="18" charset="0"/>
                <a:cs typeface="Times New Roman" pitchFamily="18" charset="0"/>
              </a:rPr>
              <a:t>et al. 1994).</a:t>
            </a:r>
          </a:p>
          <a:p>
            <a:pPr algn="just"/>
            <a:r>
              <a:rPr lang="en-US" sz="2400" dirty="0">
                <a:solidFill>
                  <a:schemeClr val="accent2">
                    <a:lumMod val="40000"/>
                    <a:lumOff val="60000"/>
                  </a:schemeClr>
                </a:solidFill>
                <a:latin typeface="Times New Roman" pitchFamily="18" charset="0"/>
                <a:cs typeface="Times New Roman" pitchFamily="18" charset="0"/>
              </a:rPr>
              <a:t>In ethylene-treated roots, extra hairs form in </a:t>
            </a:r>
            <a:r>
              <a:rPr lang="en-US" sz="2400" dirty="0" smtClean="0">
                <a:solidFill>
                  <a:schemeClr val="accent2">
                    <a:lumMod val="40000"/>
                    <a:lumOff val="60000"/>
                  </a:schemeClr>
                </a:solidFill>
                <a:latin typeface="Times New Roman" pitchFamily="18" charset="0"/>
                <a:cs typeface="Times New Roman" pitchFamily="18" charset="0"/>
              </a:rPr>
              <a:t>abnormal locations </a:t>
            </a:r>
            <a:r>
              <a:rPr lang="en-US" sz="2400" dirty="0">
                <a:solidFill>
                  <a:schemeClr val="accent2">
                    <a:lumMod val="40000"/>
                    <a:lumOff val="60000"/>
                  </a:schemeClr>
                </a:solidFill>
                <a:latin typeface="Times New Roman" pitchFamily="18" charset="0"/>
                <a:cs typeface="Times New Roman" pitchFamily="18" charset="0"/>
              </a:rPr>
              <a:t>in the epidermis; that is, cells not overlying a </a:t>
            </a:r>
            <a:r>
              <a:rPr lang="en-US" sz="2400" dirty="0" smtClean="0">
                <a:solidFill>
                  <a:schemeClr val="accent2">
                    <a:lumMod val="40000"/>
                    <a:lumOff val="60000"/>
                  </a:schemeClr>
                </a:solidFill>
                <a:latin typeface="Times New Roman" pitchFamily="18" charset="0"/>
                <a:cs typeface="Times New Roman" pitchFamily="18" charset="0"/>
              </a:rPr>
              <a:t>cortical cell </a:t>
            </a:r>
            <a:r>
              <a:rPr lang="en-US" sz="2400" dirty="0">
                <a:solidFill>
                  <a:schemeClr val="accent2">
                    <a:lumMod val="40000"/>
                    <a:lumOff val="60000"/>
                  </a:schemeClr>
                </a:solidFill>
                <a:latin typeface="Times New Roman" pitchFamily="18" charset="0"/>
                <a:cs typeface="Times New Roman" pitchFamily="18" charset="0"/>
              </a:rPr>
              <a:t>junction differentiate into hair cells (</a:t>
            </a:r>
            <a:r>
              <a:rPr lang="en-US" sz="2400" dirty="0" err="1">
                <a:solidFill>
                  <a:schemeClr val="accent2">
                    <a:lumMod val="40000"/>
                    <a:lumOff val="60000"/>
                  </a:schemeClr>
                </a:solidFill>
                <a:latin typeface="Times New Roman" pitchFamily="18" charset="0"/>
                <a:cs typeface="Times New Roman" pitchFamily="18" charset="0"/>
              </a:rPr>
              <a:t>Tanimoto</a:t>
            </a:r>
            <a:r>
              <a:rPr lang="en-US" sz="2400" dirty="0">
                <a:solidFill>
                  <a:schemeClr val="accent2">
                    <a:lumMod val="40000"/>
                    <a:lumOff val="60000"/>
                  </a:schemeClr>
                </a:solidFill>
                <a:latin typeface="Times New Roman" pitchFamily="18" charset="0"/>
                <a:cs typeface="Times New Roman" pitchFamily="18" charset="0"/>
              </a:rPr>
              <a:t> et </a:t>
            </a:r>
            <a:r>
              <a:rPr lang="en-US" sz="2400" dirty="0" smtClean="0">
                <a:solidFill>
                  <a:schemeClr val="accent2">
                    <a:lumMod val="40000"/>
                    <a:lumOff val="60000"/>
                  </a:schemeClr>
                </a:solidFill>
                <a:latin typeface="Times New Roman" pitchFamily="18" charset="0"/>
                <a:cs typeface="Times New Roman" pitchFamily="18" charset="0"/>
              </a:rPr>
              <a:t>al. 1995</a:t>
            </a:r>
            <a:r>
              <a:rPr lang="en-US" sz="2400" dirty="0">
                <a:solidFill>
                  <a:schemeClr val="accent2">
                    <a:lumMod val="40000"/>
                    <a:lumOff val="60000"/>
                  </a:schemeClr>
                </a:solidFill>
                <a:latin typeface="Times New Roman" pitchFamily="18" charset="0"/>
                <a:cs typeface="Times New Roman" pitchFamily="18" charset="0"/>
              </a:rPr>
              <a:t>). Seedlings grown in the presence of ethylene </a:t>
            </a:r>
            <a:r>
              <a:rPr lang="en-US" sz="2400" dirty="0" smtClean="0">
                <a:solidFill>
                  <a:schemeClr val="accent2">
                    <a:lumMod val="40000"/>
                    <a:lumOff val="60000"/>
                  </a:schemeClr>
                </a:solidFill>
                <a:latin typeface="Times New Roman" pitchFamily="18" charset="0"/>
                <a:cs typeface="Times New Roman" pitchFamily="18" charset="0"/>
              </a:rPr>
              <a:t>inhibitors (such </a:t>
            </a:r>
            <a:r>
              <a:rPr lang="en-US" sz="2400" dirty="0">
                <a:solidFill>
                  <a:schemeClr val="accent2">
                    <a:lumMod val="40000"/>
                    <a:lumOff val="60000"/>
                  </a:schemeClr>
                </a:solidFill>
                <a:latin typeface="Times New Roman" pitchFamily="18" charset="0"/>
                <a:cs typeface="Times New Roman" pitchFamily="18" charset="0"/>
              </a:rPr>
              <a:t>as Ag+), as well as ethylene-insensitive mutants, </a:t>
            </a:r>
            <a:r>
              <a:rPr lang="en-US" sz="2400" dirty="0" smtClean="0">
                <a:solidFill>
                  <a:schemeClr val="accent2">
                    <a:lumMod val="40000"/>
                    <a:lumOff val="60000"/>
                  </a:schemeClr>
                </a:solidFill>
                <a:latin typeface="Times New Roman" pitchFamily="18" charset="0"/>
                <a:cs typeface="Times New Roman" pitchFamily="18" charset="0"/>
              </a:rPr>
              <a:t>display a </a:t>
            </a:r>
            <a:r>
              <a:rPr lang="en-US" sz="2400" dirty="0">
                <a:solidFill>
                  <a:schemeClr val="accent2">
                    <a:lumMod val="40000"/>
                    <a:lumOff val="60000"/>
                  </a:schemeClr>
                </a:solidFill>
                <a:latin typeface="Times New Roman" pitchFamily="18" charset="0"/>
                <a:cs typeface="Times New Roman" pitchFamily="18" charset="0"/>
              </a:rPr>
              <a:t>reduction in root hair formation in response to ethylene.</a:t>
            </a:r>
          </a:p>
          <a:p>
            <a:pPr algn="just"/>
            <a:r>
              <a:rPr lang="en-US" sz="2400" dirty="0">
                <a:solidFill>
                  <a:schemeClr val="accent2">
                    <a:lumMod val="40000"/>
                    <a:lumOff val="60000"/>
                  </a:schemeClr>
                </a:solidFill>
                <a:latin typeface="Times New Roman" pitchFamily="18" charset="0"/>
                <a:cs typeface="Times New Roman" pitchFamily="18" charset="0"/>
              </a:rPr>
              <a:t>These observations suggest that ethylene acts as a </a:t>
            </a:r>
            <a:r>
              <a:rPr lang="en-US" sz="2400" dirty="0" smtClean="0">
                <a:solidFill>
                  <a:schemeClr val="accent2">
                    <a:lumMod val="40000"/>
                    <a:lumOff val="60000"/>
                  </a:schemeClr>
                </a:solidFill>
                <a:latin typeface="Times New Roman" pitchFamily="18" charset="0"/>
                <a:cs typeface="Times New Roman" pitchFamily="18" charset="0"/>
              </a:rPr>
              <a:t>positive regulator </a:t>
            </a:r>
            <a:r>
              <a:rPr lang="en-US" sz="2400" dirty="0">
                <a:solidFill>
                  <a:schemeClr val="accent2">
                    <a:lumMod val="40000"/>
                    <a:lumOff val="60000"/>
                  </a:schemeClr>
                </a:solidFill>
                <a:latin typeface="Times New Roman" pitchFamily="18" charset="0"/>
                <a:cs typeface="Times New Roman" pitchFamily="18" charset="0"/>
              </a:rPr>
              <a:t>in the differentiation of root hairs.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lgn="just">
              <a:buNone/>
            </a:pPr>
            <a:r>
              <a:rPr lang="en-US" dirty="0" smtClean="0">
                <a:solidFill>
                  <a:schemeClr val="accent2">
                    <a:lumMod val="40000"/>
                    <a:lumOff val="60000"/>
                  </a:schemeClr>
                </a:solidFill>
                <a:latin typeface="Times New Roman" pitchFamily="18" charset="0"/>
                <a:cs typeface="Times New Roman" pitchFamily="18" charset="0"/>
              </a:rPr>
              <a:t>    </a:t>
            </a:r>
            <a:r>
              <a:rPr lang="en-US" b="1" dirty="0" smtClean="0">
                <a:solidFill>
                  <a:schemeClr val="accent2">
                    <a:lumMod val="40000"/>
                    <a:lumOff val="60000"/>
                  </a:schemeClr>
                </a:solidFill>
                <a:latin typeface="Times New Roman" pitchFamily="18" charset="0"/>
                <a:cs typeface="Times New Roman" pitchFamily="18" charset="0"/>
              </a:rPr>
              <a:t>Ethylene Induces Flowering in the Pineapple Family</a:t>
            </a:r>
            <a:r>
              <a:rPr lang="en-US" dirty="0" smtClean="0">
                <a:solidFill>
                  <a:schemeClr val="accent2">
                    <a:lumMod val="40000"/>
                    <a:lumOff val="60000"/>
                  </a:schemeClr>
                </a:solidFill>
                <a:latin typeface="Times New Roman" pitchFamily="18" charset="0"/>
                <a:cs typeface="Times New Roman" pitchFamily="18" charset="0"/>
              </a:rPr>
              <a:t>.</a:t>
            </a:r>
          </a:p>
          <a:p>
            <a:pPr algn="just"/>
            <a:r>
              <a:rPr lang="en-US" dirty="0">
                <a:solidFill>
                  <a:schemeClr val="accent2">
                    <a:lumMod val="40000"/>
                    <a:lumOff val="60000"/>
                  </a:schemeClr>
                </a:solidFill>
                <a:latin typeface="Times New Roman" pitchFamily="18" charset="0"/>
                <a:cs typeface="Times New Roman" pitchFamily="18" charset="0"/>
              </a:rPr>
              <a:t>Although ethylene inhibits flowering in many species, </a:t>
            </a:r>
            <a:r>
              <a:rPr lang="en-US" dirty="0" smtClean="0">
                <a:solidFill>
                  <a:schemeClr val="accent2">
                    <a:lumMod val="40000"/>
                    <a:lumOff val="60000"/>
                  </a:schemeClr>
                </a:solidFill>
                <a:latin typeface="Times New Roman" pitchFamily="18" charset="0"/>
                <a:cs typeface="Times New Roman" pitchFamily="18" charset="0"/>
              </a:rPr>
              <a:t>it induces </a:t>
            </a:r>
            <a:r>
              <a:rPr lang="en-US" dirty="0">
                <a:solidFill>
                  <a:schemeClr val="accent2">
                    <a:lumMod val="40000"/>
                    <a:lumOff val="60000"/>
                  </a:schemeClr>
                </a:solidFill>
                <a:latin typeface="Times New Roman" pitchFamily="18" charset="0"/>
                <a:cs typeface="Times New Roman" pitchFamily="18" charset="0"/>
              </a:rPr>
              <a:t>flowering in pineapple and its relatives, and it </a:t>
            </a:r>
            <a:r>
              <a:rPr lang="en-US" dirty="0" smtClean="0">
                <a:solidFill>
                  <a:schemeClr val="accent2">
                    <a:lumMod val="40000"/>
                    <a:lumOff val="60000"/>
                  </a:schemeClr>
                </a:solidFill>
                <a:latin typeface="Times New Roman" pitchFamily="18" charset="0"/>
                <a:cs typeface="Times New Roman" pitchFamily="18" charset="0"/>
              </a:rPr>
              <a:t>is used </a:t>
            </a:r>
            <a:r>
              <a:rPr lang="en-US" dirty="0">
                <a:solidFill>
                  <a:schemeClr val="accent2">
                    <a:lumMod val="40000"/>
                    <a:lumOff val="60000"/>
                  </a:schemeClr>
                </a:solidFill>
                <a:latin typeface="Times New Roman" pitchFamily="18" charset="0"/>
                <a:cs typeface="Times New Roman" pitchFamily="18" charset="0"/>
              </a:rPr>
              <a:t>commercially in pineapple for synchronization of </a:t>
            </a:r>
            <a:r>
              <a:rPr lang="en-US" dirty="0" smtClean="0">
                <a:solidFill>
                  <a:schemeClr val="accent2">
                    <a:lumMod val="40000"/>
                    <a:lumOff val="60000"/>
                  </a:schemeClr>
                </a:solidFill>
                <a:latin typeface="Times New Roman" pitchFamily="18" charset="0"/>
                <a:cs typeface="Times New Roman" pitchFamily="18" charset="0"/>
              </a:rPr>
              <a:t>fruit set</a:t>
            </a:r>
            <a:r>
              <a:rPr lang="en-US" dirty="0">
                <a:solidFill>
                  <a:schemeClr val="accent2">
                    <a:lumMod val="40000"/>
                    <a:lumOff val="60000"/>
                  </a:schemeClr>
                </a:solidFill>
                <a:latin typeface="Times New Roman" pitchFamily="18" charset="0"/>
                <a:cs typeface="Times New Roman" pitchFamily="18" charset="0"/>
              </a:rPr>
              <a:t>. Flowering of other species, such as mango, is also </a:t>
            </a:r>
            <a:r>
              <a:rPr lang="en-US" dirty="0" smtClean="0">
                <a:solidFill>
                  <a:schemeClr val="accent2">
                    <a:lumMod val="40000"/>
                    <a:lumOff val="60000"/>
                  </a:schemeClr>
                </a:solidFill>
                <a:latin typeface="Times New Roman" pitchFamily="18" charset="0"/>
                <a:cs typeface="Times New Roman" pitchFamily="18" charset="0"/>
              </a:rPr>
              <a:t>initiated by </a:t>
            </a:r>
            <a:r>
              <a:rPr lang="en-US" dirty="0">
                <a:solidFill>
                  <a:schemeClr val="accent2">
                    <a:lumMod val="40000"/>
                    <a:lumOff val="60000"/>
                  </a:schemeClr>
                </a:solidFill>
                <a:latin typeface="Times New Roman" pitchFamily="18" charset="0"/>
                <a:cs typeface="Times New Roman" pitchFamily="18" charset="0"/>
              </a:rPr>
              <a:t>ethylene. On plants that have separate male </a:t>
            </a:r>
            <a:r>
              <a:rPr lang="en-US" dirty="0" smtClean="0">
                <a:solidFill>
                  <a:schemeClr val="accent2">
                    <a:lumMod val="40000"/>
                    <a:lumOff val="60000"/>
                  </a:schemeClr>
                </a:solidFill>
                <a:latin typeface="Times New Roman" pitchFamily="18" charset="0"/>
                <a:cs typeface="Times New Roman" pitchFamily="18" charset="0"/>
              </a:rPr>
              <a:t>and female </a:t>
            </a:r>
            <a:r>
              <a:rPr lang="en-US" dirty="0">
                <a:solidFill>
                  <a:schemeClr val="accent2">
                    <a:lumMod val="40000"/>
                    <a:lumOff val="60000"/>
                  </a:schemeClr>
                </a:solidFill>
                <a:latin typeface="Times New Roman" pitchFamily="18" charset="0"/>
                <a:cs typeface="Times New Roman" pitchFamily="18" charset="0"/>
              </a:rPr>
              <a:t>flowers (</a:t>
            </a:r>
            <a:r>
              <a:rPr lang="en-US" dirty="0" err="1">
                <a:solidFill>
                  <a:schemeClr val="accent2">
                    <a:lumMod val="40000"/>
                    <a:lumOff val="60000"/>
                  </a:schemeClr>
                </a:solidFill>
                <a:latin typeface="Times New Roman" pitchFamily="18" charset="0"/>
                <a:cs typeface="Times New Roman" pitchFamily="18" charset="0"/>
              </a:rPr>
              <a:t>monoecious</a:t>
            </a:r>
            <a:r>
              <a:rPr lang="en-US" dirty="0">
                <a:solidFill>
                  <a:schemeClr val="accent2">
                    <a:lumMod val="40000"/>
                    <a:lumOff val="60000"/>
                  </a:schemeClr>
                </a:solidFill>
                <a:latin typeface="Times New Roman" pitchFamily="18" charset="0"/>
                <a:cs typeface="Times New Roman" pitchFamily="18" charset="0"/>
              </a:rPr>
              <a:t> species), ethylene may </a:t>
            </a:r>
            <a:r>
              <a:rPr lang="en-US" dirty="0" smtClean="0">
                <a:solidFill>
                  <a:schemeClr val="accent2">
                    <a:lumMod val="40000"/>
                    <a:lumOff val="60000"/>
                  </a:schemeClr>
                </a:solidFill>
                <a:latin typeface="Times New Roman" pitchFamily="18" charset="0"/>
                <a:cs typeface="Times New Roman" pitchFamily="18" charset="0"/>
              </a:rPr>
              <a:t>change the </a:t>
            </a:r>
            <a:r>
              <a:rPr lang="en-US" dirty="0">
                <a:solidFill>
                  <a:schemeClr val="accent2">
                    <a:lumMod val="40000"/>
                    <a:lumOff val="60000"/>
                  </a:schemeClr>
                </a:solidFill>
                <a:latin typeface="Times New Roman" pitchFamily="18" charset="0"/>
                <a:cs typeface="Times New Roman" pitchFamily="18" charset="0"/>
              </a:rPr>
              <a:t>sex of developing </a:t>
            </a:r>
            <a:r>
              <a:rPr lang="en-US" dirty="0" smtClean="0">
                <a:solidFill>
                  <a:schemeClr val="accent2">
                    <a:lumMod val="40000"/>
                    <a:lumOff val="60000"/>
                  </a:schemeClr>
                </a:solidFill>
                <a:latin typeface="Times New Roman" pitchFamily="18" charset="0"/>
                <a:cs typeface="Times New Roman" pitchFamily="18" charset="0"/>
              </a:rPr>
              <a:t>flowers. </a:t>
            </a:r>
            <a:r>
              <a:rPr lang="en-US" dirty="0">
                <a:solidFill>
                  <a:schemeClr val="accent2">
                    <a:lumMod val="40000"/>
                    <a:lumOff val="60000"/>
                  </a:schemeClr>
                </a:solidFill>
                <a:latin typeface="Times New Roman" pitchFamily="18" charset="0"/>
                <a:cs typeface="Times New Roman" pitchFamily="18" charset="0"/>
              </a:rPr>
              <a:t>The </a:t>
            </a:r>
            <a:r>
              <a:rPr lang="en-US" dirty="0" smtClean="0">
                <a:solidFill>
                  <a:schemeClr val="accent2">
                    <a:lumMod val="40000"/>
                    <a:lumOff val="60000"/>
                  </a:schemeClr>
                </a:solidFill>
                <a:latin typeface="Times New Roman" pitchFamily="18" charset="0"/>
                <a:cs typeface="Times New Roman" pitchFamily="18" charset="0"/>
              </a:rPr>
              <a:t>promotion of </a:t>
            </a:r>
            <a:r>
              <a:rPr lang="en-US" dirty="0">
                <a:solidFill>
                  <a:schemeClr val="accent2">
                    <a:lumMod val="40000"/>
                    <a:lumOff val="60000"/>
                  </a:schemeClr>
                </a:solidFill>
                <a:latin typeface="Times New Roman" pitchFamily="18" charset="0"/>
                <a:cs typeface="Times New Roman" pitchFamily="18" charset="0"/>
              </a:rPr>
              <a:t>female flower formation in cucumber is </a:t>
            </a:r>
            <a:r>
              <a:rPr lang="en-US" dirty="0" smtClean="0">
                <a:solidFill>
                  <a:schemeClr val="accent2">
                    <a:lumMod val="40000"/>
                    <a:lumOff val="60000"/>
                  </a:schemeClr>
                </a:solidFill>
                <a:latin typeface="Times New Roman" pitchFamily="18" charset="0"/>
                <a:cs typeface="Times New Roman" pitchFamily="18" charset="0"/>
              </a:rPr>
              <a:t>one example </a:t>
            </a:r>
            <a:r>
              <a:rPr lang="en-US" dirty="0">
                <a:solidFill>
                  <a:schemeClr val="accent2">
                    <a:lumMod val="40000"/>
                    <a:lumOff val="60000"/>
                  </a:schemeClr>
                </a:solidFill>
                <a:latin typeface="Times New Roman" pitchFamily="18" charset="0"/>
                <a:cs typeface="Times New Roman" pitchFamily="18" charset="0"/>
              </a:rPr>
              <a:t>of this effect.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70000" lnSpcReduction="20000"/>
          </a:bodyPr>
          <a:lstStyle/>
          <a:p>
            <a:pPr algn="just">
              <a:buNone/>
            </a:pPr>
            <a:r>
              <a:rPr lang="en-US" b="1" dirty="0" smtClean="0">
                <a:solidFill>
                  <a:schemeClr val="accent2">
                    <a:lumMod val="40000"/>
                    <a:lumOff val="60000"/>
                  </a:schemeClr>
                </a:solidFill>
                <a:latin typeface="Times New Roman" pitchFamily="18" charset="0"/>
                <a:cs typeface="Times New Roman" pitchFamily="18" charset="0"/>
              </a:rPr>
              <a:t>            Ethylene </a:t>
            </a:r>
            <a:r>
              <a:rPr lang="en-US" b="1" dirty="0">
                <a:solidFill>
                  <a:schemeClr val="accent2">
                    <a:lumMod val="40000"/>
                    <a:lumOff val="60000"/>
                  </a:schemeClr>
                </a:solidFill>
                <a:latin typeface="Times New Roman" pitchFamily="18" charset="0"/>
                <a:cs typeface="Times New Roman" pitchFamily="18" charset="0"/>
              </a:rPr>
              <a:t>Enhances the Rate of </a:t>
            </a:r>
            <a:r>
              <a:rPr lang="en-US" b="1" dirty="0" smtClean="0">
                <a:solidFill>
                  <a:schemeClr val="accent2">
                    <a:lumMod val="40000"/>
                    <a:lumOff val="60000"/>
                  </a:schemeClr>
                </a:solidFill>
                <a:latin typeface="Times New Roman" pitchFamily="18" charset="0"/>
                <a:cs typeface="Times New Roman" pitchFamily="18" charset="0"/>
              </a:rPr>
              <a:t>Leaf Senescence</a:t>
            </a:r>
          </a:p>
          <a:p>
            <a:pPr algn="just"/>
            <a:r>
              <a:rPr lang="en-US" dirty="0" smtClean="0">
                <a:solidFill>
                  <a:schemeClr val="accent2">
                    <a:lumMod val="40000"/>
                    <a:lumOff val="60000"/>
                  </a:schemeClr>
                </a:solidFill>
                <a:latin typeface="Times New Roman" pitchFamily="18" charset="0"/>
                <a:cs typeface="Times New Roman" pitchFamily="18" charset="0"/>
              </a:rPr>
              <a:t>senescence is a genetically programmed developmental process that affects all tissues of the plant. Several lines of physiological evidence support roles for ethylene and cytokinins in the control of leaf senescence:</a:t>
            </a:r>
          </a:p>
          <a:p>
            <a:pPr algn="just"/>
            <a:r>
              <a:rPr lang="en-US" dirty="0">
                <a:solidFill>
                  <a:schemeClr val="accent2">
                    <a:lumMod val="40000"/>
                    <a:lumOff val="60000"/>
                  </a:schemeClr>
                </a:solidFill>
                <a:latin typeface="Times New Roman" pitchFamily="18" charset="0"/>
                <a:cs typeface="Times New Roman" pitchFamily="18" charset="0"/>
              </a:rPr>
              <a:t>Exogenous applications of ethylene or ACC (the </a:t>
            </a:r>
            <a:r>
              <a:rPr lang="en-US" dirty="0" smtClean="0">
                <a:solidFill>
                  <a:schemeClr val="accent2">
                    <a:lumMod val="40000"/>
                    <a:lumOff val="60000"/>
                  </a:schemeClr>
                </a:solidFill>
                <a:latin typeface="Times New Roman" pitchFamily="18" charset="0"/>
                <a:cs typeface="Times New Roman" pitchFamily="18" charset="0"/>
              </a:rPr>
              <a:t>precursor of </a:t>
            </a:r>
            <a:r>
              <a:rPr lang="en-US" dirty="0">
                <a:solidFill>
                  <a:schemeClr val="accent2">
                    <a:lumMod val="40000"/>
                    <a:lumOff val="60000"/>
                  </a:schemeClr>
                </a:solidFill>
                <a:latin typeface="Times New Roman" pitchFamily="18" charset="0"/>
                <a:cs typeface="Times New Roman" pitchFamily="18" charset="0"/>
              </a:rPr>
              <a:t>ethylene) accelerate leaf senescence, </a:t>
            </a:r>
            <a:r>
              <a:rPr lang="en-US" dirty="0" smtClean="0">
                <a:solidFill>
                  <a:schemeClr val="accent2">
                    <a:lumMod val="40000"/>
                    <a:lumOff val="60000"/>
                  </a:schemeClr>
                </a:solidFill>
                <a:latin typeface="Times New Roman" pitchFamily="18" charset="0"/>
                <a:cs typeface="Times New Roman" pitchFamily="18" charset="0"/>
              </a:rPr>
              <a:t>and treatment </a:t>
            </a:r>
            <a:r>
              <a:rPr lang="en-US" dirty="0">
                <a:solidFill>
                  <a:schemeClr val="accent2">
                    <a:lumMod val="40000"/>
                    <a:lumOff val="60000"/>
                  </a:schemeClr>
                </a:solidFill>
                <a:latin typeface="Times New Roman" pitchFamily="18" charset="0"/>
                <a:cs typeface="Times New Roman" pitchFamily="18" charset="0"/>
              </a:rPr>
              <a:t>with exogenous cytokinins delays </a:t>
            </a:r>
            <a:r>
              <a:rPr lang="en-US" dirty="0" smtClean="0">
                <a:solidFill>
                  <a:schemeClr val="accent2">
                    <a:lumMod val="40000"/>
                    <a:lumOff val="60000"/>
                  </a:schemeClr>
                </a:solidFill>
                <a:latin typeface="Times New Roman" pitchFamily="18" charset="0"/>
                <a:cs typeface="Times New Roman" pitchFamily="18" charset="0"/>
              </a:rPr>
              <a:t>leaf senescence .</a:t>
            </a:r>
            <a:endParaRPr lang="en-US" dirty="0">
              <a:solidFill>
                <a:schemeClr val="accent2">
                  <a:lumMod val="40000"/>
                  <a:lumOff val="60000"/>
                </a:schemeClr>
              </a:solidFill>
              <a:latin typeface="Times New Roman" pitchFamily="18" charset="0"/>
              <a:cs typeface="Times New Roman" pitchFamily="18" charset="0"/>
            </a:endParaRPr>
          </a:p>
          <a:p>
            <a:pPr algn="just"/>
            <a:r>
              <a:rPr lang="en-US" dirty="0" smtClean="0">
                <a:solidFill>
                  <a:schemeClr val="accent2">
                    <a:lumMod val="40000"/>
                    <a:lumOff val="60000"/>
                  </a:schemeClr>
                </a:solidFill>
                <a:latin typeface="Times New Roman" pitchFamily="18" charset="0"/>
                <a:cs typeface="Times New Roman" pitchFamily="18" charset="0"/>
              </a:rPr>
              <a:t>Enhanced </a:t>
            </a:r>
            <a:r>
              <a:rPr lang="en-US" dirty="0">
                <a:solidFill>
                  <a:schemeClr val="accent2">
                    <a:lumMod val="40000"/>
                    <a:lumOff val="60000"/>
                  </a:schemeClr>
                </a:solidFill>
                <a:latin typeface="Times New Roman" pitchFamily="18" charset="0"/>
                <a:cs typeface="Times New Roman" pitchFamily="18" charset="0"/>
              </a:rPr>
              <a:t>ethylene production is associated </a:t>
            </a:r>
            <a:r>
              <a:rPr lang="en-US" dirty="0" smtClean="0">
                <a:solidFill>
                  <a:schemeClr val="accent2">
                    <a:lumMod val="40000"/>
                    <a:lumOff val="60000"/>
                  </a:schemeClr>
                </a:solidFill>
                <a:latin typeface="Times New Roman" pitchFamily="18" charset="0"/>
                <a:cs typeface="Times New Roman" pitchFamily="18" charset="0"/>
              </a:rPr>
              <a:t>with chlorophyll </a:t>
            </a:r>
            <a:r>
              <a:rPr lang="en-US" dirty="0">
                <a:solidFill>
                  <a:schemeClr val="accent2">
                    <a:lumMod val="40000"/>
                    <a:lumOff val="60000"/>
                  </a:schemeClr>
                </a:solidFill>
                <a:latin typeface="Times New Roman" pitchFamily="18" charset="0"/>
                <a:cs typeface="Times New Roman" pitchFamily="18" charset="0"/>
              </a:rPr>
              <a:t>loss and color fading, which are </a:t>
            </a:r>
            <a:r>
              <a:rPr lang="en-US" dirty="0" smtClean="0">
                <a:solidFill>
                  <a:schemeClr val="accent2">
                    <a:lumMod val="40000"/>
                    <a:lumOff val="60000"/>
                  </a:schemeClr>
                </a:solidFill>
                <a:latin typeface="Times New Roman" pitchFamily="18" charset="0"/>
                <a:cs typeface="Times New Roman" pitchFamily="18" charset="0"/>
              </a:rPr>
              <a:t>characteristic features </a:t>
            </a:r>
            <a:r>
              <a:rPr lang="en-US" dirty="0">
                <a:solidFill>
                  <a:schemeClr val="accent2">
                    <a:lumMod val="40000"/>
                    <a:lumOff val="60000"/>
                  </a:schemeClr>
                </a:solidFill>
                <a:latin typeface="Times New Roman" pitchFamily="18" charset="0"/>
                <a:cs typeface="Times New Roman" pitchFamily="18" charset="0"/>
              </a:rPr>
              <a:t>of leaf and flower </a:t>
            </a:r>
            <a:r>
              <a:rPr lang="en-US" dirty="0" smtClean="0">
                <a:solidFill>
                  <a:schemeClr val="accent2">
                    <a:lumMod val="40000"/>
                    <a:lumOff val="60000"/>
                  </a:schemeClr>
                </a:solidFill>
                <a:latin typeface="Times New Roman" pitchFamily="18" charset="0"/>
                <a:cs typeface="Times New Roman" pitchFamily="18" charset="0"/>
              </a:rPr>
              <a:t>senescence ; </a:t>
            </a:r>
            <a:r>
              <a:rPr lang="en-US" dirty="0">
                <a:solidFill>
                  <a:schemeClr val="accent2">
                    <a:lumMod val="40000"/>
                    <a:lumOff val="60000"/>
                  </a:schemeClr>
                </a:solidFill>
                <a:latin typeface="Times New Roman" pitchFamily="18" charset="0"/>
                <a:cs typeface="Times New Roman" pitchFamily="18" charset="0"/>
              </a:rPr>
              <a:t>an inverse correlation has been </a:t>
            </a:r>
            <a:r>
              <a:rPr lang="en-US" dirty="0" smtClean="0">
                <a:solidFill>
                  <a:schemeClr val="accent2">
                    <a:lumMod val="40000"/>
                    <a:lumOff val="60000"/>
                  </a:schemeClr>
                </a:solidFill>
                <a:latin typeface="Times New Roman" pitchFamily="18" charset="0"/>
                <a:cs typeface="Times New Roman" pitchFamily="18" charset="0"/>
              </a:rPr>
              <a:t>found between </a:t>
            </a:r>
            <a:r>
              <a:rPr lang="en-US" dirty="0">
                <a:solidFill>
                  <a:schemeClr val="accent2">
                    <a:lumMod val="40000"/>
                    <a:lumOff val="60000"/>
                  </a:schemeClr>
                </a:solidFill>
                <a:latin typeface="Times New Roman" pitchFamily="18" charset="0"/>
                <a:cs typeface="Times New Roman" pitchFamily="18" charset="0"/>
              </a:rPr>
              <a:t>cytokinin levels in leaves and </a:t>
            </a:r>
            <a:r>
              <a:rPr lang="en-US" dirty="0" smtClean="0">
                <a:solidFill>
                  <a:schemeClr val="accent2">
                    <a:lumMod val="40000"/>
                    <a:lumOff val="60000"/>
                  </a:schemeClr>
                </a:solidFill>
                <a:latin typeface="Times New Roman" pitchFamily="18" charset="0"/>
                <a:cs typeface="Times New Roman" pitchFamily="18" charset="0"/>
              </a:rPr>
              <a:t>the onset of senescence</a:t>
            </a:r>
            <a:r>
              <a:rPr lang="en-US" dirty="0">
                <a:solidFill>
                  <a:schemeClr val="accent2">
                    <a:lumMod val="40000"/>
                    <a:lumOff val="60000"/>
                  </a:schemeClr>
                </a:solidFill>
                <a:latin typeface="Times New Roman" pitchFamily="18" charset="0"/>
                <a:cs typeface="Times New Roman" pitchFamily="18" charset="0"/>
              </a:rPr>
              <a:t>.</a:t>
            </a:r>
          </a:p>
          <a:p>
            <a:pPr algn="just"/>
            <a:r>
              <a:rPr lang="en-US" dirty="0" smtClean="0">
                <a:solidFill>
                  <a:schemeClr val="accent2">
                    <a:lumMod val="40000"/>
                    <a:lumOff val="60000"/>
                  </a:schemeClr>
                </a:solidFill>
                <a:latin typeface="Times New Roman" pitchFamily="18" charset="0"/>
                <a:cs typeface="Times New Roman" pitchFamily="18" charset="0"/>
              </a:rPr>
              <a:t>Inhibitors </a:t>
            </a:r>
            <a:r>
              <a:rPr lang="en-US" dirty="0">
                <a:solidFill>
                  <a:schemeClr val="accent2">
                    <a:lumMod val="40000"/>
                    <a:lumOff val="60000"/>
                  </a:schemeClr>
                </a:solidFill>
                <a:latin typeface="Times New Roman" pitchFamily="18" charset="0"/>
                <a:cs typeface="Times New Roman" pitchFamily="18" charset="0"/>
              </a:rPr>
              <a:t>of ethylene synthesis (e.g., AVG or Co2</a:t>
            </a:r>
            <a:r>
              <a:rPr lang="en-US" dirty="0" smtClean="0">
                <a:solidFill>
                  <a:schemeClr val="accent2">
                    <a:lumMod val="40000"/>
                    <a:lumOff val="60000"/>
                  </a:schemeClr>
                </a:solidFill>
                <a:latin typeface="Times New Roman" pitchFamily="18" charset="0"/>
                <a:cs typeface="Times New Roman" pitchFamily="18" charset="0"/>
              </a:rPr>
              <a:t>+) and </a:t>
            </a:r>
            <a:r>
              <a:rPr lang="en-US" dirty="0">
                <a:solidFill>
                  <a:schemeClr val="accent2">
                    <a:lumMod val="40000"/>
                    <a:lumOff val="60000"/>
                  </a:schemeClr>
                </a:solidFill>
                <a:latin typeface="Times New Roman" pitchFamily="18" charset="0"/>
                <a:cs typeface="Times New Roman" pitchFamily="18" charset="0"/>
              </a:rPr>
              <a:t>action (e.g., Ag+ or CO2) retard leaf senescence.</a:t>
            </a:r>
          </a:p>
          <a:p>
            <a:pPr algn="just"/>
            <a:r>
              <a:rPr lang="en-US" dirty="0">
                <a:solidFill>
                  <a:schemeClr val="accent2">
                    <a:lumMod val="40000"/>
                    <a:lumOff val="60000"/>
                  </a:schemeClr>
                </a:solidFill>
                <a:latin typeface="Times New Roman" pitchFamily="18" charset="0"/>
                <a:cs typeface="Times New Roman" pitchFamily="18" charset="0"/>
              </a:rPr>
              <a:t>Taken together, the physiological studies suggest </a:t>
            </a:r>
            <a:r>
              <a:rPr lang="en-US" dirty="0" smtClean="0">
                <a:solidFill>
                  <a:schemeClr val="accent2">
                    <a:lumMod val="40000"/>
                    <a:lumOff val="60000"/>
                  </a:schemeClr>
                </a:solidFill>
                <a:latin typeface="Times New Roman" pitchFamily="18" charset="0"/>
                <a:cs typeface="Times New Roman" pitchFamily="18" charset="0"/>
              </a:rPr>
              <a:t>that senescence </a:t>
            </a:r>
            <a:r>
              <a:rPr lang="en-US" dirty="0">
                <a:solidFill>
                  <a:schemeClr val="accent2">
                    <a:lumMod val="40000"/>
                    <a:lumOff val="60000"/>
                  </a:schemeClr>
                </a:solidFill>
                <a:latin typeface="Times New Roman" pitchFamily="18" charset="0"/>
                <a:cs typeface="Times New Roman" pitchFamily="18" charset="0"/>
              </a:rPr>
              <a:t>is regulated by the balance of ethylene </a:t>
            </a:r>
            <a:r>
              <a:rPr lang="en-US" dirty="0" smtClean="0">
                <a:solidFill>
                  <a:schemeClr val="accent2">
                    <a:lumMod val="40000"/>
                    <a:lumOff val="60000"/>
                  </a:schemeClr>
                </a:solidFill>
                <a:latin typeface="Times New Roman" pitchFamily="18" charset="0"/>
                <a:cs typeface="Times New Roman" pitchFamily="18" charset="0"/>
              </a:rPr>
              <a:t>and cytokinin</a:t>
            </a:r>
            <a:r>
              <a:rPr lang="en-US" dirty="0">
                <a:solidFill>
                  <a:schemeClr val="accent2">
                    <a:lumMod val="40000"/>
                    <a:lumOff val="60000"/>
                  </a:schemeClr>
                </a:solidFill>
                <a:latin typeface="Times New Roman" pitchFamily="18" charset="0"/>
                <a:cs typeface="Times New Roman" pitchFamily="18" charset="0"/>
              </a:rPr>
              <a:t>. In addition, abscisic acid (ABA) has been </a:t>
            </a:r>
            <a:r>
              <a:rPr lang="en-US" dirty="0" smtClean="0">
                <a:solidFill>
                  <a:schemeClr val="accent2">
                    <a:lumMod val="40000"/>
                    <a:lumOff val="60000"/>
                  </a:schemeClr>
                </a:solidFill>
                <a:latin typeface="Times New Roman" pitchFamily="18" charset="0"/>
                <a:cs typeface="Times New Roman" pitchFamily="18" charset="0"/>
              </a:rPr>
              <a:t>implicated in </a:t>
            </a:r>
            <a:r>
              <a:rPr lang="en-US" dirty="0">
                <a:solidFill>
                  <a:schemeClr val="accent2">
                    <a:lumMod val="40000"/>
                    <a:lumOff val="60000"/>
                  </a:schemeClr>
                </a:solidFill>
                <a:latin typeface="Times New Roman" pitchFamily="18" charset="0"/>
                <a:cs typeface="Times New Roman" pitchFamily="18" charset="0"/>
              </a:rPr>
              <a:t>the control of leaf senescence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Autofit/>
          </a:bodyPr>
          <a:lstStyle/>
          <a:p>
            <a:pPr algn="just">
              <a:buNone/>
            </a:pPr>
            <a:r>
              <a:rPr lang="en-US" sz="1600" b="1" dirty="0" smtClean="0">
                <a:solidFill>
                  <a:schemeClr val="accent2">
                    <a:lumMod val="40000"/>
                    <a:lumOff val="60000"/>
                  </a:schemeClr>
                </a:solidFill>
                <a:latin typeface="Times New Roman" pitchFamily="18" charset="0"/>
                <a:cs typeface="Times New Roman" pitchFamily="18" charset="0"/>
              </a:rPr>
              <a:t>                                Ethylene Has Important Commercial Uses</a:t>
            </a:r>
          </a:p>
          <a:p>
            <a:pPr algn="just"/>
            <a:r>
              <a:rPr lang="en-US" sz="1600" dirty="0" smtClean="0">
                <a:solidFill>
                  <a:schemeClr val="accent2">
                    <a:lumMod val="40000"/>
                    <a:lumOff val="60000"/>
                  </a:schemeClr>
                </a:solidFill>
                <a:latin typeface="Times New Roman" pitchFamily="18" charset="0"/>
                <a:cs typeface="Times New Roman" pitchFamily="18" charset="0"/>
              </a:rPr>
              <a:t>Because ethylene regulates so many physiological processes in plant development, it is one of the most widely used plant hormones in agriculture. </a:t>
            </a:r>
            <a:r>
              <a:rPr lang="en-US" sz="1600" dirty="0" err="1" smtClean="0">
                <a:solidFill>
                  <a:schemeClr val="accent2">
                    <a:lumMod val="40000"/>
                    <a:lumOff val="60000"/>
                  </a:schemeClr>
                </a:solidFill>
                <a:latin typeface="Times New Roman" pitchFamily="18" charset="0"/>
                <a:cs typeface="Times New Roman" pitchFamily="18" charset="0"/>
              </a:rPr>
              <a:t>Auxins</a:t>
            </a:r>
            <a:r>
              <a:rPr lang="en-US" sz="1600" dirty="0" smtClean="0">
                <a:solidFill>
                  <a:schemeClr val="accent2">
                    <a:lumMod val="40000"/>
                    <a:lumOff val="60000"/>
                  </a:schemeClr>
                </a:solidFill>
                <a:latin typeface="Times New Roman" pitchFamily="18" charset="0"/>
                <a:cs typeface="Times New Roman" pitchFamily="18" charset="0"/>
              </a:rPr>
              <a:t> and ACC can trigger the natural biosynthesis of ethylene and in several cases are used in agricultural practice. Because of its high diffusion rate, ethylene is very difficult to apply in the field as a gas, but this limitation can be overcome if an ethylene-releasing compound is used. The most widely used such compound is </a:t>
            </a:r>
            <a:r>
              <a:rPr lang="en-US" sz="1600" dirty="0" err="1" smtClean="0">
                <a:solidFill>
                  <a:schemeClr val="accent2">
                    <a:lumMod val="40000"/>
                    <a:lumOff val="60000"/>
                  </a:schemeClr>
                </a:solidFill>
                <a:latin typeface="Times New Roman" pitchFamily="18" charset="0"/>
                <a:cs typeface="Times New Roman" pitchFamily="18" charset="0"/>
              </a:rPr>
              <a:t>ethephon</a:t>
            </a:r>
            <a:r>
              <a:rPr lang="en-US" sz="1600" dirty="0" smtClean="0">
                <a:solidFill>
                  <a:schemeClr val="accent2">
                    <a:lumMod val="40000"/>
                    <a:lumOff val="60000"/>
                  </a:schemeClr>
                </a:solidFill>
                <a:latin typeface="Times New Roman" pitchFamily="18" charset="0"/>
                <a:cs typeface="Times New Roman" pitchFamily="18" charset="0"/>
              </a:rPr>
              <a:t>, or 2- </a:t>
            </a:r>
            <a:r>
              <a:rPr lang="en-US" sz="1600" dirty="0" err="1" smtClean="0">
                <a:solidFill>
                  <a:schemeClr val="accent2">
                    <a:lumMod val="40000"/>
                    <a:lumOff val="60000"/>
                  </a:schemeClr>
                </a:solidFill>
                <a:latin typeface="Times New Roman" pitchFamily="18" charset="0"/>
                <a:cs typeface="Times New Roman" pitchFamily="18" charset="0"/>
              </a:rPr>
              <a:t>chloroethylphosphonic</a:t>
            </a:r>
            <a:r>
              <a:rPr lang="en-US" sz="1600" dirty="0" smtClean="0">
                <a:solidFill>
                  <a:schemeClr val="accent2">
                    <a:lumMod val="40000"/>
                    <a:lumOff val="60000"/>
                  </a:schemeClr>
                </a:solidFill>
                <a:latin typeface="Times New Roman" pitchFamily="18" charset="0"/>
                <a:cs typeface="Times New Roman" pitchFamily="18" charset="0"/>
              </a:rPr>
              <a:t> acid, which was discovered in the 1960s and is known by various trade names, such as </a:t>
            </a:r>
            <a:r>
              <a:rPr lang="en-US" sz="1600" dirty="0" err="1" smtClean="0">
                <a:solidFill>
                  <a:schemeClr val="accent2">
                    <a:lumMod val="40000"/>
                    <a:lumOff val="60000"/>
                  </a:schemeClr>
                </a:solidFill>
                <a:latin typeface="Times New Roman" pitchFamily="18" charset="0"/>
                <a:cs typeface="Times New Roman" pitchFamily="18" charset="0"/>
              </a:rPr>
              <a:t>Ethrel</a:t>
            </a:r>
            <a:r>
              <a:rPr lang="en-US" sz="1600" dirty="0" smtClean="0">
                <a:solidFill>
                  <a:schemeClr val="accent2">
                    <a:lumMod val="40000"/>
                    <a:lumOff val="60000"/>
                  </a:schemeClr>
                </a:solidFill>
                <a:latin typeface="Times New Roman" pitchFamily="18" charset="0"/>
                <a:cs typeface="Times New Roman" pitchFamily="18" charset="0"/>
              </a:rPr>
              <a:t>.</a:t>
            </a:r>
          </a:p>
          <a:p>
            <a:pPr algn="just"/>
            <a:r>
              <a:rPr lang="en-US" sz="1600" dirty="0" err="1" smtClean="0">
                <a:solidFill>
                  <a:schemeClr val="accent2">
                    <a:lumMod val="40000"/>
                    <a:lumOff val="60000"/>
                  </a:schemeClr>
                </a:solidFill>
                <a:latin typeface="Times New Roman" pitchFamily="18" charset="0"/>
                <a:cs typeface="Times New Roman" pitchFamily="18" charset="0"/>
              </a:rPr>
              <a:t>Ethephon</a:t>
            </a:r>
            <a:r>
              <a:rPr lang="en-US" sz="1600" dirty="0" smtClean="0">
                <a:solidFill>
                  <a:schemeClr val="accent2">
                    <a:lumMod val="40000"/>
                    <a:lumOff val="60000"/>
                  </a:schemeClr>
                </a:solidFill>
                <a:latin typeface="Times New Roman" pitchFamily="18" charset="0"/>
                <a:cs typeface="Times New Roman" pitchFamily="18" charset="0"/>
              </a:rPr>
              <a:t> is sprayed in aqueous solution and is readily absorbed and transported within the plant. It releases ethylene slowly by a chemical reaction, allowing the hormone to exert its effects: </a:t>
            </a:r>
            <a:r>
              <a:rPr lang="en-US" sz="1600" dirty="0" err="1" smtClean="0">
                <a:solidFill>
                  <a:schemeClr val="accent2">
                    <a:lumMod val="40000"/>
                    <a:lumOff val="60000"/>
                  </a:schemeClr>
                </a:solidFill>
                <a:latin typeface="Times New Roman" pitchFamily="18" charset="0"/>
                <a:cs typeface="Times New Roman" pitchFamily="18" charset="0"/>
              </a:rPr>
              <a:t>Ethephon</a:t>
            </a:r>
            <a:r>
              <a:rPr lang="en-US" sz="1600" dirty="0" smtClean="0">
                <a:solidFill>
                  <a:schemeClr val="accent2">
                    <a:lumMod val="40000"/>
                    <a:lumOff val="60000"/>
                  </a:schemeClr>
                </a:solidFill>
                <a:latin typeface="Times New Roman" pitchFamily="18" charset="0"/>
                <a:cs typeface="Times New Roman" pitchFamily="18" charset="0"/>
              </a:rPr>
              <a:t> hastens fruit ripening of apple and tomato and </a:t>
            </a:r>
            <a:r>
              <a:rPr lang="en-US" sz="1600" dirty="0" err="1" smtClean="0">
                <a:solidFill>
                  <a:schemeClr val="accent2">
                    <a:lumMod val="40000"/>
                    <a:lumOff val="60000"/>
                  </a:schemeClr>
                </a:solidFill>
                <a:latin typeface="Times New Roman" pitchFamily="18" charset="0"/>
                <a:cs typeface="Times New Roman" pitchFamily="18" charset="0"/>
              </a:rPr>
              <a:t>degreening</a:t>
            </a:r>
            <a:r>
              <a:rPr lang="en-US" sz="1600" dirty="0" smtClean="0">
                <a:solidFill>
                  <a:schemeClr val="accent2">
                    <a:lumMod val="40000"/>
                    <a:lumOff val="60000"/>
                  </a:schemeClr>
                </a:solidFill>
                <a:latin typeface="Times New Roman" pitchFamily="18" charset="0"/>
                <a:cs typeface="Times New Roman" pitchFamily="18" charset="0"/>
              </a:rPr>
              <a:t> of citrus, synchronizes flowering and fruit set in pineapple, and accelerates abscission of flowers and fruits. It can be used to induce fruit thinning or fruit drop in cotton, cherry, and walnut. It is also used to promote female sex expression in cucumber, to prevent self-pollination and increase yield, and to inhibit terminal growth of some plants in order to promote lateral growth and compact flowering stems.</a:t>
            </a:r>
          </a:p>
          <a:p>
            <a:pPr algn="just"/>
            <a:r>
              <a:rPr lang="en-US" sz="1600" dirty="0" smtClean="0">
                <a:solidFill>
                  <a:schemeClr val="accent2">
                    <a:lumMod val="40000"/>
                    <a:lumOff val="60000"/>
                  </a:schemeClr>
                </a:solidFill>
                <a:latin typeface="Times New Roman" pitchFamily="18" charset="0"/>
                <a:cs typeface="Times New Roman" pitchFamily="18" charset="0"/>
              </a:rPr>
              <a:t>Storage facilities developed to inhibit ethylene production and promote preservation of fruits have a controlled atmosphere of low O2 concentration and low temperature that inhibits ethylene biosynthesis. A relatively high concentration of CO2 (3 to 5%) prevents ethylene’s action as a ripening promoter. Low pressure (vacuum) is used to remove ethylene and oxygen from the storage chambers, reducing the rate of ripening and preventing </a:t>
            </a:r>
            <a:r>
              <a:rPr lang="en-US" sz="1600" dirty="0" err="1" smtClean="0">
                <a:solidFill>
                  <a:schemeClr val="accent2">
                    <a:lumMod val="40000"/>
                    <a:lumOff val="60000"/>
                  </a:schemeClr>
                </a:solidFill>
                <a:latin typeface="Times New Roman" pitchFamily="18" charset="0"/>
                <a:cs typeface="Times New Roman" pitchFamily="18" charset="0"/>
              </a:rPr>
              <a:t>overripening</a:t>
            </a:r>
            <a:r>
              <a:rPr lang="en-US" sz="1600" dirty="0" smtClean="0">
                <a:solidFill>
                  <a:schemeClr val="accent2">
                    <a:lumMod val="40000"/>
                    <a:lumOff val="60000"/>
                  </a:schemeClr>
                </a:solidFill>
                <a:latin typeface="Times New Roman" pitchFamily="18" charset="0"/>
                <a:cs typeface="Times New Roman" pitchFamily="18" charset="0"/>
              </a:rPr>
              <a:t>. Specific inhibitors of ethylene biosynthesis and action are also useful in postharvest preservation. Silver (Ag+) is </a:t>
            </a:r>
            <a:r>
              <a:rPr lang="en-US" sz="1600" dirty="0">
                <a:solidFill>
                  <a:schemeClr val="accent2">
                    <a:lumMod val="40000"/>
                    <a:lumOff val="60000"/>
                  </a:schemeClr>
                </a:solidFill>
                <a:latin typeface="Times New Roman" pitchFamily="18" charset="0"/>
                <a:cs typeface="Times New Roman" pitchFamily="18" charset="0"/>
              </a:rPr>
              <a:t>offensive odor of </a:t>
            </a:r>
            <a:r>
              <a:rPr lang="en-US" sz="1600" i="1" dirty="0">
                <a:solidFill>
                  <a:schemeClr val="accent2">
                    <a:lumMod val="40000"/>
                    <a:lumOff val="60000"/>
                  </a:schemeClr>
                </a:solidFill>
                <a:latin typeface="Times New Roman" pitchFamily="18" charset="0"/>
                <a:cs typeface="Times New Roman" pitchFamily="18" charset="0"/>
              </a:rPr>
              <a:t>trans-</a:t>
            </a:r>
            <a:r>
              <a:rPr lang="en-US" sz="1600" i="1" dirty="0" err="1">
                <a:solidFill>
                  <a:schemeClr val="accent2">
                    <a:lumMod val="40000"/>
                    <a:lumOff val="60000"/>
                  </a:schemeClr>
                </a:solidFill>
                <a:latin typeface="Times New Roman" pitchFamily="18" charset="0"/>
                <a:cs typeface="Times New Roman" pitchFamily="18" charset="0"/>
              </a:rPr>
              <a:t>cyclooctene</a:t>
            </a:r>
            <a:r>
              <a:rPr lang="en-US" sz="1600" i="1" dirty="0">
                <a:solidFill>
                  <a:schemeClr val="accent2">
                    <a:lumMod val="40000"/>
                    <a:lumOff val="60000"/>
                  </a:schemeClr>
                </a:solidFill>
                <a:latin typeface="Times New Roman" pitchFamily="18" charset="0"/>
                <a:cs typeface="Times New Roman" pitchFamily="18" charset="0"/>
              </a:rPr>
              <a:t> precludes its use in </a:t>
            </a:r>
            <a:r>
              <a:rPr lang="en-US" sz="1600" i="1" dirty="0" smtClean="0">
                <a:solidFill>
                  <a:schemeClr val="accent2">
                    <a:lumMod val="40000"/>
                    <a:lumOff val="60000"/>
                  </a:schemeClr>
                </a:solidFill>
                <a:latin typeface="Times New Roman" pitchFamily="18" charset="0"/>
                <a:cs typeface="Times New Roman" pitchFamily="18" charset="0"/>
              </a:rPr>
              <a:t>agriculture. </a:t>
            </a:r>
            <a:r>
              <a:rPr lang="en-US" sz="1600" dirty="0" smtClean="0">
                <a:solidFill>
                  <a:schemeClr val="accent2">
                    <a:lumMod val="40000"/>
                    <a:lumOff val="60000"/>
                  </a:schemeClr>
                </a:solidFill>
                <a:latin typeface="Times New Roman" pitchFamily="18" charset="0"/>
                <a:cs typeface="Times New Roman" pitchFamily="18" charset="0"/>
              </a:rPr>
              <a:t>Currently</a:t>
            </a:r>
            <a:r>
              <a:rPr lang="en-US" sz="1600" dirty="0">
                <a:solidFill>
                  <a:schemeClr val="accent2">
                    <a:lumMod val="40000"/>
                    <a:lumOff val="60000"/>
                  </a:schemeClr>
                </a:solidFill>
                <a:latin typeface="Times New Roman" pitchFamily="18" charset="0"/>
                <a:cs typeface="Times New Roman" pitchFamily="18" charset="0"/>
              </a:rPr>
              <a:t>, 1-methylcyclopropene (MCP) is </a:t>
            </a:r>
            <a:r>
              <a:rPr lang="en-US" sz="1600" dirty="0" smtClean="0">
                <a:solidFill>
                  <a:schemeClr val="accent2">
                    <a:lumMod val="40000"/>
                    <a:lumOff val="60000"/>
                  </a:schemeClr>
                </a:solidFill>
                <a:latin typeface="Times New Roman" pitchFamily="18" charset="0"/>
                <a:cs typeface="Times New Roman" pitchFamily="18" charset="0"/>
              </a:rPr>
              <a:t>being developed </a:t>
            </a:r>
            <a:r>
              <a:rPr lang="en-US" sz="1600" dirty="0">
                <a:solidFill>
                  <a:schemeClr val="accent2">
                    <a:lumMod val="40000"/>
                    <a:lumOff val="60000"/>
                  </a:schemeClr>
                </a:solidFill>
                <a:latin typeface="Times New Roman" pitchFamily="18" charset="0"/>
                <a:cs typeface="Times New Roman" pitchFamily="18" charset="0"/>
              </a:rPr>
              <a:t>for use in a variety of postharvest applications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3611563"/>
          </a:xfrm>
        </p:spPr>
        <p:txBody>
          <a:bodyPr>
            <a:normAutofit/>
          </a:bodyPr>
          <a:lstStyle/>
          <a:p>
            <a:pPr algn="ctr">
              <a:buNone/>
            </a:pPr>
            <a:r>
              <a:rPr lang="en-US" sz="9600" dirty="0" smtClean="0">
                <a:solidFill>
                  <a:schemeClr val="accent2">
                    <a:lumMod val="20000"/>
                    <a:lumOff val="80000"/>
                  </a:schemeClr>
                </a:solidFill>
                <a:latin typeface="Times New Roman" pitchFamily="18" charset="0"/>
                <a:cs typeface="Times New Roman" pitchFamily="18" charset="0"/>
              </a:rPr>
              <a:t>Thank You</a:t>
            </a:r>
            <a:endParaRPr lang="en-US" sz="9600" dirty="0">
              <a:solidFill>
                <a:schemeClr val="accent2">
                  <a:lumMod val="20000"/>
                  <a:lumOff val="80000"/>
                </a:schemeClr>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019800"/>
          </a:xfrm>
        </p:spPr>
        <p:txBody>
          <a:bodyPr>
            <a:noAutofit/>
          </a:bodyPr>
          <a:lstStyle/>
          <a:p>
            <a:pPr algn="just"/>
            <a:r>
              <a:rPr lang="en-US" sz="1800" dirty="0">
                <a:solidFill>
                  <a:schemeClr val="accent2">
                    <a:lumMod val="40000"/>
                    <a:lumOff val="60000"/>
                  </a:schemeClr>
                </a:solidFill>
                <a:latin typeface="Times New Roman" pitchFamily="18" charset="0"/>
                <a:cs typeface="Times New Roman" pitchFamily="18" charset="0"/>
              </a:rPr>
              <a:t>substances that </a:t>
            </a:r>
            <a:r>
              <a:rPr lang="en-US" sz="1800" dirty="0" smtClean="0">
                <a:solidFill>
                  <a:schemeClr val="accent2">
                    <a:lumMod val="40000"/>
                    <a:lumOff val="60000"/>
                  </a:schemeClr>
                </a:solidFill>
                <a:latin typeface="Times New Roman" pitchFamily="18" charset="0"/>
                <a:cs typeface="Times New Roman" pitchFamily="18" charset="0"/>
              </a:rPr>
              <a:t>accelerated abscission </a:t>
            </a:r>
            <a:r>
              <a:rPr lang="en-US" sz="1800" dirty="0">
                <a:solidFill>
                  <a:schemeClr val="accent2">
                    <a:lumMod val="40000"/>
                    <a:lumOff val="60000"/>
                  </a:schemeClr>
                </a:solidFill>
                <a:latin typeface="Times New Roman" pitchFamily="18" charset="0"/>
                <a:cs typeface="Times New Roman" pitchFamily="18" charset="0"/>
              </a:rPr>
              <a:t>were isolated from senescing leaves </a:t>
            </a:r>
            <a:r>
              <a:rPr lang="en-US" sz="1800" dirty="0" smtClean="0">
                <a:solidFill>
                  <a:schemeClr val="accent2">
                    <a:lumMod val="40000"/>
                    <a:lumOff val="60000"/>
                  </a:schemeClr>
                </a:solidFill>
                <a:latin typeface="Times New Roman" pitchFamily="18" charset="0"/>
                <a:cs typeface="Times New Roman" pitchFamily="18" charset="0"/>
              </a:rPr>
              <a:t>of bean </a:t>
            </a:r>
            <a:r>
              <a:rPr lang="en-US" sz="1800" dirty="0">
                <a:solidFill>
                  <a:schemeClr val="accent2">
                    <a:lumMod val="40000"/>
                    <a:lumOff val="60000"/>
                  </a:schemeClr>
                </a:solidFill>
                <a:latin typeface="Times New Roman" pitchFamily="18" charset="0"/>
                <a:cs typeface="Times New Roman" pitchFamily="18" charset="0"/>
              </a:rPr>
              <a:t>and from cotton and lupin fruits. These </a:t>
            </a:r>
            <a:r>
              <a:rPr lang="en-US" sz="1800" dirty="0" smtClean="0">
                <a:solidFill>
                  <a:schemeClr val="accent2">
                    <a:lumMod val="40000"/>
                    <a:lumOff val="60000"/>
                  </a:schemeClr>
                </a:solidFill>
                <a:latin typeface="Times New Roman" pitchFamily="18" charset="0"/>
                <a:cs typeface="Times New Roman" pitchFamily="18" charset="0"/>
              </a:rPr>
              <a:t>substances would </a:t>
            </a:r>
            <a:r>
              <a:rPr lang="en-US" sz="1800" dirty="0">
                <a:solidFill>
                  <a:schemeClr val="accent2">
                    <a:lumMod val="40000"/>
                    <a:lumOff val="60000"/>
                  </a:schemeClr>
                </a:solidFill>
                <a:latin typeface="Times New Roman" pitchFamily="18" charset="0"/>
                <a:cs typeface="Times New Roman" pitchFamily="18" charset="0"/>
              </a:rPr>
              <a:t>accelerate abscission when applied to </a:t>
            </a:r>
            <a:r>
              <a:rPr lang="en-US" sz="1800" dirty="0" smtClean="0">
                <a:solidFill>
                  <a:schemeClr val="accent2">
                    <a:lumMod val="40000"/>
                    <a:lumOff val="60000"/>
                  </a:schemeClr>
                </a:solidFill>
                <a:latin typeface="Times New Roman" pitchFamily="18" charset="0"/>
                <a:cs typeface="Times New Roman" pitchFamily="18" charset="0"/>
              </a:rPr>
              <a:t>excised abscission </a:t>
            </a:r>
            <a:r>
              <a:rPr lang="en-US" sz="1800" dirty="0">
                <a:solidFill>
                  <a:schemeClr val="accent2">
                    <a:lumMod val="40000"/>
                    <a:lumOff val="60000"/>
                  </a:schemeClr>
                </a:solidFill>
                <a:latin typeface="Times New Roman" pitchFamily="18" charset="0"/>
                <a:cs typeface="Times New Roman" pitchFamily="18" charset="0"/>
              </a:rPr>
              <a:t>zones and were called ‘‘abscission II</a:t>
            </a:r>
            <a:r>
              <a:rPr lang="en-US" sz="1800" dirty="0" smtClean="0">
                <a:solidFill>
                  <a:schemeClr val="accent2">
                    <a:lumMod val="40000"/>
                    <a:lumOff val="60000"/>
                  </a:schemeClr>
                </a:solidFill>
                <a:latin typeface="Times New Roman" pitchFamily="18" charset="0"/>
                <a:cs typeface="Times New Roman" pitchFamily="18" charset="0"/>
              </a:rPr>
              <a:t>.’’</a:t>
            </a:r>
            <a:endParaRPr lang="en-US" sz="1800" dirty="0">
              <a:solidFill>
                <a:schemeClr val="accent2">
                  <a:lumMod val="40000"/>
                  <a:lumOff val="60000"/>
                </a:schemeClr>
              </a:solidFill>
              <a:latin typeface="Times New Roman" pitchFamily="18" charset="0"/>
              <a:cs typeface="Times New Roman" pitchFamily="18" charset="0"/>
            </a:endParaRPr>
          </a:p>
          <a:p>
            <a:pPr algn="just"/>
            <a:r>
              <a:rPr lang="en-US" sz="1800" dirty="0" smtClean="0">
                <a:solidFill>
                  <a:schemeClr val="accent2">
                    <a:lumMod val="40000"/>
                    <a:lumOff val="60000"/>
                  </a:schemeClr>
                </a:solidFill>
                <a:latin typeface="Times New Roman" pitchFamily="18" charset="0"/>
                <a:cs typeface="Times New Roman" pitchFamily="18" charset="0"/>
              </a:rPr>
              <a:t>These several lines of study came to a head in the mid-1960s when three laboratories independently reported the purification and chemical characterization of </a:t>
            </a:r>
            <a:r>
              <a:rPr lang="en-US" sz="1800" dirty="0" err="1" smtClean="0">
                <a:solidFill>
                  <a:schemeClr val="accent2">
                    <a:lumMod val="40000"/>
                    <a:lumOff val="60000"/>
                  </a:schemeClr>
                </a:solidFill>
                <a:latin typeface="Times New Roman" pitchFamily="18" charset="0"/>
                <a:cs typeface="Times New Roman" pitchFamily="18" charset="0"/>
              </a:rPr>
              <a:t>abscisin</a:t>
            </a:r>
            <a:r>
              <a:rPr lang="en-US" sz="1800" dirty="0">
                <a:solidFill>
                  <a:schemeClr val="accent2">
                    <a:lumMod val="40000"/>
                    <a:lumOff val="60000"/>
                  </a:schemeClr>
                </a:solidFill>
                <a:latin typeface="Times New Roman" pitchFamily="18" charset="0"/>
                <a:cs typeface="Times New Roman" pitchFamily="18" charset="0"/>
              </a:rPr>
              <a:t> </a:t>
            </a:r>
            <a:r>
              <a:rPr lang="en-US" sz="1800" dirty="0" smtClean="0">
                <a:solidFill>
                  <a:schemeClr val="accent2">
                    <a:lumMod val="40000"/>
                    <a:lumOff val="60000"/>
                  </a:schemeClr>
                </a:solidFill>
                <a:latin typeface="Times New Roman" pitchFamily="18" charset="0"/>
                <a:cs typeface="Times New Roman" pitchFamily="18" charset="0"/>
              </a:rPr>
              <a:t>II, inhibitor β, and </a:t>
            </a:r>
            <a:r>
              <a:rPr lang="en-US" sz="1800" dirty="0" err="1" smtClean="0">
                <a:solidFill>
                  <a:schemeClr val="accent2">
                    <a:lumMod val="40000"/>
                    <a:lumOff val="60000"/>
                  </a:schemeClr>
                </a:solidFill>
                <a:latin typeface="Times New Roman" pitchFamily="18" charset="0"/>
                <a:cs typeface="Times New Roman" pitchFamily="18" charset="0"/>
              </a:rPr>
              <a:t>dormin</a:t>
            </a:r>
            <a:r>
              <a:rPr lang="en-US" sz="1800" dirty="0" smtClean="0">
                <a:solidFill>
                  <a:schemeClr val="accent2">
                    <a:lumMod val="40000"/>
                    <a:lumOff val="60000"/>
                  </a:schemeClr>
                </a:solidFill>
                <a:latin typeface="Times New Roman" pitchFamily="18" charset="0"/>
                <a:cs typeface="Times New Roman" pitchFamily="18" charset="0"/>
              </a:rPr>
              <a:t>. All three substances proved to be chemically identical.</a:t>
            </a:r>
          </a:p>
          <a:p>
            <a:pPr algn="just"/>
            <a:r>
              <a:rPr lang="en-US" sz="1800" dirty="0">
                <a:solidFill>
                  <a:schemeClr val="accent2">
                    <a:lumMod val="40000"/>
                    <a:lumOff val="60000"/>
                  </a:schemeClr>
                </a:solidFill>
                <a:latin typeface="Times New Roman" pitchFamily="18" charset="0"/>
                <a:cs typeface="Times New Roman" pitchFamily="18" charset="0"/>
              </a:rPr>
              <a:t>The name abscisic </a:t>
            </a:r>
            <a:r>
              <a:rPr lang="en-US" sz="1800" dirty="0" smtClean="0">
                <a:solidFill>
                  <a:schemeClr val="accent2">
                    <a:lumMod val="40000"/>
                    <a:lumOff val="60000"/>
                  </a:schemeClr>
                </a:solidFill>
                <a:latin typeface="Times New Roman" pitchFamily="18" charset="0"/>
                <a:cs typeface="Times New Roman" pitchFamily="18" charset="0"/>
              </a:rPr>
              <a:t>acid and </a:t>
            </a:r>
            <a:r>
              <a:rPr lang="en-US" sz="1800" dirty="0">
                <a:solidFill>
                  <a:schemeClr val="accent2">
                    <a:lumMod val="40000"/>
                    <a:lumOff val="60000"/>
                  </a:schemeClr>
                </a:solidFill>
                <a:latin typeface="Times New Roman" pitchFamily="18" charset="0"/>
                <a:cs typeface="Times New Roman" pitchFamily="18" charset="0"/>
              </a:rPr>
              <a:t>abbreviation ABA were recommended by </a:t>
            </a:r>
            <a:r>
              <a:rPr lang="en-US" sz="1800" dirty="0" smtClean="0">
                <a:solidFill>
                  <a:schemeClr val="accent2">
                    <a:lumMod val="40000"/>
                    <a:lumOff val="60000"/>
                  </a:schemeClr>
                </a:solidFill>
                <a:latin typeface="Times New Roman" pitchFamily="18" charset="0"/>
                <a:cs typeface="Times New Roman" pitchFamily="18" charset="0"/>
              </a:rPr>
              <a:t>International Conference on Plant Growth Substances, which met in Ottawa </a:t>
            </a:r>
            <a:r>
              <a:rPr lang="en-US" sz="1800" dirty="0" smtClean="0">
                <a:solidFill>
                  <a:schemeClr val="accent2">
                    <a:lumMod val="40000"/>
                    <a:lumOff val="60000"/>
                  </a:schemeClr>
                </a:solidFill>
                <a:latin typeface="Times New Roman" pitchFamily="18" charset="0"/>
                <a:cs typeface="Times New Roman" pitchFamily="18" charset="0"/>
              </a:rPr>
              <a:t>in the 1967.</a:t>
            </a:r>
          </a:p>
          <a:p>
            <a:pPr algn="just"/>
            <a:r>
              <a:rPr lang="en-US" sz="1800" dirty="0">
                <a:solidFill>
                  <a:schemeClr val="accent2">
                    <a:lumMod val="40000"/>
                    <a:lumOff val="60000"/>
                  </a:schemeClr>
                </a:solidFill>
                <a:latin typeface="Times New Roman" pitchFamily="18" charset="0"/>
                <a:cs typeface="Times New Roman" pitchFamily="18" charset="0"/>
              </a:rPr>
              <a:t>Abscisic acid has been found to be a ubiquitous plant hormone in </a:t>
            </a:r>
            <a:r>
              <a:rPr lang="en-US" sz="1800" dirty="0" smtClean="0">
                <a:solidFill>
                  <a:schemeClr val="accent2">
                    <a:lumMod val="40000"/>
                    <a:lumOff val="60000"/>
                  </a:schemeClr>
                </a:solidFill>
                <a:latin typeface="Times New Roman" pitchFamily="18" charset="0"/>
                <a:cs typeface="Times New Roman" pitchFamily="18" charset="0"/>
              </a:rPr>
              <a:t>vascular plants</a:t>
            </a:r>
            <a:r>
              <a:rPr lang="en-US" sz="1800" dirty="0">
                <a:solidFill>
                  <a:schemeClr val="accent2">
                    <a:lumMod val="40000"/>
                    <a:lumOff val="60000"/>
                  </a:schemeClr>
                </a:solidFill>
                <a:latin typeface="Times New Roman" pitchFamily="18" charset="0"/>
                <a:cs typeface="Times New Roman" pitchFamily="18" charset="0"/>
              </a:rPr>
              <a:t>. It has been detected in mosses but appears to be absent </a:t>
            </a:r>
            <a:r>
              <a:rPr lang="en-US" sz="1800" dirty="0" smtClean="0">
                <a:solidFill>
                  <a:schemeClr val="accent2">
                    <a:lumMod val="40000"/>
                    <a:lumOff val="60000"/>
                  </a:schemeClr>
                </a:solidFill>
                <a:latin typeface="Times New Roman" pitchFamily="18" charset="0"/>
                <a:cs typeface="Times New Roman" pitchFamily="18" charset="0"/>
              </a:rPr>
              <a:t>in liverworts. Several </a:t>
            </a:r>
            <a:r>
              <a:rPr lang="en-US" sz="1800" dirty="0">
                <a:solidFill>
                  <a:schemeClr val="accent2">
                    <a:lumMod val="40000"/>
                    <a:lumOff val="60000"/>
                  </a:schemeClr>
                </a:solidFill>
                <a:latin typeface="Times New Roman" pitchFamily="18" charset="0"/>
                <a:cs typeface="Times New Roman" pitchFamily="18" charset="0"/>
              </a:rPr>
              <a:t>genera of </a:t>
            </a:r>
            <a:r>
              <a:rPr lang="en-US" sz="1800" dirty="0" smtClean="0">
                <a:solidFill>
                  <a:schemeClr val="accent2">
                    <a:lumMod val="40000"/>
                    <a:lumOff val="60000"/>
                  </a:schemeClr>
                </a:solidFill>
                <a:latin typeface="Times New Roman" pitchFamily="18" charset="0"/>
                <a:cs typeface="Times New Roman" pitchFamily="18" charset="0"/>
              </a:rPr>
              <a:t>fungi make </a:t>
            </a:r>
            <a:r>
              <a:rPr lang="en-US" sz="1800" dirty="0">
                <a:solidFill>
                  <a:schemeClr val="accent2">
                    <a:lumMod val="40000"/>
                    <a:lumOff val="60000"/>
                  </a:schemeClr>
                </a:solidFill>
                <a:latin typeface="Times New Roman" pitchFamily="18" charset="0"/>
                <a:cs typeface="Times New Roman" pitchFamily="18" charset="0"/>
              </a:rPr>
              <a:t>ABA as a secondary metabolite (</a:t>
            </a:r>
            <a:r>
              <a:rPr lang="en-US" sz="1800" dirty="0" err="1">
                <a:solidFill>
                  <a:schemeClr val="accent2">
                    <a:lumMod val="40000"/>
                    <a:lumOff val="60000"/>
                  </a:schemeClr>
                </a:solidFill>
                <a:latin typeface="Times New Roman" pitchFamily="18" charset="0"/>
                <a:cs typeface="Times New Roman" pitchFamily="18" charset="0"/>
              </a:rPr>
              <a:t>Milborrow</a:t>
            </a:r>
            <a:r>
              <a:rPr lang="en-US" sz="1800" dirty="0">
                <a:solidFill>
                  <a:schemeClr val="accent2">
                    <a:lumMod val="40000"/>
                    <a:lumOff val="60000"/>
                  </a:schemeClr>
                </a:solidFill>
                <a:latin typeface="Times New Roman" pitchFamily="18" charset="0"/>
                <a:cs typeface="Times New Roman" pitchFamily="18" charset="0"/>
              </a:rPr>
              <a:t> 2001</a:t>
            </a:r>
            <a:r>
              <a:rPr lang="en-US" sz="1800" dirty="0" smtClean="0">
                <a:solidFill>
                  <a:schemeClr val="accent2">
                    <a:lumMod val="40000"/>
                    <a:lumOff val="60000"/>
                  </a:schemeClr>
                </a:solidFill>
                <a:latin typeface="Times New Roman" pitchFamily="18" charset="0"/>
                <a:cs typeface="Times New Roman" pitchFamily="18" charset="0"/>
              </a:rPr>
              <a:t>). Within </a:t>
            </a:r>
            <a:r>
              <a:rPr lang="en-US" sz="1800" dirty="0">
                <a:solidFill>
                  <a:schemeClr val="accent2">
                    <a:lumMod val="40000"/>
                    <a:lumOff val="60000"/>
                  </a:schemeClr>
                </a:solidFill>
                <a:latin typeface="Times New Roman" pitchFamily="18" charset="0"/>
                <a:cs typeface="Times New Roman" pitchFamily="18" charset="0"/>
              </a:rPr>
              <a:t>the plant, ABA has been detected in every </a:t>
            </a:r>
            <a:r>
              <a:rPr lang="en-US" sz="1800" dirty="0" smtClean="0">
                <a:solidFill>
                  <a:schemeClr val="accent2">
                    <a:lumMod val="40000"/>
                    <a:lumOff val="60000"/>
                  </a:schemeClr>
                </a:solidFill>
                <a:latin typeface="Times New Roman" pitchFamily="18" charset="0"/>
                <a:cs typeface="Times New Roman" pitchFamily="18" charset="0"/>
              </a:rPr>
              <a:t>major organ </a:t>
            </a:r>
            <a:r>
              <a:rPr lang="en-US" sz="1800" dirty="0">
                <a:solidFill>
                  <a:schemeClr val="accent2">
                    <a:lumMod val="40000"/>
                    <a:lumOff val="60000"/>
                  </a:schemeClr>
                </a:solidFill>
                <a:latin typeface="Times New Roman" pitchFamily="18" charset="0"/>
                <a:cs typeface="Times New Roman" pitchFamily="18" charset="0"/>
              </a:rPr>
              <a:t>or living tissue from the root cap to the apical </a:t>
            </a:r>
            <a:r>
              <a:rPr lang="en-US" sz="1800" dirty="0" smtClean="0">
                <a:solidFill>
                  <a:schemeClr val="accent2">
                    <a:lumMod val="40000"/>
                    <a:lumOff val="60000"/>
                  </a:schemeClr>
                </a:solidFill>
                <a:latin typeface="Times New Roman" pitchFamily="18" charset="0"/>
                <a:cs typeface="Times New Roman" pitchFamily="18" charset="0"/>
              </a:rPr>
              <a:t>bud. ABA </a:t>
            </a:r>
            <a:r>
              <a:rPr lang="en-US" sz="1800" dirty="0">
                <a:solidFill>
                  <a:schemeClr val="accent2">
                    <a:lumMod val="40000"/>
                    <a:lumOff val="60000"/>
                  </a:schemeClr>
                </a:solidFill>
                <a:latin typeface="Times New Roman" pitchFamily="18" charset="0"/>
                <a:cs typeface="Times New Roman" pitchFamily="18" charset="0"/>
              </a:rPr>
              <a:t>is synthesized in almost all cells that contain </a:t>
            </a:r>
            <a:r>
              <a:rPr lang="en-US" sz="1800" dirty="0" smtClean="0">
                <a:solidFill>
                  <a:schemeClr val="accent2">
                    <a:lumMod val="40000"/>
                    <a:lumOff val="60000"/>
                  </a:schemeClr>
                </a:solidFill>
                <a:latin typeface="Times New Roman" pitchFamily="18" charset="0"/>
                <a:cs typeface="Times New Roman" pitchFamily="18" charset="0"/>
              </a:rPr>
              <a:t>chloroplasts or </a:t>
            </a:r>
            <a:r>
              <a:rPr lang="en-US" sz="1800" dirty="0" err="1">
                <a:solidFill>
                  <a:schemeClr val="accent2">
                    <a:lumMod val="40000"/>
                    <a:lumOff val="60000"/>
                  </a:schemeClr>
                </a:solidFill>
                <a:latin typeface="Times New Roman" pitchFamily="18" charset="0"/>
                <a:cs typeface="Times New Roman" pitchFamily="18" charset="0"/>
              </a:rPr>
              <a:t>amyloplasts</a:t>
            </a:r>
            <a:r>
              <a:rPr lang="en-US" sz="1800" dirty="0">
                <a:solidFill>
                  <a:schemeClr val="accent2">
                    <a:lumMod val="40000"/>
                    <a:lumOff val="60000"/>
                  </a:schemeClr>
                </a:solidFill>
                <a:latin typeface="Times New Roman" pitchFamily="18" charset="0"/>
                <a:cs typeface="Times New Roman" pitchFamily="18" charset="0"/>
              </a:rPr>
              <a:t>.</a:t>
            </a:r>
            <a:endParaRPr lang="en-US" sz="1800" dirty="0" smtClean="0">
              <a:solidFill>
                <a:schemeClr val="accent2">
                  <a:lumMod val="40000"/>
                  <a:lumOff val="60000"/>
                </a:schemeClr>
              </a:solidFill>
              <a:latin typeface="Times New Roman" pitchFamily="18" charset="0"/>
              <a:cs typeface="Times New Roman" pitchFamily="18" charset="0"/>
            </a:endParaRPr>
          </a:p>
          <a:p>
            <a:pPr algn="just"/>
            <a:r>
              <a:rPr lang="en-US" sz="1800" dirty="0">
                <a:solidFill>
                  <a:schemeClr val="accent2">
                    <a:lumMod val="40000"/>
                    <a:lumOff val="60000"/>
                  </a:schemeClr>
                </a:solidFill>
                <a:latin typeface="Times New Roman" pitchFamily="18" charset="0"/>
                <a:cs typeface="Times New Roman" pitchFamily="18" charset="0"/>
              </a:rPr>
              <a:t>A</a:t>
            </a:r>
            <a:r>
              <a:rPr lang="en-US" sz="1800" dirty="0" smtClean="0">
                <a:solidFill>
                  <a:schemeClr val="accent2">
                    <a:lumMod val="40000"/>
                    <a:lumOff val="60000"/>
                  </a:schemeClr>
                </a:solidFill>
                <a:latin typeface="Times New Roman" pitchFamily="18" charset="0"/>
                <a:cs typeface="Times New Roman" pitchFamily="18" charset="0"/>
              </a:rPr>
              <a:t>bscisic acid was found predominantly in mature, green leaves, especially in water-stressed plants.</a:t>
            </a:r>
          </a:p>
          <a:p>
            <a:pPr algn="just"/>
            <a:r>
              <a:rPr lang="en-US" sz="1800" dirty="0" smtClean="0">
                <a:solidFill>
                  <a:schemeClr val="accent2">
                    <a:lumMod val="40000"/>
                    <a:lumOff val="60000"/>
                  </a:schemeClr>
                </a:solidFill>
                <a:latin typeface="Times New Roman" pitchFamily="18" charset="0"/>
                <a:cs typeface="Times New Roman" pitchFamily="18" charset="0"/>
              </a:rPr>
              <a:t>Abscisic acid is synthesized in mesophyll cells, guard cells, and vascular tissue.</a:t>
            </a:r>
          </a:p>
          <a:p>
            <a:pPr algn="just"/>
            <a:r>
              <a:rPr lang="en-US" sz="1800" dirty="0" smtClean="0">
                <a:solidFill>
                  <a:schemeClr val="accent2">
                    <a:lumMod val="40000"/>
                    <a:lumOff val="60000"/>
                  </a:schemeClr>
                </a:solidFill>
                <a:latin typeface="Times New Roman" pitchFamily="18" charset="0"/>
                <a:cs typeface="Times New Roman" pitchFamily="18" charset="0"/>
              </a:rPr>
              <a:t>ABA precursors originate </a:t>
            </a:r>
            <a:r>
              <a:rPr lang="en-US" sz="1800" dirty="0">
                <a:solidFill>
                  <a:schemeClr val="accent2">
                    <a:lumMod val="40000"/>
                    <a:lumOff val="60000"/>
                  </a:schemeClr>
                </a:solidFill>
                <a:latin typeface="Times New Roman" pitchFamily="18" charset="0"/>
                <a:cs typeface="Times New Roman" pitchFamily="18" charset="0"/>
              </a:rPr>
              <a:t>in chloroplasts but ABA itself is </a:t>
            </a:r>
            <a:r>
              <a:rPr lang="en-US" sz="1800" dirty="0" smtClean="0">
                <a:solidFill>
                  <a:schemeClr val="accent2">
                    <a:lumMod val="40000"/>
                    <a:lumOff val="60000"/>
                  </a:schemeClr>
                </a:solidFill>
                <a:latin typeface="Times New Roman" pitchFamily="18" charset="0"/>
                <a:cs typeface="Times New Roman" pitchFamily="18" charset="0"/>
              </a:rPr>
              <a:t>formed in </a:t>
            </a:r>
            <a:r>
              <a:rPr lang="en-US" sz="1800" dirty="0">
                <a:solidFill>
                  <a:schemeClr val="accent2">
                    <a:lumMod val="40000"/>
                    <a:lumOff val="60000"/>
                  </a:schemeClr>
                </a:solidFill>
                <a:latin typeface="Times New Roman" pitchFamily="18" charset="0"/>
                <a:cs typeface="Times New Roman" pitchFamily="18" charset="0"/>
              </a:rPr>
              <a:t>the cytoplasm.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accent2">
                    <a:lumMod val="40000"/>
                    <a:lumOff val="60000"/>
                  </a:schemeClr>
                </a:solidFill>
                <a:latin typeface="Times New Roman" pitchFamily="18" charset="0"/>
                <a:cs typeface="Times New Roman" pitchFamily="18" charset="0"/>
              </a:rPr>
              <a:t>Physiological role of ABA</a:t>
            </a:r>
            <a:endParaRPr lang="en-US" dirty="0">
              <a:solidFill>
                <a:schemeClr val="accent2">
                  <a:lumMod val="40000"/>
                  <a:lumOff val="6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a:solidFill>
                  <a:schemeClr val="accent2">
                    <a:lumMod val="40000"/>
                    <a:lumOff val="60000"/>
                  </a:schemeClr>
                </a:solidFill>
                <a:latin typeface="Times New Roman" pitchFamily="18" charset="0"/>
                <a:cs typeface="Times New Roman" pitchFamily="18" charset="0"/>
              </a:rPr>
              <a:t>Abscisic acid plays primary regulatory roles in the </a:t>
            </a:r>
            <a:r>
              <a:rPr lang="en-US" dirty="0" smtClean="0">
                <a:solidFill>
                  <a:schemeClr val="accent2">
                    <a:lumMod val="40000"/>
                    <a:lumOff val="60000"/>
                  </a:schemeClr>
                </a:solidFill>
                <a:latin typeface="Times New Roman" pitchFamily="18" charset="0"/>
                <a:cs typeface="Times New Roman" pitchFamily="18" charset="0"/>
              </a:rPr>
              <a:t>initiation and </a:t>
            </a:r>
            <a:r>
              <a:rPr lang="en-US" dirty="0">
                <a:solidFill>
                  <a:schemeClr val="accent2">
                    <a:lumMod val="40000"/>
                    <a:lumOff val="60000"/>
                  </a:schemeClr>
                </a:solidFill>
                <a:latin typeface="Times New Roman" pitchFamily="18" charset="0"/>
                <a:cs typeface="Times New Roman" pitchFamily="18" charset="0"/>
              </a:rPr>
              <a:t>maintenance of seed and bud dormancy and in </a:t>
            </a:r>
            <a:r>
              <a:rPr lang="en-US" dirty="0" smtClean="0">
                <a:solidFill>
                  <a:schemeClr val="accent2">
                    <a:lumMod val="40000"/>
                    <a:lumOff val="60000"/>
                  </a:schemeClr>
                </a:solidFill>
                <a:latin typeface="Times New Roman" pitchFamily="18" charset="0"/>
                <a:cs typeface="Times New Roman" pitchFamily="18" charset="0"/>
              </a:rPr>
              <a:t>the plant’s </a:t>
            </a:r>
            <a:r>
              <a:rPr lang="en-US" dirty="0">
                <a:solidFill>
                  <a:schemeClr val="accent2">
                    <a:lumMod val="40000"/>
                    <a:lumOff val="60000"/>
                  </a:schemeClr>
                </a:solidFill>
                <a:latin typeface="Times New Roman" pitchFamily="18" charset="0"/>
                <a:cs typeface="Times New Roman" pitchFamily="18" charset="0"/>
              </a:rPr>
              <a:t>response to stress, particularly water stress. In </a:t>
            </a:r>
            <a:r>
              <a:rPr lang="en-US" dirty="0" smtClean="0">
                <a:solidFill>
                  <a:schemeClr val="accent2">
                    <a:lumMod val="40000"/>
                    <a:lumOff val="60000"/>
                  </a:schemeClr>
                </a:solidFill>
                <a:latin typeface="Times New Roman" pitchFamily="18" charset="0"/>
                <a:cs typeface="Times New Roman" pitchFamily="18" charset="0"/>
              </a:rPr>
              <a:t>addition, ABA </a:t>
            </a:r>
            <a:r>
              <a:rPr lang="en-US" dirty="0">
                <a:solidFill>
                  <a:schemeClr val="accent2">
                    <a:lumMod val="40000"/>
                    <a:lumOff val="60000"/>
                  </a:schemeClr>
                </a:solidFill>
                <a:latin typeface="Times New Roman" pitchFamily="18" charset="0"/>
                <a:cs typeface="Times New Roman" pitchFamily="18" charset="0"/>
              </a:rPr>
              <a:t>influences many other aspects of plant </a:t>
            </a:r>
            <a:r>
              <a:rPr lang="en-US" dirty="0" smtClean="0">
                <a:solidFill>
                  <a:schemeClr val="accent2">
                    <a:lumMod val="40000"/>
                    <a:lumOff val="60000"/>
                  </a:schemeClr>
                </a:solidFill>
                <a:latin typeface="Times New Roman" pitchFamily="18" charset="0"/>
                <a:cs typeface="Times New Roman" pitchFamily="18" charset="0"/>
              </a:rPr>
              <a:t>development by </a:t>
            </a:r>
            <a:r>
              <a:rPr lang="en-US" dirty="0">
                <a:solidFill>
                  <a:schemeClr val="accent2">
                    <a:lumMod val="40000"/>
                    <a:lumOff val="60000"/>
                  </a:schemeClr>
                </a:solidFill>
                <a:latin typeface="Times New Roman" pitchFamily="18" charset="0"/>
                <a:cs typeface="Times New Roman" pitchFamily="18" charset="0"/>
              </a:rPr>
              <a:t>interacting, usually as an antagonist, with </a:t>
            </a:r>
            <a:r>
              <a:rPr lang="en-US" dirty="0" smtClean="0">
                <a:solidFill>
                  <a:schemeClr val="accent2">
                    <a:lumMod val="40000"/>
                    <a:lumOff val="60000"/>
                  </a:schemeClr>
                </a:solidFill>
                <a:latin typeface="Times New Roman" pitchFamily="18" charset="0"/>
                <a:cs typeface="Times New Roman" pitchFamily="18" charset="0"/>
              </a:rPr>
              <a:t>auxin, cytokinin</a:t>
            </a:r>
            <a:r>
              <a:rPr lang="en-US" dirty="0">
                <a:solidFill>
                  <a:schemeClr val="accent2">
                    <a:lumMod val="40000"/>
                    <a:lumOff val="60000"/>
                  </a:schemeClr>
                </a:solidFill>
                <a:latin typeface="Times New Roman" pitchFamily="18" charset="0"/>
                <a:cs typeface="Times New Roman" pitchFamily="18" charset="0"/>
              </a:rPr>
              <a:t>, </a:t>
            </a:r>
            <a:r>
              <a:rPr lang="en-US" dirty="0" err="1">
                <a:solidFill>
                  <a:schemeClr val="accent2">
                    <a:lumMod val="40000"/>
                    <a:lumOff val="60000"/>
                  </a:schemeClr>
                </a:solidFill>
                <a:latin typeface="Times New Roman" pitchFamily="18" charset="0"/>
                <a:cs typeface="Times New Roman" pitchFamily="18" charset="0"/>
              </a:rPr>
              <a:t>gibberellin</a:t>
            </a:r>
            <a:r>
              <a:rPr lang="en-US" dirty="0">
                <a:solidFill>
                  <a:schemeClr val="accent2">
                    <a:lumMod val="40000"/>
                    <a:lumOff val="60000"/>
                  </a:schemeClr>
                </a:solidFill>
                <a:latin typeface="Times New Roman" pitchFamily="18" charset="0"/>
                <a:cs typeface="Times New Roman" pitchFamily="18" charset="0"/>
              </a:rPr>
              <a:t>, ethylene, and </a:t>
            </a:r>
            <a:r>
              <a:rPr lang="en-US" dirty="0" err="1" smtClean="0">
                <a:solidFill>
                  <a:schemeClr val="accent2">
                    <a:lumMod val="40000"/>
                    <a:lumOff val="60000"/>
                  </a:schemeClr>
                </a:solidFill>
                <a:latin typeface="Times New Roman" pitchFamily="18" charset="0"/>
                <a:cs typeface="Times New Roman" pitchFamily="18" charset="0"/>
              </a:rPr>
              <a:t>brassinosteroids</a:t>
            </a:r>
            <a:r>
              <a:rPr lang="en-US" dirty="0" smtClean="0">
                <a:solidFill>
                  <a:schemeClr val="accent2">
                    <a:lumMod val="40000"/>
                    <a:lumOff val="60000"/>
                  </a:schemeClr>
                </a:solidFill>
                <a:latin typeface="Times New Roman" pitchFamily="18" charset="0"/>
                <a:cs typeface="Times New Roman" pitchFamily="18" charset="0"/>
              </a:rPr>
              <a:t>.</a:t>
            </a:r>
          </a:p>
          <a:p>
            <a:pPr algn="just"/>
            <a:r>
              <a:rPr lang="en-US" dirty="0" smtClean="0">
                <a:solidFill>
                  <a:schemeClr val="accent2">
                    <a:lumMod val="40000"/>
                    <a:lumOff val="60000"/>
                  </a:schemeClr>
                </a:solidFill>
                <a:latin typeface="Times New Roman" pitchFamily="18" charset="0"/>
                <a:cs typeface="Times New Roman" pitchFamily="18" charset="0"/>
              </a:rPr>
              <a:t>The primary functions of ABA are (1) prohibiting precocious germination and promoting dormancy in seeds and (2) inducing </a:t>
            </a:r>
            <a:r>
              <a:rPr lang="en-US" dirty="0" err="1" smtClean="0">
                <a:solidFill>
                  <a:schemeClr val="accent2">
                    <a:lumMod val="40000"/>
                    <a:lumOff val="60000"/>
                  </a:schemeClr>
                </a:solidFill>
                <a:latin typeface="Times New Roman" pitchFamily="18" charset="0"/>
                <a:cs typeface="Times New Roman" pitchFamily="18" charset="0"/>
              </a:rPr>
              <a:t>stomatal</a:t>
            </a:r>
            <a:r>
              <a:rPr lang="en-US" dirty="0" smtClean="0">
                <a:solidFill>
                  <a:schemeClr val="accent2">
                    <a:lumMod val="40000"/>
                    <a:lumOff val="60000"/>
                  </a:schemeClr>
                </a:solidFill>
                <a:latin typeface="Times New Roman" pitchFamily="18" charset="0"/>
                <a:cs typeface="Times New Roman" pitchFamily="18" charset="0"/>
              </a:rPr>
              <a:t> closure and the production of molecules that protect cells against desiccation in times of water stress. ABA has also been implicated in other developmental responses, including the induction of storage protein synthesis in seeds, heterophylly (leaves of different shape on the same plant), initiation of secondary roots, flowering, and senescence.</a:t>
            </a:r>
          </a:p>
          <a:p>
            <a:pPr algn="just"/>
            <a:endParaRPr lang="en-US" dirty="0">
              <a:solidFill>
                <a:schemeClr val="accent2">
                  <a:lumMod val="40000"/>
                  <a:lumOff val="60000"/>
                </a:schemeClr>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15000"/>
          </a:xfrm>
        </p:spPr>
        <p:txBody>
          <a:bodyPr>
            <a:noAutofit/>
          </a:bodyPr>
          <a:lstStyle/>
          <a:p>
            <a:pPr algn="just">
              <a:buNone/>
            </a:pPr>
            <a:r>
              <a:rPr lang="en-US" sz="2000" b="1" dirty="0" smtClean="0">
                <a:latin typeface="Times New Roman" pitchFamily="18" charset="0"/>
                <a:cs typeface="Times New Roman" pitchFamily="18" charset="0"/>
              </a:rPr>
              <a:t>        Abscisic acid regulates embryo maturation and seed germination.</a:t>
            </a:r>
          </a:p>
          <a:p>
            <a:pPr algn="just"/>
            <a:r>
              <a:rPr lang="en-US" sz="2000" dirty="0">
                <a:latin typeface="Times New Roman" pitchFamily="18" charset="0"/>
                <a:cs typeface="Times New Roman" pitchFamily="18" charset="0"/>
              </a:rPr>
              <a:t>The development of embryos and subsequent </a:t>
            </a:r>
            <a:r>
              <a:rPr lang="en-US" sz="2000" dirty="0" smtClean="0">
                <a:latin typeface="Times New Roman" pitchFamily="18" charset="0"/>
                <a:cs typeface="Times New Roman" pitchFamily="18" charset="0"/>
              </a:rPr>
              <a:t>germination of </a:t>
            </a:r>
            <a:r>
              <a:rPr lang="en-US" sz="2000" dirty="0">
                <a:latin typeface="Times New Roman" pitchFamily="18" charset="0"/>
                <a:cs typeface="Times New Roman" pitchFamily="18" charset="0"/>
              </a:rPr>
              <a:t>the seed is characterized by often </a:t>
            </a:r>
            <a:r>
              <a:rPr lang="en-US" sz="2000" dirty="0" smtClean="0">
                <a:latin typeface="Times New Roman" pitchFamily="18" charset="0"/>
                <a:cs typeface="Times New Roman" pitchFamily="18" charset="0"/>
              </a:rPr>
              <a:t>dramatic changes </a:t>
            </a:r>
            <a:r>
              <a:rPr lang="en-US" sz="2000" dirty="0">
                <a:latin typeface="Times New Roman" pitchFamily="18" charset="0"/>
                <a:cs typeface="Times New Roman" pitchFamily="18" charset="0"/>
              </a:rPr>
              <a:t>in hormone </a:t>
            </a:r>
            <a:r>
              <a:rPr lang="en-US" sz="2000" dirty="0" smtClean="0">
                <a:latin typeface="Times New Roman" pitchFamily="18" charset="0"/>
                <a:cs typeface="Times New Roman" pitchFamily="18" charset="0"/>
              </a:rPr>
              <a:t>levels.</a:t>
            </a:r>
          </a:p>
          <a:p>
            <a:pPr algn="just"/>
            <a:r>
              <a:rPr lang="en-US" sz="2000" dirty="0">
                <a:latin typeface="Times New Roman" pitchFamily="18" charset="0"/>
                <a:cs typeface="Times New Roman" pitchFamily="18" charset="0"/>
              </a:rPr>
              <a:t>In the early stages </a:t>
            </a:r>
            <a:r>
              <a:rPr lang="en-US" sz="2000" dirty="0" smtClean="0">
                <a:latin typeface="Times New Roman" pitchFamily="18" charset="0"/>
                <a:cs typeface="Times New Roman" pitchFamily="18" charset="0"/>
              </a:rPr>
              <a:t>of embryogenesis</a:t>
            </a:r>
            <a:r>
              <a:rPr lang="en-US" sz="2000" dirty="0">
                <a:latin typeface="Times New Roman" pitchFamily="18" charset="0"/>
                <a:cs typeface="Times New Roman" pitchFamily="18" charset="0"/>
              </a:rPr>
              <a:t>, there is little or no detectable ABA. </a:t>
            </a:r>
            <a:r>
              <a:rPr lang="en-US" sz="2000" dirty="0" smtClean="0">
                <a:latin typeface="Times New Roman" pitchFamily="18" charset="0"/>
                <a:cs typeface="Times New Roman" pitchFamily="18" charset="0"/>
              </a:rPr>
              <a:t>It is </a:t>
            </a:r>
            <a:r>
              <a:rPr lang="en-US" sz="2000" dirty="0">
                <a:latin typeface="Times New Roman" pitchFamily="18" charset="0"/>
                <a:cs typeface="Times New Roman" pitchFamily="18" charset="0"/>
              </a:rPr>
              <a:t>only during the latter stages of embryo </a:t>
            </a:r>
            <a:r>
              <a:rPr lang="en-US" sz="2000" dirty="0" smtClean="0">
                <a:latin typeface="Times New Roman" pitchFamily="18" charset="0"/>
                <a:cs typeface="Times New Roman" pitchFamily="18" charset="0"/>
              </a:rPr>
              <a:t>development, as </a:t>
            </a:r>
            <a:r>
              <a:rPr lang="en-US" sz="2000" dirty="0">
                <a:latin typeface="Times New Roman" pitchFamily="18" charset="0"/>
                <a:cs typeface="Times New Roman" pitchFamily="18" charset="0"/>
              </a:rPr>
              <a:t>GA and IAA levels begin to decline, that ABA </a:t>
            </a:r>
            <a:r>
              <a:rPr lang="en-US" sz="2000" dirty="0" smtClean="0">
                <a:latin typeface="Times New Roman" pitchFamily="18" charset="0"/>
                <a:cs typeface="Times New Roman" pitchFamily="18" charset="0"/>
              </a:rPr>
              <a:t>levels begin </a:t>
            </a:r>
            <a:r>
              <a:rPr lang="en-US" sz="2000" dirty="0">
                <a:latin typeface="Times New Roman" pitchFamily="18" charset="0"/>
                <a:cs typeface="Times New Roman" pitchFamily="18" charset="0"/>
              </a:rPr>
              <a:t>to rise</a:t>
            </a:r>
            <a:r>
              <a:rPr lang="en-US" sz="2000" dirty="0" smtClean="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ABA levels generally peak during the </a:t>
            </a:r>
            <a:r>
              <a:rPr lang="en-US" sz="2000" dirty="0" smtClean="0">
                <a:latin typeface="Times New Roman" pitchFamily="18" charset="0"/>
                <a:cs typeface="Times New Roman" pitchFamily="18" charset="0"/>
              </a:rPr>
              <a:t>maturation stage</a:t>
            </a:r>
            <a:r>
              <a:rPr lang="en-US" sz="2000" dirty="0">
                <a:latin typeface="Times New Roman" pitchFamily="18" charset="0"/>
                <a:cs typeface="Times New Roman" pitchFamily="18" charset="0"/>
              </a:rPr>
              <a:t>, when seed volume and dry weight </a:t>
            </a:r>
            <a:r>
              <a:rPr lang="en-US" sz="2000" dirty="0" smtClean="0">
                <a:latin typeface="Times New Roman" pitchFamily="18" charset="0"/>
                <a:cs typeface="Times New Roman" pitchFamily="18" charset="0"/>
              </a:rPr>
              <a:t>also reach </a:t>
            </a:r>
            <a:r>
              <a:rPr lang="en-US" sz="2000" dirty="0">
                <a:latin typeface="Times New Roman" pitchFamily="18" charset="0"/>
                <a:cs typeface="Times New Roman" pitchFamily="18" charset="0"/>
              </a:rPr>
              <a:t>a maximum, and then return to lower levels </a:t>
            </a:r>
            <a:r>
              <a:rPr lang="en-US" sz="2000" dirty="0" smtClean="0">
                <a:latin typeface="Times New Roman" pitchFamily="18" charset="0"/>
                <a:cs typeface="Times New Roman" pitchFamily="18" charset="0"/>
              </a:rPr>
              <a:t>in the </a:t>
            </a:r>
            <a:r>
              <a:rPr lang="en-US" sz="2000" dirty="0">
                <a:latin typeface="Times New Roman" pitchFamily="18" charset="0"/>
                <a:cs typeface="Times New Roman" pitchFamily="18" charset="0"/>
              </a:rPr>
              <a:t>dry seed. Maturation of the embryo is </a:t>
            </a:r>
            <a:r>
              <a:rPr lang="en-US" sz="2000" dirty="0" smtClean="0">
                <a:latin typeface="Times New Roman" pitchFamily="18" charset="0"/>
                <a:cs typeface="Times New Roman" pitchFamily="18" charset="0"/>
              </a:rPr>
              <a:t>characterized by </a:t>
            </a:r>
            <a:r>
              <a:rPr lang="en-US" sz="2000" dirty="0">
                <a:latin typeface="Times New Roman" pitchFamily="18" charset="0"/>
                <a:cs typeface="Times New Roman" pitchFamily="18" charset="0"/>
              </a:rPr>
              <a:t>cessation of embryo growth, accumulation of </a:t>
            </a:r>
            <a:r>
              <a:rPr lang="en-US" sz="2000" dirty="0" smtClean="0">
                <a:latin typeface="Times New Roman" pitchFamily="18" charset="0"/>
                <a:cs typeface="Times New Roman" pitchFamily="18" charset="0"/>
              </a:rPr>
              <a:t>nutrient reserves </a:t>
            </a:r>
            <a:r>
              <a:rPr lang="en-US" sz="2000" dirty="0">
                <a:latin typeface="Times New Roman" pitchFamily="18" charset="0"/>
                <a:cs typeface="Times New Roman" pitchFamily="18" charset="0"/>
              </a:rPr>
              <a:t>in the endosperm, and the development </a:t>
            </a:r>
            <a:r>
              <a:rPr lang="en-US" sz="2000" dirty="0" smtClean="0">
                <a:latin typeface="Times New Roman" pitchFamily="18" charset="0"/>
                <a:cs typeface="Times New Roman" pitchFamily="18" charset="0"/>
              </a:rPr>
              <a:t>of tolerance </a:t>
            </a:r>
            <a:r>
              <a:rPr lang="en-US" sz="2000" dirty="0">
                <a:latin typeface="Times New Roman" pitchFamily="18" charset="0"/>
                <a:cs typeface="Times New Roman" pitchFamily="18" charset="0"/>
              </a:rPr>
              <a:t>to desiccation</a:t>
            </a:r>
            <a:r>
              <a:rPr lang="en-US" sz="2000" dirty="0" smtClean="0">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One of the functions </a:t>
            </a:r>
            <a:r>
              <a:rPr lang="en-US" sz="2000" dirty="0" smtClean="0">
                <a:latin typeface="Times New Roman" pitchFamily="18" charset="0"/>
                <a:cs typeface="Times New Roman" pitchFamily="18" charset="0"/>
              </a:rPr>
              <a:t>of a </a:t>
            </a:r>
            <a:r>
              <a:rPr lang="en-US" sz="2000" dirty="0">
                <a:latin typeface="Times New Roman" pitchFamily="18" charset="0"/>
                <a:cs typeface="Times New Roman" pitchFamily="18" charset="0"/>
              </a:rPr>
              <a:t>seed, of course, is to disperse the population and </a:t>
            </a:r>
            <a:r>
              <a:rPr lang="en-US" sz="2000" dirty="0" smtClean="0">
                <a:latin typeface="Times New Roman" pitchFamily="18" charset="0"/>
                <a:cs typeface="Times New Roman" pitchFamily="18" charset="0"/>
              </a:rPr>
              <a:t>ensure survival </a:t>
            </a:r>
            <a:r>
              <a:rPr lang="en-US" sz="2000" dirty="0">
                <a:latin typeface="Times New Roman" pitchFamily="18" charset="0"/>
                <a:cs typeface="Times New Roman" pitchFamily="18" charset="0"/>
              </a:rPr>
              <a:t>of the species through unfavorable </a:t>
            </a:r>
            <a:r>
              <a:rPr lang="en-US" sz="2000" dirty="0" smtClean="0">
                <a:latin typeface="Times New Roman" pitchFamily="18" charset="0"/>
                <a:cs typeface="Times New Roman" pitchFamily="18" charset="0"/>
              </a:rPr>
              <a:t>conditions. A </a:t>
            </a:r>
            <a:r>
              <a:rPr lang="en-US" sz="2000" dirty="0">
                <a:latin typeface="Times New Roman" pitchFamily="18" charset="0"/>
                <a:cs typeface="Times New Roman" pitchFamily="18" charset="0"/>
              </a:rPr>
              <a:t>seed would be of little value if the embryo did </a:t>
            </a:r>
            <a:r>
              <a:rPr lang="en-US" sz="2000" dirty="0" smtClean="0">
                <a:latin typeface="Times New Roman" pitchFamily="18" charset="0"/>
                <a:cs typeface="Times New Roman" pitchFamily="18" charset="0"/>
              </a:rPr>
              <a:t>not enter </a:t>
            </a:r>
            <a:r>
              <a:rPr lang="en-US" sz="2000" dirty="0">
                <a:latin typeface="Times New Roman" pitchFamily="18" charset="0"/>
                <a:cs typeface="Times New Roman" pitchFamily="18" charset="0"/>
              </a:rPr>
              <a:t>dormancy but continued to grow and establish </a:t>
            </a:r>
            <a:r>
              <a:rPr lang="en-US" sz="2000" dirty="0" smtClean="0">
                <a:latin typeface="Times New Roman" pitchFamily="18" charset="0"/>
                <a:cs typeface="Times New Roman" pitchFamily="18" charset="0"/>
              </a:rPr>
              <a:t>a new </a:t>
            </a:r>
            <a:r>
              <a:rPr lang="en-US" sz="2000" dirty="0">
                <a:latin typeface="Times New Roman" pitchFamily="18" charset="0"/>
                <a:cs typeface="Times New Roman" pitchFamily="18" charset="0"/>
              </a:rPr>
              <a:t>plant before dispersal could occur. One </a:t>
            </a:r>
            <a:r>
              <a:rPr lang="en-US" sz="2000" dirty="0" smtClean="0">
                <a:latin typeface="Times New Roman" pitchFamily="18" charset="0"/>
                <a:cs typeface="Times New Roman" pitchFamily="18" charset="0"/>
              </a:rPr>
              <a:t>function of </a:t>
            </a:r>
            <a:r>
              <a:rPr lang="en-US" sz="2000" dirty="0">
                <a:latin typeface="Times New Roman" pitchFamily="18" charset="0"/>
                <a:cs typeface="Times New Roman" pitchFamily="18" charset="0"/>
              </a:rPr>
              <a:t>ABA is to prevent such precocious germination, </a:t>
            </a:r>
            <a:r>
              <a:rPr lang="en-US" sz="2000" dirty="0" smtClean="0">
                <a:latin typeface="Times New Roman" pitchFamily="18" charset="0"/>
                <a:cs typeface="Times New Roman" pitchFamily="18" charset="0"/>
              </a:rPr>
              <a:t>or </a:t>
            </a:r>
            <a:r>
              <a:rPr lang="en-US" sz="2000" dirty="0" err="1" smtClean="0">
                <a:latin typeface="Times New Roman" pitchFamily="18" charset="0"/>
                <a:cs typeface="Times New Roman" pitchFamily="18" charset="0"/>
              </a:rPr>
              <a:t>vivipary</a:t>
            </a:r>
            <a:r>
              <a:rPr lang="en-US" sz="2000" dirty="0">
                <a:latin typeface="Times New Roman" pitchFamily="18" charset="0"/>
                <a:cs typeface="Times New Roman" pitchFamily="18" charset="0"/>
              </a:rPr>
              <a:t>, while the seed is still on the mother plant.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2057400" y="1828800"/>
            <a:ext cx="4648200" cy="4495799"/>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algn="just"/>
            <a:r>
              <a:rPr lang="en-US" dirty="0">
                <a:solidFill>
                  <a:schemeClr val="accent2">
                    <a:lumMod val="40000"/>
                    <a:lumOff val="60000"/>
                  </a:schemeClr>
                </a:solidFill>
                <a:latin typeface="Times New Roman" pitchFamily="18" charset="0"/>
                <a:cs typeface="Times New Roman" pitchFamily="18" charset="0"/>
              </a:rPr>
              <a:t>The relationship between ABA and precocious </a:t>
            </a:r>
            <a:r>
              <a:rPr lang="en-US" dirty="0" smtClean="0">
                <a:solidFill>
                  <a:schemeClr val="accent2">
                    <a:lumMod val="40000"/>
                    <a:lumOff val="60000"/>
                  </a:schemeClr>
                </a:solidFill>
                <a:latin typeface="Times New Roman" pitchFamily="18" charset="0"/>
                <a:cs typeface="Times New Roman" pitchFamily="18" charset="0"/>
              </a:rPr>
              <a:t>germination is </a:t>
            </a:r>
            <a:r>
              <a:rPr lang="en-US" dirty="0">
                <a:solidFill>
                  <a:schemeClr val="accent2">
                    <a:lumMod val="40000"/>
                    <a:lumOff val="60000"/>
                  </a:schemeClr>
                </a:solidFill>
                <a:latin typeface="Times New Roman" pitchFamily="18" charset="0"/>
                <a:cs typeface="Times New Roman" pitchFamily="18" charset="0"/>
              </a:rPr>
              <a:t>clear. </a:t>
            </a:r>
            <a:r>
              <a:rPr lang="en-US" dirty="0" err="1">
                <a:solidFill>
                  <a:schemeClr val="accent2">
                    <a:lumMod val="40000"/>
                    <a:lumOff val="60000"/>
                  </a:schemeClr>
                </a:solidFill>
                <a:latin typeface="Times New Roman" pitchFamily="18" charset="0"/>
                <a:cs typeface="Times New Roman" pitchFamily="18" charset="0"/>
              </a:rPr>
              <a:t>Vivipary</a:t>
            </a:r>
            <a:r>
              <a:rPr lang="en-US" dirty="0">
                <a:solidFill>
                  <a:schemeClr val="accent2">
                    <a:lumMod val="40000"/>
                    <a:lumOff val="60000"/>
                  </a:schemeClr>
                </a:solidFill>
                <a:latin typeface="Times New Roman" pitchFamily="18" charset="0"/>
                <a:cs typeface="Times New Roman" pitchFamily="18" charset="0"/>
              </a:rPr>
              <a:t> can be chemically </a:t>
            </a:r>
            <a:r>
              <a:rPr lang="en-US" dirty="0" smtClean="0">
                <a:solidFill>
                  <a:schemeClr val="accent2">
                    <a:lumMod val="40000"/>
                    <a:lumOff val="60000"/>
                  </a:schemeClr>
                </a:solidFill>
                <a:latin typeface="Times New Roman" pitchFamily="18" charset="0"/>
                <a:cs typeface="Times New Roman" pitchFamily="18" charset="0"/>
              </a:rPr>
              <a:t>induced in </a:t>
            </a:r>
            <a:r>
              <a:rPr lang="en-US" dirty="0">
                <a:solidFill>
                  <a:schemeClr val="accent2">
                    <a:lumMod val="40000"/>
                    <a:lumOff val="60000"/>
                  </a:schemeClr>
                </a:solidFill>
                <a:latin typeface="Times New Roman" pitchFamily="18" charset="0"/>
                <a:cs typeface="Times New Roman" pitchFamily="18" charset="0"/>
              </a:rPr>
              <a:t>maize by treatment of the developing ear at </a:t>
            </a:r>
            <a:r>
              <a:rPr lang="en-US" dirty="0" smtClean="0">
                <a:solidFill>
                  <a:schemeClr val="accent2">
                    <a:lumMod val="40000"/>
                    <a:lumOff val="60000"/>
                  </a:schemeClr>
                </a:solidFill>
                <a:latin typeface="Times New Roman" pitchFamily="18" charset="0"/>
                <a:cs typeface="Times New Roman" pitchFamily="18" charset="0"/>
              </a:rPr>
              <a:t>the appropriate </a:t>
            </a:r>
            <a:r>
              <a:rPr lang="en-US" dirty="0">
                <a:solidFill>
                  <a:schemeClr val="accent2">
                    <a:lumMod val="40000"/>
                    <a:lumOff val="60000"/>
                  </a:schemeClr>
                </a:solidFill>
                <a:latin typeface="Times New Roman" pitchFamily="18" charset="0"/>
                <a:cs typeface="Times New Roman" pitchFamily="18" charset="0"/>
              </a:rPr>
              <a:t>time with </a:t>
            </a:r>
            <a:r>
              <a:rPr lang="en-US" dirty="0" err="1">
                <a:solidFill>
                  <a:schemeClr val="accent2">
                    <a:lumMod val="40000"/>
                    <a:lumOff val="60000"/>
                  </a:schemeClr>
                </a:solidFill>
                <a:latin typeface="Times New Roman" pitchFamily="18" charset="0"/>
                <a:cs typeface="Times New Roman" pitchFamily="18" charset="0"/>
              </a:rPr>
              <a:t>fluridone</a:t>
            </a:r>
            <a:r>
              <a:rPr lang="en-US" dirty="0">
                <a:solidFill>
                  <a:schemeClr val="accent2">
                    <a:lumMod val="40000"/>
                    <a:lumOff val="60000"/>
                  </a:schemeClr>
                </a:solidFill>
                <a:latin typeface="Times New Roman" pitchFamily="18" charset="0"/>
                <a:cs typeface="Times New Roman" pitchFamily="18" charset="0"/>
              </a:rPr>
              <a:t>, a chemical </a:t>
            </a:r>
            <a:r>
              <a:rPr lang="en-US" dirty="0" smtClean="0">
                <a:solidFill>
                  <a:schemeClr val="accent2">
                    <a:lumMod val="40000"/>
                    <a:lumOff val="60000"/>
                  </a:schemeClr>
                </a:solidFill>
                <a:latin typeface="Times New Roman" pitchFamily="18" charset="0"/>
                <a:cs typeface="Times New Roman" pitchFamily="18" charset="0"/>
              </a:rPr>
              <a:t>inhibitor of </a:t>
            </a:r>
            <a:r>
              <a:rPr lang="en-US" dirty="0" err="1">
                <a:solidFill>
                  <a:schemeClr val="accent2">
                    <a:lumMod val="40000"/>
                    <a:lumOff val="60000"/>
                  </a:schemeClr>
                </a:solidFill>
                <a:latin typeface="Times New Roman" pitchFamily="18" charset="0"/>
                <a:cs typeface="Times New Roman" pitchFamily="18" charset="0"/>
              </a:rPr>
              <a:t>carotenoid</a:t>
            </a:r>
            <a:r>
              <a:rPr lang="en-US" dirty="0">
                <a:solidFill>
                  <a:schemeClr val="accent2">
                    <a:lumMod val="40000"/>
                    <a:lumOff val="60000"/>
                  </a:schemeClr>
                </a:solidFill>
                <a:latin typeface="Times New Roman" pitchFamily="18" charset="0"/>
                <a:cs typeface="Times New Roman" pitchFamily="18" charset="0"/>
              </a:rPr>
              <a:t> biosynthesis. Since </a:t>
            </a:r>
            <a:r>
              <a:rPr lang="en-US" dirty="0" err="1">
                <a:solidFill>
                  <a:schemeClr val="accent2">
                    <a:lumMod val="40000"/>
                    <a:lumOff val="60000"/>
                  </a:schemeClr>
                </a:solidFill>
                <a:latin typeface="Times New Roman" pitchFamily="18" charset="0"/>
                <a:cs typeface="Times New Roman" pitchFamily="18" charset="0"/>
              </a:rPr>
              <a:t>carotenoids</a:t>
            </a:r>
            <a:r>
              <a:rPr lang="en-US" dirty="0">
                <a:solidFill>
                  <a:schemeClr val="accent2">
                    <a:lumMod val="40000"/>
                    <a:lumOff val="60000"/>
                  </a:schemeClr>
                </a:solidFill>
                <a:latin typeface="Times New Roman" pitchFamily="18" charset="0"/>
                <a:cs typeface="Times New Roman" pitchFamily="18" charset="0"/>
              </a:rPr>
              <a:t> and </a:t>
            </a:r>
            <a:r>
              <a:rPr lang="en-US" dirty="0" smtClean="0">
                <a:solidFill>
                  <a:schemeClr val="accent2">
                    <a:lumMod val="40000"/>
                    <a:lumOff val="60000"/>
                  </a:schemeClr>
                </a:solidFill>
                <a:latin typeface="Times New Roman" pitchFamily="18" charset="0"/>
                <a:cs typeface="Times New Roman" pitchFamily="18" charset="0"/>
              </a:rPr>
              <a:t>ABA share earl biosynthetic </a:t>
            </a:r>
            <a:r>
              <a:rPr lang="en-US" dirty="0">
                <a:solidFill>
                  <a:schemeClr val="accent2">
                    <a:lumMod val="40000"/>
                    <a:lumOff val="60000"/>
                  </a:schemeClr>
                </a:solidFill>
                <a:latin typeface="Times New Roman" pitchFamily="18" charset="0"/>
                <a:cs typeface="Times New Roman" pitchFamily="18" charset="0"/>
              </a:rPr>
              <a:t>steps, </a:t>
            </a:r>
            <a:r>
              <a:rPr lang="en-US" dirty="0" err="1">
                <a:solidFill>
                  <a:schemeClr val="accent2">
                    <a:lumMod val="40000"/>
                    <a:lumOff val="60000"/>
                  </a:schemeClr>
                </a:solidFill>
                <a:latin typeface="Times New Roman" pitchFamily="18" charset="0"/>
                <a:cs typeface="Times New Roman" pitchFamily="18" charset="0"/>
              </a:rPr>
              <a:t>fluridone</a:t>
            </a:r>
            <a:r>
              <a:rPr lang="en-US" dirty="0">
                <a:solidFill>
                  <a:schemeClr val="accent2">
                    <a:lumMod val="40000"/>
                    <a:lumOff val="60000"/>
                  </a:schemeClr>
                </a:solidFill>
                <a:latin typeface="Times New Roman" pitchFamily="18" charset="0"/>
                <a:cs typeface="Times New Roman" pitchFamily="18" charset="0"/>
              </a:rPr>
              <a:t> inhibits </a:t>
            </a:r>
            <a:r>
              <a:rPr lang="en-US" dirty="0" smtClean="0">
                <a:solidFill>
                  <a:schemeClr val="accent2">
                    <a:lumMod val="40000"/>
                    <a:lumOff val="60000"/>
                  </a:schemeClr>
                </a:solidFill>
                <a:latin typeface="Times New Roman" pitchFamily="18" charset="0"/>
                <a:cs typeface="Times New Roman" pitchFamily="18" charset="0"/>
              </a:rPr>
              <a:t>biosynthesis of </a:t>
            </a:r>
            <a:r>
              <a:rPr lang="en-US" dirty="0">
                <a:solidFill>
                  <a:schemeClr val="accent2">
                    <a:lumMod val="40000"/>
                    <a:lumOff val="60000"/>
                  </a:schemeClr>
                </a:solidFill>
                <a:latin typeface="Times New Roman" pitchFamily="18" charset="0"/>
                <a:cs typeface="Times New Roman" pitchFamily="18" charset="0"/>
              </a:rPr>
              <a:t>ABA as well. </a:t>
            </a:r>
            <a:r>
              <a:rPr lang="en-US" dirty="0" err="1">
                <a:solidFill>
                  <a:schemeClr val="accent2">
                    <a:lumMod val="40000"/>
                    <a:lumOff val="60000"/>
                  </a:schemeClr>
                </a:solidFill>
                <a:latin typeface="Times New Roman" pitchFamily="18" charset="0"/>
                <a:cs typeface="Times New Roman" pitchFamily="18" charset="0"/>
              </a:rPr>
              <a:t>Fluridone</a:t>
            </a:r>
            <a:r>
              <a:rPr lang="en-US" dirty="0">
                <a:solidFill>
                  <a:schemeClr val="accent2">
                    <a:lumMod val="40000"/>
                    <a:lumOff val="60000"/>
                  </a:schemeClr>
                </a:solidFill>
                <a:latin typeface="Times New Roman" pitchFamily="18" charset="0"/>
                <a:cs typeface="Times New Roman" pitchFamily="18" charset="0"/>
              </a:rPr>
              <a:t>-induced </a:t>
            </a:r>
            <a:r>
              <a:rPr lang="en-US" dirty="0" err="1">
                <a:solidFill>
                  <a:schemeClr val="accent2">
                    <a:lumMod val="40000"/>
                    <a:lumOff val="60000"/>
                  </a:schemeClr>
                </a:solidFill>
                <a:latin typeface="Times New Roman" pitchFamily="18" charset="0"/>
                <a:cs typeface="Times New Roman" pitchFamily="18" charset="0"/>
              </a:rPr>
              <a:t>vivipary</a:t>
            </a:r>
            <a:r>
              <a:rPr lang="en-US" dirty="0">
                <a:solidFill>
                  <a:schemeClr val="accent2">
                    <a:lumMod val="40000"/>
                    <a:lumOff val="60000"/>
                  </a:schemeClr>
                </a:solidFill>
                <a:latin typeface="Times New Roman" pitchFamily="18" charset="0"/>
                <a:cs typeface="Times New Roman" pitchFamily="18" charset="0"/>
              </a:rPr>
              <a:t> can </a:t>
            </a:r>
            <a:r>
              <a:rPr lang="en-US" dirty="0" smtClean="0">
                <a:solidFill>
                  <a:schemeClr val="accent2">
                    <a:lumMod val="40000"/>
                    <a:lumOff val="60000"/>
                  </a:schemeClr>
                </a:solidFill>
                <a:latin typeface="Times New Roman" pitchFamily="18" charset="0"/>
                <a:cs typeface="Times New Roman" pitchFamily="18" charset="0"/>
              </a:rPr>
              <a:t>be at </a:t>
            </a:r>
            <a:r>
              <a:rPr lang="en-US" dirty="0">
                <a:solidFill>
                  <a:schemeClr val="accent2">
                    <a:lumMod val="40000"/>
                    <a:lumOff val="60000"/>
                  </a:schemeClr>
                </a:solidFill>
                <a:latin typeface="Times New Roman" pitchFamily="18" charset="0"/>
                <a:cs typeface="Times New Roman" pitchFamily="18" charset="0"/>
              </a:rPr>
              <a:t>least partially alleviated by application of </a:t>
            </a:r>
            <a:r>
              <a:rPr lang="en-US" dirty="0" smtClean="0">
                <a:solidFill>
                  <a:schemeClr val="accent2">
                    <a:lumMod val="40000"/>
                    <a:lumOff val="60000"/>
                  </a:schemeClr>
                </a:solidFill>
                <a:latin typeface="Times New Roman" pitchFamily="18" charset="0"/>
                <a:cs typeface="Times New Roman" pitchFamily="18" charset="0"/>
              </a:rPr>
              <a:t>exogenous ABA.</a:t>
            </a:r>
          </a:p>
          <a:p>
            <a:pPr algn="just"/>
            <a:r>
              <a:rPr lang="en-US" dirty="0">
                <a:solidFill>
                  <a:schemeClr val="accent2">
                    <a:lumMod val="40000"/>
                    <a:lumOff val="60000"/>
                  </a:schemeClr>
                </a:solidFill>
                <a:latin typeface="Times New Roman" pitchFamily="18" charset="0"/>
                <a:cs typeface="Times New Roman" pitchFamily="18" charset="0"/>
              </a:rPr>
              <a:t>Soybean embryos can be encouraged to </a:t>
            </a:r>
            <a:r>
              <a:rPr lang="en-US" dirty="0" smtClean="0">
                <a:solidFill>
                  <a:schemeClr val="accent2">
                    <a:lumMod val="40000"/>
                    <a:lumOff val="60000"/>
                  </a:schemeClr>
                </a:solidFill>
                <a:latin typeface="Times New Roman" pitchFamily="18" charset="0"/>
                <a:cs typeface="Times New Roman" pitchFamily="18" charset="0"/>
              </a:rPr>
              <a:t>germinate precociously </a:t>
            </a:r>
            <a:r>
              <a:rPr lang="en-US" dirty="0">
                <a:solidFill>
                  <a:schemeClr val="accent2">
                    <a:lumMod val="40000"/>
                    <a:lumOff val="60000"/>
                  </a:schemeClr>
                </a:solidFill>
                <a:latin typeface="Times New Roman" pitchFamily="18" charset="0"/>
                <a:cs typeface="Times New Roman" pitchFamily="18" charset="0"/>
              </a:rPr>
              <a:t>by treatments such as washing or </a:t>
            </a:r>
            <a:r>
              <a:rPr lang="en-US" dirty="0" smtClean="0">
                <a:solidFill>
                  <a:schemeClr val="accent2">
                    <a:lumMod val="40000"/>
                    <a:lumOff val="60000"/>
                  </a:schemeClr>
                </a:solidFill>
                <a:latin typeface="Times New Roman" pitchFamily="18" charset="0"/>
                <a:cs typeface="Times New Roman" pitchFamily="18" charset="0"/>
              </a:rPr>
              <a:t>slow drying</a:t>
            </a:r>
            <a:r>
              <a:rPr lang="en-US" dirty="0">
                <a:solidFill>
                  <a:schemeClr val="accent2">
                    <a:lumMod val="40000"/>
                    <a:lumOff val="60000"/>
                  </a:schemeClr>
                </a:solidFill>
                <a:latin typeface="Times New Roman" pitchFamily="18" charset="0"/>
                <a:cs typeface="Times New Roman" pitchFamily="18" charset="0"/>
              </a:rPr>
              <a:t>, both of which lower the endogenous ABA level</a:t>
            </a:r>
            <a:r>
              <a:rPr lang="en-US" dirty="0" smtClean="0">
                <a:solidFill>
                  <a:schemeClr val="accent2">
                    <a:lumMod val="40000"/>
                    <a:lumOff val="60000"/>
                  </a:schemeClr>
                </a:solidFill>
                <a:latin typeface="Times New Roman" pitchFamily="18" charset="0"/>
                <a:cs typeface="Times New Roman" pitchFamily="18" charset="0"/>
              </a:rPr>
              <a:t>.</a:t>
            </a:r>
          </a:p>
          <a:p>
            <a:pPr algn="just"/>
            <a:r>
              <a:rPr lang="en-US" dirty="0">
                <a:solidFill>
                  <a:schemeClr val="accent2">
                    <a:lumMod val="40000"/>
                    <a:lumOff val="60000"/>
                  </a:schemeClr>
                </a:solidFill>
                <a:latin typeface="Times New Roman" pitchFamily="18" charset="0"/>
                <a:cs typeface="Times New Roman" pitchFamily="18" charset="0"/>
              </a:rPr>
              <a:t>ABA also stimulates protein </a:t>
            </a:r>
            <a:r>
              <a:rPr lang="en-US" dirty="0" smtClean="0">
                <a:solidFill>
                  <a:schemeClr val="accent2">
                    <a:lumMod val="40000"/>
                    <a:lumOff val="60000"/>
                  </a:schemeClr>
                </a:solidFill>
                <a:latin typeface="Times New Roman" pitchFamily="18" charset="0"/>
                <a:cs typeface="Times New Roman" pitchFamily="18" charset="0"/>
              </a:rPr>
              <a:t>accumulation in </a:t>
            </a:r>
            <a:r>
              <a:rPr lang="en-US" dirty="0">
                <a:solidFill>
                  <a:schemeClr val="accent2">
                    <a:lumMod val="40000"/>
                    <a:lumOff val="60000"/>
                  </a:schemeClr>
                </a:solidFill>
                <a:latin typeface="Times New Roman" pitchFamily="18" charset="0"/>
                <a:cs typeface="Times New Roman" pitchFamily="18" charset="0"/>
              </a:rPr>
              <a:t>the latter stages of soybean embryo </a:t>
            </a:r>
            <a:r>
              <a:rPr lang="en-US" dirty="0" smtClean="0">
                <a:solidFill>
                  <a:schemeClr val="accent2">
                    <a:lumMod val="40000"/>
                    <a:lumOff val="60000"/>
                  </a:schemeClr>
                </a:solidFill>
                <a:latin typeface="Times New Roman" pitchFamily="18" charset="0"/>
                <a:cs typeface="Times New Roman" pitchFamily="18" charset="0"/>
              </a:rPr>
              <a:t>development and </a:t>
            </a:r>
            <a:r>
              <a:rPr lang="en-US" dirty="0">
                <a:solidFill>
                  <a:schemeClr val="accent2">
                    <a:lumMod val="40000"/>
                    <a:lumOff val="60000"/>
                  </a:schemeClr>
                </a:solidFill>
                <a:latin typeface="Times New Roman" pitchFamily="18" charset="0"/>
                <a:cs typeface="Times New Roman" pitchFamily="18" charset="0"/>
              </a:rPr>
              <a:t>is known to prevent GA-induced </a:t>
            </a:r>
            <a:r>
              <a:rPr lang="en-US" i="1" dirty="0">
                <a:solidFill>
                  <a:schemeClr val="accent2">
                    <a:lumMod val="40000"/>
                    <a:lumOff val="60000"/>
                  </a:schemeClr>
                </a:solidFill>
                <a:latin typeface="Times New Roman" pitchFamily="18" charset="0"/>
                <a:cs typeface="Times New Roman" pitchFamily="18" charset="0"/>
              </a:rPr>
              <a:t>α-amylase </a:t>
            </a:r>
            <a:r>
              <a:rPr lang="en-US" i="1" dirty="0" smtClean="0">
                <a:solidFill>
                  <a:schemeClr val="accent2">
                    <a:lumMod val="40000"/>
                    <a:lumOff val="60000"/>
                  </a:schemeClr>
                </a:solidFill>
                <a:latin typeface="Times New Roman" pitchFamily="18" charset="0"/>
                <a:cs typeface="Times New Roman" pitchFamily="18" charset="0"/>
              </a:rPr>
              <a:t>biosynthesis </a:t>
            </a:r>
            <a:r>
              <a:rPr lang="en-US" dirty="0" smtClean="0">
                <a:solidFill>
                  <a:schemeClr val="accent2">
                    <a:lumMod val="40000"/>
                    <a:lumOff val="60000"/>
                  </a:schemeClr>
                </a:solidFill>
                <a:latin typeface="Times New Roman" pitchFamily="18" charset="0"/>
                <a:cs typeface="Times New Roman" pitchFamily="18" charset="0"/>
              </a:rPr>
              <a:t>in </a:t>
            </a:r>
            <a:r>
              <a:rPr lang="en-US" dirty="0">
                <a:solidFill>
                  <a:schemeClr val="accent2">
                    <a:lumMod val="40000"/>
                    <a:lumOff val="60000"/>
                  </a:schemeClr>
                </a:solidFill>
                <a:latin typeface="Times New Roman" pitchFamily="18" charset="0"/>
                <a:cs typeface="Times New Roman" pitchFamily="18" charset="0"/>
              </a:rPr>
              <a:t>cereal grains. All of these results establish </a:t>
            </a:r>
            <a:r>
              <a:rPr lang="en-US" dirty="0" smtClean="0">
                <a:solidFill>
                  <a:schemeClr val="accent2">
                    <a:lumMod val="40000"/>
                    <a:lumOff val="60000"/>
                  </a:schemeClr>
                </a:solidFill>
                <a:latin typeface="Times New Roman" pitchFamily="18" charset="0"/>
                <a:cs typeface="Times New Roman" pitchFamily="18" charset="0"/>
              </a:rPr>
              <a:t>a strong </a:t>
            </a:r>
            <a:r>
              <a:rPr lang="en-US" dirty="0">
                <a:solidFill>
                  <a:schemeClr val="accent2">
                    <a:lumMod val="40000"/>
                    <a:lumOff val="60000"/>
                  </a:schemeClr>
                </a:solidFill>
                <a:latin typeface="Times New Roman" pitchFamily="18" charset="0"/>
                <a:cs typeface="Times New Roman" pitchFamily="18" charset="0"/>
              </a:rPr>
              <a:t>connection between ABA and seed </a:t>
            </a:r>
            <a:r>
              <a:rPr lang="en-US" dirty="0" smtClean="0">
                <a:solidFill>
                  <a:schemeClr val="accent2">
                    <a:lumMod val="40000"/>
                    <a:lumOff val="60000"/>
                  </a:schemeClr>
                </a:solidFill>
                <a:latin typeface="Times New Roman" pitchFamily="18" charset="0"/>
                <a:cs typeface="Times New Roman" pitchFamily="18" charset="0"/>
              </a:rPr>
              <a:t>maturation and/or </a:t>
            </a:r>
            <a:r>
              <a:rPr lang="en-US" dirty="0">
                <a:solidFill>
                  <a:schemeClr val="accent2">
                    <a:lumMod val="40000"/>
                    <a:lumOff val="60000"/>
                  </a:schemeClr>
                </a:solidFill>
                <a:latin typeface="Times New Roman" pitchFamily="18" charset="0"/>
                <a:cs typeface="Times New Roman" pitchFamily="18" charset="0"/>
              </a:rPr>
              <a:t>prevention of precocious germination.</a:t>
            </a:r>
          </a:p>
          <a:p>
            <a:pPr algn="just"/>
            <a:r>
              <a:rPr lang="en-US" dirty="0">
                <a:solidFill>
                  <a:schemeClr val="accent2">
                    <a:lumMod val="40000"/>
                    <a:lumOff val="60000"/>
                  </a:schemeClr>
                </a:solidFill>
                <a:latin typeface="Times New Roman" pitchFamily="18" charset="0"/>
                <a:cs typeface="Times New Roman" pitchFamily="18" charset="0"/>
              </a:rPr>
              <a:t>ABA also initiates desiccation of the seed, </a:t>
            </a:r>
            <a:r>
              <a:rPr lang="en-US" dirty="0" smtClean="0">
                <a:solidFill>
                  <a:schemeClr val="accent2">
                    <a:lumMod val="40000"/>
                    <a:lumOff val="60000"/>
                  </a:schemeClr>
                </a:solidFill>
                <a:latin typeface="Times New Roman" pitchFamily="18" charset="0"/>
                <a:cs typeface="Times New Roman" pitchFamily="18" charset="0"/>
              </a:rPr>
              <a:t>although the </a:t>
            </a:r>
            <a:r>
              <a:rPr lang="en-US" dirty="0">
                <a:solidFill>
                  <a:schemeClr val="accent2">
                    <a:lumMod val="40000"/>
                    <a:lumOff val="60000"/>
                  </a:schemeClr>
                </a:solidFill>
                <a:latin typeface="Times New Roman" pitchFamily="18" charset="0"/>
                <a:cs typeface="Times New Roman" pitchFamily="18" charset="0"/>
              </a:rPr>
              <a:t>mechanisms are unknown. This may involve </a:t>
            </a:r>
            <a:r>
              <a:rPr lang="en-US" dirty="0" smtClean="0">
                <a:solidFill>
                  <a:schemeClr val="accent2">
                    <a:lumMod val="40000"/>
                    <a:lumOff val="60000"/>
                  </a:schemeClr>
                </a:solidFill>
                <a:latin typeface="Times New Roman" pitchFamily="18" charset="0"/>
                <a:cs typeface="Times New Roman" pitchFamily="18" charset="0"/>
              </a:rPr>
              <a:t>ABA regulation </a:t>
            </a:r>
            <a:r>
              <a:rPr lang="en-US" dirty="0">
                <a:solidFill>
                  <a:schemeClr val="accent2">
                    <a:lumMod val="40000"/>
                    <a:lumOff val="60000"/>
                  </a:schemeClr>
                </a:solidFill>
                <a:latin typeface="Times New Roman" pitchFamily="18" charset="0"/>
                <a:cs typeface="Times New Roman" pitchFamily="18" charset="0"/>
              </a:rPr>
              <a:t>of genes which encode proteins that </a:t>
            </a:r>
            <a:r>
              <a:rPr lang="en-US" dirty="0" smtClean="0">
                <a:solidFill>
                  <a:schemeClr val="accent2">
                    <a:lumMod val="40000"/>
                    <a:lumOff val="60000"/>
                  </a:schemeClr>
                </a:solidFill>
                <a:latin typeface="Times New Roman" pitchFamily="18" charset="0"/>
                <a:cs typeface="Times New Roman" pitchFamily="18" charset="0"/>
              </a:rPr>
              <a:t>are involved </a:t>
            </a:r>
            <a:r>
              <a:rPr lang="en-US" dirty="0">
                <a:solidFill>
                  <a:schemeClr val="accent2">
                    <a:lumMod val="40000"/>
                    <a:lumOff val="60000"/>
                  </a:schemeClr>
                </a:solidFill>
                <a:latin typeface="Times New Roman" pitchFamily="18" charset="0"/>
                <a:cs typeface="Times New Roman" pitchFamily="18" charset="0"/>
              </a:rPr>
              <a:t>in desiccation tolerance.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77500" lnSpcReduction="20000"/>
          </a:bodyPr>
          <a:lstStyle/>
          <a:p>
            <a:pPr algn="just">
              <a:buNone/>
            </a:pPr>
            <a:r>
              <a:rPr lang="en-US" b="1" dirty="0" smtClean="0">
                <a:solidFill>
                  <a:schemeClr val="accent2">
                    <a:lumMod val="40000"/>
                    <a:lumOff val="60000"/>
                  </a:schemeClr>
                </a:solidFill>
                <a:latin typeface="Times New Roman" pitchFamily="18" charset="0"/>
                <a:cs typeface="Times New Roman" pitchFamily="18" charset="0"/>
              </a:rPr>
              <a:t>      ABA </a:t>
            </a:r>
            <a:r>
              <a:rPr lang="en-US" b="1" dirty="0">
                <a:solidFill>
                  <a:schemeClr val="accent2">
                    <a:lumMod val="40000"/>
                    <a:lumOff val="60000"/>
                  </a:schemeClr>
                </a:solidFill>
                <a:latin typeface="Times New Roman" pitchFamily="18" charset="0"/>
                <a:cs typeface="Times New Roman" pitchFamily="18" charset="0"/>
              </a:rPr>
              <a:t>Promotes Leaf </a:t>
            </a:r>
            <a:r>
              <a:rPr lang="en-US" b="1" dirty="0" err="1" smtClean="0">
                <a:solidFill>
                  <a:schemeClr val="accent2">
                    <a:lumMod val="40000"/>
                    <a:lumOff val="60000"/>
                  </a:schemeClr>
                </a:solidFill>
                <a:latin typeface="Times New Roman" pitchFamily="18" charset="0"/>
                <a:cs typeface="Times New Roman" pitchFamily="18" charset="0"/>
              </a:rPr>
              <a:t>Senescenc</a:t>
            </a:r>
            <a:r>
              <a:rPr lang="en-US" b="1" dirty="0" smtClean="0">
                <a:solidFill>
                  <a:schemeClr val="accent2">
                    <a:lumMod val="40000"/>
                    <a:lumOff val="60000"/>
                  </a:schemeClr>
                </a:solidFill>
                <a:latin typeface="Times New Roman" pitchFamily="18" charset="0"/>
                <a:cs typeface="Times New Roman" pitchFamily="18" charset="0"/>
              </a:rPr>
              <a:t> Independently of Ethylene.</a:t>
            </a:r>
          </a:p>
          <a:p>
            <a:pPr algn="just"/>
            <a:r>
              <a:rPr lang="en-US" dirty="0" smtClean="0">
                <a:solidFill>
                  <a:schemeClr val="accent2">
                    <a:lumMod val="40000"/>
                    <a:lumOff val="60000"/>
                  </a:schemeClr>
                </a:solidFill>
                <a:latin typeface="Times New Roman" pitchFamily="18" charset="0"/>
                <a:cs typeface="Times New Roman" pitchFamily="18" charset="0"/>
              </a:rPr>
              <a:t>Abscisic acid was originally isolated as an abscission-causing factor. However, it has since become evident that ABA stimulates abscission of organs in only a few species and </a:t>
            </a:r>
            <a:r>
              <a:rPr lang="en-US" dirty="0">
                <a:solidFill>
                  <a:schemeClr val="accent2">
                    <a:lumMod val="40000"/>
                    <a:lumOff val="60000"/>
                  </a:schemeClr>
                </a:solidFill>
                <a:latin typeface="Times New Roman" pitchFamily="18" charset="0"/>
                <a:cs typeface="Times New Roman" pitchFamily="18" charset="0"/>
              </a:rPr>
              <a:t>that the primary hormone causing abscission is </a:t>
            </a:r>
            <a:r>
              <a:rPr lang="en-US" dirty="0" smtClean="0">
                <a:solidFill>
                  <a:schemeClr val="accent2">
                    <a:lumMod val="40000"/>
                    <a:lumOff val="60000"/>
                  </a:schemeClr>
                </a:solidFill>
                <a:latin typeface="Times New Roman" pitchFamily="18" charset="0"/>
                <a:cs typeface="Times New Roman" pitchFamily="18" charset="0"/>
              </a:rPr>
              <a:t>ethylene. On </a:t>
            </a:r>
            <a:r>
              <a:rPr lang="en-US" dirty="0">
                <a:solidFill>
                  <a:schemeClr val="accent2">
                    <a:lumMod val="40000"/>
                    <a:lumOff val="60000"/>
                  </a:schemeClr>
                </a:solidFill>
                <a:latin typeface="Times New Roman" pitchFamily="18" charset="0"/>
                <a:cs typeface="Times New Roman" pitchFamily="18" charset="0"/>
              </a:rPr>
              <a:t>the other hand, ABA is clearly involved in leaf </a:t>
            </a:r>
            <a:r>
              <a:rPr lang="en-US" dirty="0" smtClean="0">
                <a:solidFill>
                  <a:schemeClr val="accent2">
                    <a:lumMod val="40000"/>
                    <a:lumOff val="60000"/>
                  </a:schemeClr>
                </a:solidFill>
                <a:latin typeface="Times New Roman" pitchFamily="18" charset="0"/>
                <a:cs typeface="Times New Roman" pitchFamily="18" charset="0"/>
              </a:rPr>
              <a:t>senescence, and </a:t>
            </a:r>
            <a:r>
              <a:rPr lang="en-US" dirty="0">
                <a:solidFill>
                  <a:schemeClr val="accent2">
                    <a:lumMod val="40000"/>
                    <a:lumOff val="60000"/>
                  </a:schemeClr>
                </a:solidFill>
                <a:latin typeface="Times New Roman" pitchFamily="18" charset="0"/>
                <a:cs typeface="Times New Roman" pitchFamily="18" charset="0"/>
              </a:rPr>
              <a:t>through its promotion of senescence it </a:t>
            </a:r>
            <a:r>
              <a:rPr lang="en-US" dirty="0" smtClean="0">
                <a:solidFill>
                  <a:schemeClr val="accent2">
                    <a:lumMod val="40000"/>
                    <a:lumOff val="60000"/>
                  </a:schemeClr>
                </a:solidFill>
                <a:latin typeface="Times New Roman" pitchFamily="18" charset="0"/>
                <a:cs typeface="Times New Roman" pitchFamily="18" charset="0"/>
              </a:rPr>
              <a:t>might indirectly </a:t>
            </a:r>
            <a:r>
              <a:rPr lang="en-US" dirty="0">
                <a:solidFill>
                  <a:schemeClr val="accent2">
                    <a:lumMod val="40000"/>
                    <a:lumOff val="60000"/>
                  </a:schemeClr>
                </a:solidFill>
                <a:latin typeface="Times New Roman" pitchFamily="18" charset="0"/>
                <a:cs typeface="Times New Roman" pitchFamily="18" charset="0"/>
              </a:rPr>
              <a:t>increase ethylene formation and stimulate abscission</a:t>
            </a:r>
            <a:r>
              <a:rPr lang="en-US" dirty="0" smtClean="0">
                <a:solidFill>
                  <a:schemeClr val="accent2">
                    <a:lumMod val="40000"/>
                    <a:lumOff val="60000"/>
                  </a:schemeClr>
                </a:solidFill>
                <a:latin typeface="Times New Roman" pitchFamily="18" charset="0"/>
                <a:cs typeface="Times New Roman" pitchFamily="18" charset="0"/>
              </a:rPr>
              <a:t>. </a:t>
            </a:r>
            <a:endParaRPr lang="en-US" dirty="0">
              <a:solidFill>
                <a:schemeClr val="accent2">
                  <a:lumMod val="40000"/>
                  <a:lumOff val="60000"/>
                </a:schemeClr>
              </a:solidFill>
              <a:latin typeface="Times New Roman" pitchFamily="18" charset="0"/>
              <a:cs typeface="Times New Roman" pitchFamily="18" charset="0"/>
            </a:endParaRPr>
          </a:p>
          <a:p>
            <a:pPr algn="just"/>
            <a:r>
              <a:rPr lang="en-US" dirty="0" smtClean="0">
                <a:solidFill>
                  <a:schemeClr val="accent2">
                    <a:lumMod val="40000"/>
                    <a:lumOff val="60000"/>
                  </a:schemeClr>
                </a:solidFill>
                <a:latin typeface="Times New Roman" pitchFamily="18" charset="0"/>
                <a:cs typeface="Times New Roman" pitchFamily="18" charset="0"/>
              </a:rPr>
              <a:t>Leaf </a:t>
            </a:r>
            <a:r>
              <a:rPr lang="en-US" dirty="0">
                <a:solidFill>
                  <a:schemeClr val="accent2">
                    <a:lumMod val="40000"/>
                    <a:lumOff val="60000"/>
                  </a:schemeClr>
                </a:solidFill>
                <a:latin typeface="Times New Roman" pitchFamily="18" charset="0"/>
                <a:cs typeface="Times New Roman" pitchFamily="18" charset="0"/>
              </a:rPr>
              <a:t>senescence has been studied extensively, and </a:t>
            </a:r>
            <a:r>
              <a:rPr lang="en-US" dirty="0" smtClean="0">
                <a:solidFill>
                  <a:schemeClr val="accent2">
                    <a:lumMod val="40000"/>
                    <a:lumOff val="60000"/>
                  </a:schemeClr>
                </a:solidFill>
                <a:latin typeface="Times New Roman" pitchFamily="18" charset="0"/>
                <a:cs typeface="Times New Roman" pitchFamily="18" charset="0"/>
              </a:rPr>
              <a:t>the anatomical</a:t>
            </a:r>
            <a:r>
              <a:rPr lang="en-US" dirty="0">
                <a:solidFill>
                  <a:schemeClr val="accent2">
                    <a:lumMod val="40000"/>
                    <a:lumOff val="60000"/>
                  </a:schemeClr>
                </a:solidFill>
                <a:latin typeface="Times New Roman" pitchFamily="18" charset="0"/>
                <a:cs typeface="Times New Roman" pitchFamily="18" charset="0"/>
              </a:rPr>
              <a:t>, physiological, and biochemical changes that </a:t>
            </a:r>
            <a:r>
              <a:rPr lang="en-US" dirty="0" smtClean="0">
                <a:solidFill>
                  <a:schemeClr val="accent2">
                    <a:lumMod val="40000"/>
                    <a:lumOff val="60000"/>
                  </a:schemeClr>
                </a:solidFill>
                <a:latin typeface="Times New Roman" pitchFamily="18" charset="0"/>
                <a:cs typeface="Times New Roman" pitchFamily="18" charset="0"/>
              </a:rPr>
              <a:t>take place </a:t>
            </a:r>
            <a:r>
              <a:rPr lang="en-US" dirty="0">
                <a:solidFill>
                  <a:schemeClr val="accent2">
                    <a:lumMod val="40000"/>
                    <a:lumOff val="60000"/>
                  </a:schemeClr>
                </a:solidFill>
                <a:latin typeface="Times New Roman" pitchFamily="18" charset="0"/>
                <a:cs typeface="Times New Roman" pitchFamily="18" charset="0"/>
              </a:rPr>
              <a:t>during this process </a:t>
            </a:r>
            <a:r>
              <a:rPr lang="en-US" dirty="0" smtClean="0">
                <a:solidFill>
                  <a:schemeClr val="accent2">
                    <a:lumMod val="40000"/>
                    <a:lumOff val="60000"/>
                  </a:schemeClr>
                </a:solidFill>
                <a:latin typeface="Times New Roman" pitchFamily="18" charset="0"/>
                <a:cs typeface="Times New Roman" pitchFamily="18" charset="0"/>
              </a:rPr>
              <a:t>. Leaf segments </a:t>
            </a:r>
            <a:r>
              <a:rPr lang="en-US" dirty="0">
                <a:solidFill>
                  <a:schemeClr val="accent2">
                    <a:lumMod val="40000"/>
                    <a:lumOff val="60000"/>
                  </a:schemeClr>
                </a:solidFill>
                <a:latin typeface="Times New Roman" pitchFamily="18" charset="0"/>
                <a:cs typeface="Times New Roman" pitchFamily="18" charset="0"/>
              </a:rPr>
              <a:t>senesce faster in darkness than in light, and </a:t>
            </a:r>
            <a:r>
              <a:rPr lang="en-US" dirty="0" smtClean="0">
                <a:solidFill>
                  <a:schemeClr val="accent2">
                    <a:lumMod val="40000"/>
                    <a:lumOff val="60000"/>
                  </a:schemeClr>
                </a:solidFill>
                <a:latin typeface="Times New Roman" pitchFamily="18" charset="0"/>
                <a:cs typeface="Times New Roman" pitchFamily="18" charset="0"/>
              </a:rPr>
              <a:t>they turn </a:t>
            </a:r>
            <a:r>
              <a:rPr lang="en-US" dirty="0">
                <a:solidFill>
                  <a:schemeClr val="accent2">
                    <a:lumMod val="40000"/>
                    <a:lumOff val="60000"/>
                  </a:schemeClr>
                </a:solidFill>
                <a:latin typeface="Times New Roman" pitchFamily="18" charset="0"/>
                <a:cs typeface="Times New Roman" pitchFamily="18" charset="0"/>
              </a:rPr>
              <a:t>yellow as a result of chlorophyll breakdown. In </a:t>
            </a:r>
            <a:r>
              <a:rPr lang="en-US" dirty="0" smtClean="0">
                <a:solidFill>
                  <a:schemeClr val="accent2">
                    <a:lumMod val="40000"/>
                    <a:lumOff val="60000"/>
                  </a:schemeClr>
                </a:solidFill>
                <a:latin typeface="Times New Roman" pitchFamily="18" charset="0"/>
                <a:cs typeface="Times New Roman" pitchFamily="18" charset="0"/>
              </a:rPr>
              <a:t>addition, the </a:t>
            </a:r>
            <a:r>
              <a:rPr lang="en-US" dirty="0">
                <a:solidFill>
                  <a:schemeClr val="accent2">
                    <a:lumMod val="40000"/>
                    <a:lumOff val="60000"/>
                  </a:schemeClr>
                </a:solidFill>
                <a:latin typeface="Times New Roman" pitchFamily="18" charset="0"/>
                <a:cs typeface="Times New Roman" pitchFamily="18" charset="0"/>
              </a:rPr>
              <a:t>breakdown of proteins and nucleic acids is increased </a:t>
            </a:r>
            <a:r>
              <a:rPr lang="en-US" dirty="0" smtClean="0">
                <a:solidFill>
                  <a:schemeClr val="accent2">
                    <a:lumMod val="40000"/>
                    <a:lumOff val="60000"/>
                  </a:schemeClr>
                </a:solidFill>
                <a:latin typeface="Times New Roman" pitchFamily="18" charset="0"/>
                <a:cs typeface="Times New Roman" pitchFamily="18" charset="0"/>
              </a:rPr>
              <a:t>by the </a:t>
            </a:r>
            <a:r>
              <a:rPr lang="en-US" dirty="0">
                <a:solidFill>
                  <a:schemeClr val="accent2">
                    <a:lumMod val="40000"/>
                    <a:lumOff val="60000"/>
                  </a:schemeClr>
                </a:solidFill>
                <a:latin typeface="Times New Roman" pitchFamily="18" charset="0"/>
                <a:cs typeface="Times New Roman" pitchFamily="18" charset="0"/>
              </a:rPr>
              <a:t>stimulation of several hydrolases</a:t>
            </a:r>
            <a:r>
              <a:rPr lang="en-US" dirty="0" smtClean="0">
                <a:solidFill>
                  <a:schemeClr val="accent2">
                    <a:lumMod val="40000"/>
                    <a:lumOff val="60000"/>
                  </a:schemeClr>
                </a:solidFill>
                <a:latin typeface="Times New Roman" pitchFamily="18" charset="0"/>
                <a:cs typeface="Times New Roman" pitchFamily="18" charset="0"/>
              </a:rPr>
              <a:t>.  ABA greatly accelerates the </a:t>
            </a:r>
            <a:r>
              <a:rPr lang="en-US" dirty="0">
                <a:solidFill>
                  <a:schemeClr val="accent2">
                    <a:lumMod val="40000"/>
                    <a:lumOff val="60000"/>
                  </a:schemeClr>
                </a:solidFill>
                <a:latin typeface="Times New Roman" pitchFamily="18" charset="0"/>
                <a:cs typeface="Times New Roman" pitchFamily="18" charset="0"/>
              </a:rPr>
              <a:t>senescence of both leaf segments and attached leaves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943600"/>
          </a:xfrm>
        </p:spPr>
        <p:txBody>
          <a:bodyPr>
            <a:normAutofit fontScale="70000" lnSpcReduction="20000"/>
          </a:bodyPr>
          <a:lstStyle/>
          <a:p>
            <a:pPr algn="just">
              <a:buNone/>
            </a:pPr>
            <a:r>
              <a:rPr lang="en-US" b="1" dirty="0" smtClean="0">
                <a:solidFill>
                  <a:schemeClr val="accent2">
                    <a:lumMod val="40000"/>
                    <a:lumOff val="60000"/>
                  </a:schemeClr>
                </a:solidFill>
                <a:latin typeface="Times New Roman" pitchFamily="18" charset="0"/>
                <a:cs typeface="Times New Roman" pitchFamily="18" charset="0"/>
              </a:rPr>
              <a:t>             Abscisic acid mediates response to water stress.</a:t>
            </a:r>
          </a:p>
          <a:p>
            <a:pPr algn="just"/>
            <a:r>
              <a:rPr lang="en-US" dirty="0">
                <a:solidFill>
                  <a:schemeClr val="accent2">
                    <a:lumMod val="40000"/>
                    <a:lumOff val="60000"/>
                  </a:schemeClr>
                </a:solidFill>
                <a:latin typeface="Times New Roman" pitchFamily="18" charset="0"/>
                <a:cs typeface="Times New Roman" pitchFamily="18" charset="0"/>
              </a:rPr>
              <a:t>Plants generally respond to acute water deficits by </a:t>
            </a:r>
            <a:r>
              <a:rPr lang="en-US" dirty="0" smtClean="0">
                <a:solidFill>
                  <a:schemeClr val="accent2">
                    <a:lumMod val="40000"/>
                    <a:lumOff val="60000"/>
                  </a:schemeClr>
                </a:solidFill>
                <a:latin typeface="Times New Roman" pitchFamily="18" charset="0"/>
                <a:cs typeface="Times New Roman" pitchFamily="18" charset="0"/>
              </a:rPr>
              <a:t>closing their </a:t>
            </a:r>
            <a:r>
              <a:rPr lang="en-US" dirty="0">
                <a:solidFill>
                  <a:schemeClr val="accent2">
                    <a:lumMod val="40000"/>
                    <a:lumOff val="60000"/>
                  </a:schemeClr>
                </a:solidFill>
                <a:latin typeface="Times New Roman" pitchFamily="18" charset="0"/>
                <a:cs typeface="Times New Roman" pitchFamily="18" charset="0"/>
              </a:rPr>
              <a:t>stomata in order to match </a:t>
            </a:r>
            <a:r>
              <a:rPr lang="en-US" dirty="0" err="1">
                <a:solidFill>
                  <a:schemeClr val="accent2">
                    <a:lumMod val="40000"/>
                    <a:lumOff val="60000"/>
                  </a:schemeClr>
                </a:solidFill>
                <a:latin typeface="Times New Roman" pitchFamily="18" charset="0"/>
                <a:cs typeface="Times New Roman" pitchFamily="18" charset="0"/>
              </a:rPr>
              <a:t>transpirational</a:t>
            </a:r>
            <a:r>
              <a:rPr lang="en-US" dirty="0">
                <a:solidFill>
                  <a:schemeClr val="accent2">
                    <a:lumMod val="40000"/>
                    <a:lumOff val="60000"/>
                  </a:schemeClr>
                </a:solidFill>
                <a:latin typeface="Times New Roman" pitchFamily="18" charset="0"/>
                <a:cs typeface="Times New Roman" pitchFamily="18" charset="0"/>
              </a:rPr>
              <a:t> </a:t>
            </a:r>
            <a:r>
              <a:rPr lang="en-US" dirty="0" smtClean="0">
                <a:solidFill>
                  <a:schemeClr val="accent2">
                    <a:lumMod val="40000"/>
                    <a:lumOff val="60000"/>
                  </a:schemeClr>
                </a:solidFill>
                <a:latin typeface="Times New Roman" pitchFamily="18" charset="0"/>
                <a:cs typeface="Times New Roman" pitchFamily="18" charset="0"/>
              </a:rPr>
              <a:t>water loss </a:t>
            </a:r>
            <a:r>
              <a:rPr lang="en-US" dirty="0">
                <a:solidFill>
                  <a:schemeClr val="accent2">
                    <a:lumMod val="40000"/>
                    <a:lumOff val="60000"/>
                  </a:schemeClr>
                </a:solidFill>
                <a:latin typeface="Times New Roman" pitchFamily="18" charset="0"/>
                <a:cs typeface="Times New Roman" pitchFamily="18" charset="0"/>
              </a:rPr>
              <a:t>from the leaf surface with the rate at which </a:t>
            </a:r>
            <a:r>
              <a:rPr lang="en-US" dirty="0" smtClean="0">
                <a:solidFill>
                  <a:schemeClr val="accent2">
                    <a:lumMod val="40000"/>
                    <a:lumOff val="60000"/>
                  </a:schemeClr>
                </a:solidFill>
                <a:latin typeface="Times New Roman" pitchFamily="18" charset="0"/>
                <a:cs typeface="Times New Roman" pitchFamily="18" charset="0"/>
              </a:rPr>
              <a:t>water can </a:t>
            </a:r>
            <a:r>
              <a:rPr lang="en-US" dirty="0">
                <a:solidFill>
                  <a:schemeClr val="accent2">
                    <a:lumMod val="40000"/>
                    <a:lumOff val="60000"/>
                  </a:schemeClr>
                </a:solidFill>
                <a:latin typeface="Times New Roman" pitchFamily="18" charset="0"/>
                <a:cs typeface="Times New Roman" pitchFamily="18" charset="0"/>
              </a:rPr>
              <a:t>be resupplied by the roots. Since the discovery </a:t>
            </a:r>
            <a:r>
              <a:rPr lang="en-US" dirty="0" smtClean="0">
                <a:solidFill>
                  <a:schemeClr val="accent2">
                    <a:lumMod val="40000"/>
                    <a:lumOff val="60000"/>
                  </a:schemeClr>
                </a:solidFill>
                <a:latin typeface="Times New Roman" pitchFamily="18" charset="0"/>
                <a:cs typeface="Times New Roman" pitchFamily="18" charset="0"/>
              </a:rPr>
              <a:t>of ABA </a:t>
            </a:r>
            <a:r>
              <a:rPr lang="en-US" dirty="0">
                <a:solidFill>
                  <a:schemeClr val="accent2">
                    <a:lumMod val="40000"/>
                    <a:lumOff val="60000"/>
                  </a:schemeClr>
                </a:solidFill>
                <a:latin typeface="Times New Roman" pitchFamily="18" charset="0"/>
                <a:cs typeface="Times New Roman" pitchFamily="18" charset="0"/>
              </a:rPr>
              <a:t>in the late 1960s, it has been known to have </a:t>
            </a:r>
            <a:r>
              <a:rPr lang="en-US" dirty="0" smtClean="0">
                <a:solidFill>
                  <a:schemeClr val="accent2">
                    <a:lumMod val="40000"/>
                    <a:lumOff val="60000"/>
                  </a:schemeClr>
                </a:solidFill>
                <a:latin typeface="Times New Roman" pitchFamily="18" charset="0"/>
                <a:cs typeface="Times New Roman" pitchFamily="18" charset="0"/>
              </a:rPr>
              <a:t>a prominent </a:t>
            </a:r>
            <a:r>
              <a:rPr lang="en-US" dirty="0">
                <a:solidFill>
                  <a:schemeClr val="accent2">
                    <a:lumMod val="40000"/>
                    <a:lumOff val="60000"/>
                  </a:schemeClr>
                </a:solidFill>
                <a:latin typeface="Times New Roman" pitchFamily="18" charset="0"/>
                <a:cs typeface="Times New Roman" pitchFamily="18" charset="0"/>
              </a:rPr>
              <a:t>role in </a:t>
            </a:r>
            <a:r>
              <a:rPr lang="en-US" dirty="0" err="1">
                <a:solidFill>
                  <a:schemeClr val="accent2">
                    <a:lumMod val="40000"/>
                    <a:lumOff val="60000"/>
                  </a:schemeClr>
                </a:solidFill>
                <a:latin typeface="Times New Roman" pitchFamily="18" charset="0"/>
                <a:cs typeface="Times New Roman" pitchFamily="18" charset="0"/>
              </a:rPr>
              <a:t>stomatal</a:t>
            </a:r>
            <a:r>
              <a:rPr lang="en-US" dirty="0">
                <a:solidFill>
                  <a:schemeClr val="accent2">
                    <a:lumMod val="40000"/>
                    <a:lumOff val="60000"/>
                  </a:schemeClr>
                </a:solidFill>
                <a:latin typeface="Times New Roman" pitchFamily="18" charset="0"/>
                <a:cs typeface="Times New Roman" pitchFamily="18" charset="0"/>
              </a:rPr>
              <a:t> closure during water </a:t>
            </a:r>
            <a:r>
              <a:rPr lang="en-US" dirty="0" smtClean="0">
                <a:solidFill>
                  <a:schemeClr val="accent2">
                    <a:lumMod val="40000"/>
                    <a:lumOff val="60000"/>
                  </a:schemeClr>
                </a:solidFill>
                <a:latin typeface="Times New Roman" pitchFamily="18" charset="0"/>
                <a:cs typeface="Times New Roman" pitchFamily="18" charset="0"/>
              </a:rPr>
              <a:t>stress. In </a:t>
            </a:r>
            <a:r>
              <a:rPr lang="en-US" dirty="0">
                <a:solidFill>
                  <a:schemeClr val="accent2">
                    <a:lumMod val="40000"/>
                    <a:lumOff val="60000"/>
                  </a:schemeClr>
                </a:solidFill>
                <a:latin typeface="Times New Roman" pitchFamily="18" charset="0"/>
                <a:cs typeface="Times New Roman" pitchFamily="18" charset="0"/>
              </a:rPr>
              <a:t>fact, ABA has long been recognized as </a:t>
            </a:r>
            <a:r>
              <a:rPr lang="en-US" dirty="0" err="1" smtClean="0">
                <a:solidFill>
                  <a:schemeClr val="accent2">
                    <a:lumMod val="40000"/>
                    <a:lumOff val="60000"/>
                  </a:schemeClr>
                </a:solidFill>
                <a:latin typeface="Times New Roman" pitchFamily="18" charset="0"/>
                <a:cs typeface="Times New Roman" pitchFamily="18" charset="0"/>
              </a:rPr>
              <a:t>antitranspirant</a:t>
            </a:r>
            <a:r>
              <a:rPr lang="en-US" dirty="0" smtClean="0">
                <a:solidFill>
                  <a:schemeClr val="accent2">
                    <a:lumMod val="40000"/>
                    <a:lumOff val="60000"/>
                  </a:schemeClr>
                </a:solidFill>
                <a:latin typeface="Times New Roman" pitchFamily="18" charset="0"/>
                <a:cs typeface="Times New Roman" pitchFamily="18" charset="0"/>
              </a:rPr>
              <a:t> because </a:t>
            </a:r>
            <a:r>
              <a:rPr lang="en-US" dirty="0">
                <a:solidFill>
                  <a:schemeClr val="accent2">
                    <a:lumMod val="40000"/>
                    <a:lumOff val="60000"/>
                  </a:schemeClr>
                </a:solidFill>
                <a:latin typeface="Times New Roman" pitchFamily="18" charset="0"/>
                <a:cs typeface="Times New Roman" pitchFamily="18" charset="0"/>
              </a:rPr>
              <a:t>of its capacity to induce </a:t>
            </a:r>
            <a:r>
              <a:rPr lang="en-US" dirty="0" err="1">
                <a:solidFill>
                  <a:schemeClr val="accent2">
                    <a:lumMod val="40000"/>
                    <a:lumOff val="60000"/>
                  </a:schemeClr>
                </a:solidFill>
                <a:latin typeface="Times New Roman" pitchFamily="18" charset="0"/>
                <a:cs typeface="Times New Roman" pitchFamily="18" charset="0"/>
              </a:rPr>
              <a:t>stomatal</a:t>
            </a:r>
            <a:r>
              <a:rPr lang="en-US" dirty="0">
                <a:solidFill>
                  <a:schemeClr val="accent2">
                    <a:lumMod val="40000"/>
                    <a:lumOff val="60000"/>
                  </a:schemeClr>
                </a:solidFill>
                <a:latin typeface="Times New Roman" pitchFamily="18" charset="0"/>
                <a:cs typeface="Times New Roman" pitchFamily="18" charset="0"/>
              </a:rPr>
              <a:t> closure </a:t>
            </a:r>
            <a:r>
              <a:rPr lang="en-US" dirty="0" smtClean="0">
                <a:solidFill>
                  <a:schemeClr val="accent2">
                    <a:lumMod val="40000"/>
                    <a:lumOff val="60000"/>
                  </a:schemeClr>
                </a:solidFill>
                <a:latin typeface="Times New Roman" pitchFamily="18" charset="0"/>
                <a:cs typeface="Times New Roman" pitchFamily="18" charset="0"/>
              </a:rPr>
              <a:t>and thus </a:t>
            </a:r>
            <a:r>
              <a:rPr lang="en-US" dirty="0">
                <a:solidFill>
                  <a:schemeClr val="accent2">
                    <a:lumMod val="40000"/>
                    <a:lumOff val="60000"/>
                  </a:schemeClr>
                </a:solidFill>
                <a:latin typeface="Times New Roman" pitchFamily="18" charset="0"/>
                <a:cs typeface="Times New Roman" pitchFamily="18" charset="0"/>
              </a:rPr>
              <a:t>reduce water loss through </a:t>
            </a:r>
            <a:r>
              <a:rPr lang="en-US" dirty="0" smtClean="0">
                <a:solidFill>
                  <a:schemeClr val="accent2">
                    <a:lumMod val="40000"/>
                    <a:lumOff val="60000"/>
                  </a:schemeClr>
                </a:solidFill>
                <a:latin typeface="Times New Roman" pitchFamily="18" charset="0"/>
                <a:cs typeface="Times New Roman" pitchFamily="18" charset="0"/>
              </a:rPr>
              <a:t>transpiration.</a:t>
            </a:r>
          </a:p>
          <a:p>
            <a:pPr algn="just"/>
            <a:r>
              <a:rPr lang="en-US" dirty="0">
                <a:solidFill>
                  <a:schemeClr val="accent2">
                    <a:lumMod val="40000"/>
                    <a:lumOff val="60000"/>
                  </a:schemeClr>
                </a:solidFill>
                <a:latin typeface="Times New Roman" pitchFamily="18" charset="0"/>
                <a:cs typeface="Times New Roman" pitchFamily="18" charset="0"/>
              </a:rPr>
              <a:t>ABA accumulates in water-stressed (that is, </a:t>
            </a:r>
            <a:r>
              <a:rPr lang="en-US" dirty="0" smtClean="0">
                <a:solidFill>
                  <a:schemeClr val="accent2">
                    <a:lumMod val="40000"/>
                    <a:lumOff val="60000"/>
                  </a:schemeClr>
                </a:solidFill>
                <a:latin typeface="Times New Roman" pitchFamily="18" charset="0"/>
                <a:cs typeface="Times New Roman" pitchFamily="18" charset="0"/>
              </a:rPr>
              <a:t>wilted) leaves </a:t>
            </a:r>
            <a:r>
              <a:rPr lang="en-US" dirty="0">
                <a:solidFill>
                  <a:schemeClr val="accent2">
                    <a:lumMod val="40000"/>
                    <a:lumOff val="60000"/>
                  </a:schemeClr>
                </a:solidFill>
                <a:latin typeface="Times New Roman" pitchFamily="18" charset="0"/>
                <a:cs typeface="Times New Roman" pitchFamily="18" charset="0"/>
              </a:rPr>
              <a:t>and exogenous application of ABA is a </a:t>
            </a:r>
            <a:r>
              <a:rPr lang="en-US" dirty="0" smtClean="0">
                <a:solidFill>
                  <a:schemeClr val="accent2">
                    <a:lumMod val="40000"/>
                    <a:lumOff val="60000"/>
                  </a:schemeClr>
                </a:solidFill>
                <a:latin typeface="Times New Roman" pitchFamily="18" charset="0"/>
                <a:cs typeface="Times New Roman" pitchFamily="18" charset="0"/>
              </a:rPr>
              <a:t>powerful inhibitor </a:t>
            </a:r>
            <a:r>
              <a:rPr lang="en-US" dirty="0">
                <a:solidFill>
                  <a:schemeClr val="accent2">
                    <a:lumMod val="40000"/>
                    <a:lumOff val="60000"/>
                  </a:schemeClr>
                </a:solidFill>
                <a:latin typeface="Times New Roman" pitchFamily="18" charset="0"/>
                <a:cs typeface="Times New Roman" pitchFamily="18" charset="0"/>
              </a:rPr>
              <a:t>of </a:t>
            </a:r>
            <a:r>
              <a:rPr lang="en-US" dirty="0" err="1">
                <a:solidFill>
                  <a:schemeClr val="accent2">
                    <a:lumMod val="40000"/>
                    <a:lumOff val="60000"/>
                  </a:schemeClr>
                </a:solidFill>
                <a:latin typeface="Times New Roman" pitchFamily="18" charset="0"/>
                <a:cs typeface="Times New Roman" pitchFamily="18" charset="0"/>
              </a:rPr>
              <a:t>stomatal</a:t>
            </a:r>
            <a:r>
              <a:rPr lang="en-US" dirty="0">
                <a:solidFill>
                  <a:schemeClr val="accent2">
                    <a:lumMod val="40000"/>
                    <a:lumOff val="60000"/>
                  </a:schemeClr>
                </a:solidFill>
                <a:latin typeface="Times New Roman" pitchFamily="18" charset="0"/>
                <a:cs typeface="Times New Roman" pitchFamily="18" charset="0"/>
              </a:rPr>
              <a:t> </a:t>
            </a:r>
            <a:r>
              <a:rPr lang="en-US" dirty="0" smtClean="0">
                <a:solidFill>
                  <a:schemeClr val="accent2">
                    <a:lumMod val="40000"/>
                    <a:lumOff val="60000"/>
                  </a:schemeClr>
                </a:solidFill>
                <a:latin typeface="Times New Roman" pitchFamily="18" charset="0"/>
                <a:cs typeface="Times New Roman" pitchFamily="18" charset="0"/>
              </a:rPr>
              <a:t>opening.</a:t>
            </a:r>
          </a:p>
          <a:p>
            <a:pPr algn="just"/>
            <a:r>
              <a:rPr lang="en-US" dirty="0">
                <a:solidFill>
                  <a:schemeClr val="accent2">
                    <a:lumMod val="40000"/>
                    <a:lumOff val="60000"/>
                  </a:schemeClr>
                </a:solidFill>
                <a:latin typeface="Times New Roman" pitchFamily="18" charset="0"/>
                <a:cs typeface="Times New Roman" pitchFamily="18" charset="0"/>
              </a:rPr>
              <a:t>According to current thinking, the initial </a:t>
            </a:r>
            <a:r>
              <a:rPr lang="en-US" dirty="0" smtClean="0">
                <a:solidFill>
                  <a:schemeClr val="accent2">
                    <a:lumMod val="40000"/>
                    <a:lumOff val="60000"/>
                  </a:schemeClr>
                </a:solidFill>
                <a:latin typeface="Times New Roman" pitchFamily="18" charset="0"/>
                <a:cs typeface="Times New Roman" pitchFamily="18" charset="0"/>
              </a:rPr>
              <a:t>detection of </a:t>
            </a:r>
            <a:r>
              <a:rPr lang="en-US" dirty="0">
                <a:solidFill>
                  <a:schemeClr val="accent2">
                    <a:lumMod val="40000"/>
                    <a:lumOff val="60000"/>
                  </a:schemeClr>
                </a:solidFill>
                <a:latin typeface="Times New Roman" pitchFamily="18" charset="0"/>
                <a:cs typeface="Times New Roman" pitchFamily="18" charset="0"/>
              </a:rPr>
              <a:t>water stress in leaves is related to its effects </a:t>
            </a:r>
            <a:r>
              <a:rPr lang="en-US" dirty="0" smtClean="0">
                <a:solidFill>
                  <a:schemeClr val="accent2">
                    <a:lumMod val="40000"/>
                    <a:lumOff val="60000"/>
                  </a:schemeClr>
                </a:solidFill>
                <a:latin typeface="Times New Roman" pitchFamily="18" charset="0"/>
                <a:cs typeface="Times New Roman" pitchFamily="18" charset="0"/>
              </a:rPr>
              <a:t>on photosynthesis</a:t>
            </a:r>
            <a:r>
              <a:rPr lang="en-US" dirty="0">
                <a:solidFill>
                  <a:schemeClr val="accent2">
                    <a:lumMod val="40000"/>
                    <a:lumOff val="60000"/>
                  </a:schemeClr>
                </a:solidFill>
                <a:latin typeface="Times New Roman" pitchFamily="18" charset="0"/>
                <a:cs typeface="Times New Roman" pitchFamily="18" charset="0"/>
              </a:rPr>
              <a:t>. Inhibition of electron transport </a:t>
            </a:r>
            <a:r>
              <a:rPr lang="en-US" dirty="0" smtClean="0">
                <a:solidFill>
                  <a:schemeClr val="accent2">
                    <a:lumMod val="40000"/>
                    <a:lumOff val="60000"/>
                  </a:schemeClr>
                </a:solidFill>
                <a:latin typeface="Times New Roman" pitchFamily="18" charset="0"/>
                <a:cs typeface="Times New Roman" pitchFamily="18" charset="0"/>
              </a:rPr>
              <a:t>and </a:t>
            </a:r>
            <a:r>
              <a:rPr lang="en-US" dirty="0" err="1" smtClean="0">
                <a:solidFill>
                  <a:schemeClr val="accent2">
                    <a:lumMod val="40000"/>
                    <a:lumOff val="60000"/>
                  </a:schemeClr>
                </a:solidFill>
                <a:latin typeface="Times New Roman" pitchFamily="18" charset="0"/>
                <a:cs typeface="Times New Roman" pitchFamily="18" charset="0"/>
              </a:rPr>
              <a:t>photophosphorylation</a:t>
            </a:r>
            <a:r>
              <a:rPr lang="en-US" dirty="0" smtClean="0">
                <a:solidFill>
                  <a:schemeClr val="accent2">
                    <a:lumMod val="40000"/>
                    <a:lumOff val="60000"/>
                  </a:schemeClr>
                </a:solidFill>
                <a:latin typeface="Times New Roman" pitchFamily="18" charset="0"/>
                <a:cs typeface="Times New Roman" pitchFamily="18" charset="0"/>
              </a:rPr>
              <a:t> </a:t>
            </a:r>
            <a:r>
              <a:rPr lang="en-US" dirty="0">
                <a:solidFill>
                  <a:schemeClr val="accent2">
                    <a:lumMod val="40000"/>
                    <a:lumOff val="60000"/>
                  </a:schemeClr>
                </a:solidFill>
                <a:latin typeface="Times New Roman" pitchFamily="18" charset="0"/>
                <a:cs typeface="Times New Roman" pitchFamily="18" charset="0"/>
              </a:rPr>
              <a:t>in the chloroplasts would </a:t>
            </a:r>
            <a:r>
              <a:rPr lang="en-US" dirty="0" smtClean="0">
                <a:solidFill>
                  <a:schemeClr val="accent2">
                    <a:lumMod val="40000"/>
                    <a:lumOff val="60000"/>
                  </a:schemeClr>
                </a:solidFill>
                <a:latin typeface="Times New Roman" pitchFamily="18" charset="0"/>
                <a:cs typeface="Times New Roman" pitchFamily="18" charset="0"/>
              </a:rPr>
              <a:t>disrupt proton </a:t>
            </a:r>
            <a:r>
              <a:rPr lang="en-US" dirty="0">
                <a:solidFill>
                  <a:schemeClr val="accent2">
                    <a:lumMod val="40000"/>
                    <a:lumOff val="60000"/>
                  </a:schemeClr>
                </a:solidFill>
                <a:latin typeface="Times New Roman" pitchFamily="18" charset="0"/>
                <a:cs typeface="Times New Roman" pitchFamily="18" charset="0"/>
              </a:rPr>
              <a:t>accumulation in the </a:t>
            </a:r>
            <a:r>
              <a:rPr lang="en-US" dirty="0" err="1">
                <a:solidFill>
                  <a:schemeClr val="accent2">
                    <a:lumMod val="40000"/>
                    <a:lumOff val="60000"/>
                  </a:schemeClr>
                </a:solidFill>
                <a:latin typeface="Times New Roman" pitchFamily="18" charset="0"/>
                <a:cs typeface="Times New Roman" pitchFamily="18" charset="0"/>
              </a:rPr>
              <a:t>thylakoid</a:t>
            </a:r>
            <a:r>
              <a:rPr lang="en-US" dirty="0">
                <a:solidFill>
                  <a:schemeClr val="accent2">
                    <a:lumMod val="40000"/>
                    <a:lumOff val="60000"/>
                  </a:schemeClr>
                </a:solidFill>
                <a:latin typeface="Times New Roman" pitchFamily="18" charset="0"/>
                <a:cs typeface="Times New Roman" pitchFamily="18" charset="0"/>
              </a:rPr>
              <a:t> lumen and </a:t>
            </a:r>
            <a:r>
              <a:rPr lang="en-US" dirty="0" smtClean="0">
                <a:solidFill>
                  <a:schemeClr val="accent2">
                    <a:lumMod val="40000"/>
                    <a:lumOff val="60000"/>
                  </a:schemeClr>
                </a:solidFill>
                <a:latin typeface="Times New Roman" pitchFamily="18" charset="0"/>
                <a:cs typeface="Times New Roman" pitchFamily="18" charset="0"/>
              </a:rPr>
              <a:t>lower the </a:t>
            </a:r>
            <a:r>
              <a:rPr lang="en-US" dirty="0" err="1">
                <a:solidFill>
                  <a:schemeClr val="accent2">
                    <a:lumMod val="40000"/>
                    <a:lumOff val="60000"/>
                  </a:schemeClr>
                </a:solidFill>
                <a:latin typeface="Times New Roman" pitchFamily="18" charset="0"/>
                <a:cs typeface="Times New Roman" pitchFamily="18" charset="0"/>
              </a:rPr>
              <a:t>stroma</a:t>
            </a:r>
            <a:r>
              <a:rPr lang="en-US" dirty="0">
                <a:solidFill>
                  <a:schemeClr val="accent2">
                    <a:lumMod val="40000"/>
                    <a:lumOff val="60000"/>
                  </a:schemeClr>
                </a:solidFill>
                <a:latin typeface="Times New Roman" pitchFamily="18" charset="0"/>
                <a:cs typeface="Times New Roman" pitchFamily="18" charset="0"/>
              </a:rPr>
              <a:t> </a:t>
            </a:r>
            <a:r>
              <a:rPr lang="en-US" dirty="0" err="1">
                <a:solidFill>
                  <a:schemeClr val="accent2">
                    <a:lumMod val="40000"/>
                    <a:lumOff val="60000"/>
                  </a:schemeClr>
                </a:solidFill>
                <a:latin typeface="Times New Roman" pitchFamily="18" charset="0"/>
                <a:cs typeface="Times New Roman" pitchFamily="18" charset="0"/>
              </a:rPr>
              <a:t>pH.</a:t>
            </a:r>
            <a:r>
              <a:rPr lang="en-US" dirty="0">
                <a:solidFill>
                  <a:schemeClr val="accent2">
                    <a:lumMod val="40000"/>
                    <a:lumOff val="60000"/>
                  </a:schemeClr>
                </a:solidFill>
                <a:latin typeface="Times New Roman" pitchFamily="18" charset="0"/>
                <a:cs typeface="Times New Roman" pitchFamily="18" charset="0"/>
              </a:rPr>
              <a:t> At the same time, there is an increase </a:t>
            </a:r>
            <a:r>
              <a:rPr lang="en-US" dirty="0" smtClean="0">
                <a:solidFill>
                  <a:schemeClr val="accent2">
                    <a:lumMod val="40000"/>
                    <a:lumOff val="60000"/>
                  </a:schemeClr>
                </a:solidFill>
                <a:latin typeface="Times New Roman" pitchFamily="18" charset="0"/>
                <a:cs typeface="Times New Roman" pitchFamily="18" charset="0"/>
              </a:rPr>
              <a:t>in the </a:t>
            </a:r>
            <a:r>
              <a:rPr lang="en-US" dirty="0">
                <a:solidFill>
                  <a:schemeClr val="accent2">
                    <a:lumMod val="40000"/>
                    <a:lumOff val="60000"/>
                  </a:schemeClr>
                </a:solidFill>
                <a:latin typeface="Times New Roman" pitchFamily="18" charset="0"/>
                <a:cs typeface="Times New Roman" pitchFamily="18" charset="0"/>
              </a:rPr>
              <a:t>pH of the </a:t>
            </a:r>
            <a:r>
              <a:rPr lang="en-US" dirty="0" err="1">
                <a:solidFill>
                  <a:schemeClr val="accent2">
                    <a:lumMod val="40000"/>
                    <a:lumOff val="60000"/>
                  </a:schemeClr>
                </a:solidFill>
                <a:latin typeface="Times New Roman" pitchFamily="18" charset="0"/>
                <a:cs typeface="Times New Roman" pitchFamily="18" charset="0"/>
              </a:rPr>
              <a:t>apoplast</a:t>
            </a:r>
            <a:r>
              <a:rPr lang="en-US" dirty="0">
                <a:solidFill>
                  <a:schemeClr val="accent2">
                    <a:lumMod val="40000"/>
                    <a:lumOff val="60000"/>
                  </a:schemeClr>
                </a:solidFill>
                <a:latin typeface="Times New Roman" pitchFamily="18" charset="0"/>
                <a:cs typeface="Times New Roman" pitchFamily="18" charset="0"/>
              </a:rPr>
              <a:t> surrounding the mesophyll </a:t>
            </a:r>
            <a:r>
              <a:rPr lang="en-US" dirty="0" smtClean="0">
                <a:solidFill>
                  <a:schemeClr val="accent2">
                    <a:lumMod val="40000"/>
                    <a:lumOff val="60000"/>
                  </a:schemeClr>
                </a:solidFill>
                <a:latin typeface="Times New Roman" pitchFamily="18" charset="0"/>
                <a:cs typeface="Times New Roman" pitchFamily="18" charset="0"/>
              </a:rPr>
              <a:t>cells. The </a:t>
            </a:r>
            <a:r>
              <a:rPr lang="en-US" dirty="0">
                <a:solidFill>
                  <a:schemeClr val="accent2">
                    <a:lumMod val="40000"/>
                    <a:lumOff val="60000"/>
                  </a:schemeClr>
                </a:solidFill>
                <a:latin typeface="Times New Roman" pitchFamily="18" charset="0"/>
                <a:cs typeface="Times New Roman" pitchFamily="18" charset="0"/>
              </a:rPr>
              <a:t>resulting pH gradient stimulates a release of </a:t>
            </a:r>
            <a:r>
              <a:rPr lang="en-US" dirty="0" smtClean="0">
                <a:solidFill>
                  <a:schemeClr val="accent2">
                    <a:lumMod val="40000"/>
                    <a:lumOff val="60000"/>
                  </a:schemeClr>
                </a:solidFill>
                <a:latin typeface="Times New Roman" pitchFamily="18" charset="0"/>
                <a:cs typeface="Times New Roman" pitchFamily="18" charset="0"/>
              </a:rPr>
              <a:t>ABA from </a:t>
            </a:r>
            <a:r>
              <a:rPr lang="en-US" dirty="0">
                <a:solidFill>
                  <a:schemeClr val="accent2">
                    <a:lumMod val="40000"/>
                    <a:lumOff val="60000"/>
                  </a:schemeClr>
                </a:solidFill>
                <a:latin typeface="Times New Roman" pitchFamily="18" charset="0"/>
                <a:cs typeface="Times New Roman" pitchFamily="18" charset="0"/>
              </a:rPr>
              <a:t>the mesophyll cells into the </a:t>
            </a:r>
            <a:r>
              <a:rPr lang="en-US" dirty="0" err="1">
                <a:solidFill>
                  <a:schemeClr val="accent2">
                    <a:lumMod val="40000"/>
                    <a:lumOff val="60000"/>
                  </a:schemeClr>
                </a:solidFill>
                <a:latin typeface="Times New Roman" pitchFamily="18" charset="0"/>
                <a:cs typeface="Times New Roman" pitchFamily="18" charset="0"/>
              </a:rPr>
              <a:t>apoplast</a:t>
            </a:r>
            <a:r>
              <a:rPr lang="en-US" dirty="0">
                <a:solidFill>
                  <a:schemeClr val="accent2">
                    <a:lumMod val="40000"/>
                    <a:lumOff val="60000"/>
                  </a:schemeClr>
                </a:solidFill>
                <a:latin typeface="Times New Roman" pitchFamily="18" charset="0"/>
                <a:cs typeface="Times New Roman" pitchFamily="18" charset="0"/>
              </a:rPr>
              <a:t>, where it </a:t>
            </a:r>
            <a:r>
              <a:rPr lang="en-US" dirty="0" smtClean="0">
                <a:solidFill>
                  <a:schemeClr val="accent2">
                    <a:lumMod val="40000"/>
                    <a:lumOff val="60000"/>
                  </a:schemeClr>
                </a:solidFill>
                <a:latin typeface="Times New Roman" pitchFamily="18" charset="0"/>
                <a:cs typeface="Times New Roman" pitchFamily="18" charset="0"/>
              </a:rPr>
              <a:t>can be </a:t>
            </a:r>
            <a:r>
              <a:rPr lang="en-US" dirty="0">
                <a:solidFill>
                  <a:schemeClr val="accent2">
                    <a:lumMod val="40000"/>
                    <a:lumOff val="60000"/>
                  </a:schemeClr>
                </a:solidFill>
                <a:latin typeface="Times New Roman" pitchFamily="18" charset="0"/>
                <a:cs typeface="Times New Roman" pitchFamily="18" charset="0"/>
              </a:rPr>
              <a:t>carried in the transpiration stream to the guard cells</a:t>
            </a:r>
          </a:p>
        </p:txBody>
      </p:sp>
    </p:spTree>
  </p:cSld>
  <p:clrMapOvr>
    <a:masterClrMapping/>
  </p:clrMapOvr>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149</TotalTime>
  <Words>3589</Words>
  <Application>Microsoft Office PowerPoint</Application>
  <PresentationFormat>On-screen Show (4:3)</PresentationFormat>
  <Paragraphs>93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ABSCISIC ACID</vt:lpstr>
      <vt:lpstr>Slide 3</vt:lpstr>
      <vt:lpstr>Physiological role of ABA</vt:lpstr>
      <vt:lpstr>Slide 5</vt:lpstr>
      <vt:lpstr>Slide 6</vt:lpstr>
      <vt:lpstr>Slide 7</vt:lpstr>
      <vt:lpstr>Slide 8</vt:lpstr>
      <vt:lpstr>Slide 9</vt:lpstr>
      <vt:lpstr>Slide 10</vt:lpstr>
      <vt:lpstr>ETHYLENE</vt:lpstr>
      <vt:lpstr>Slide 12</vt:lpstr>
      <vt:lpstr>Slide 13</vt:lpstr>
      <vt:lpstr>Slide 14</vt:lpstr>
      <vt:lpstr>Physiological role of Ethylene</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Ravindra</dc:creator>
  <cp:lastModifiedBy>Ravindra</cp:lastModifiedBy>
  <cp:revision>2</cp:revision>
  <dcterms:created xsi:type="dcterms:W3CDTF">2020-09-16T01:13:16Z</dcterms:created>
  <dcterms:modified xsi:type="dcterms:W3CDTF">2020-09-16T03:42:21Z</dcterms:modified>
</cp:coreProperties>
</file>