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2" r:id="rId2"/>
    <p:sldId id="256" r:id="rId3"/>
    <p:sldId id="257" r:id="rId4"/>
    <p:sldId id="262" r:id="rId5"/>
    <p:sldId id="263" r:id="rId6"/>
    <p:sldId id="259" r:id="rId7"/>
    <p:sldId id="261" r:id="rId8"/>
    <p:sldId id="280" r:id="rId9"/>
    <p:sldId id="275" r:id="rId10"/>
    <p:sldId id="277" r:id="rId11"/>
    <p:sldId id="286" r:id="rId12"/>
    <p:sldId id="279" r:id="rId13"/>
    <p:sldId id="281" r:id="rId14"/>
    <p:sldId id="282" r:id="rId15"/>
    <p:sldId id="283" r:id="rId16"/>
    <p:sldId id="267" r:id="rId17"/>
    <p:sldId id="270" r:id="rId18"/>
    <p:sldId id="269" r:id="rId19"/>
    <p:sldId id="284" r:id="rId20"/>
    <p:sldId id="271"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34" autoAdjust="0"/>
    <p:restoredTop sz="94662" autoAdjust="0"/>
  </p:normalViewPr>
  <p:slideViewPr>
    <p:cSldViewPr>
      <p:cViewPr varScale="1">
        <p:scale>
          <a:sx n="65" d="100"/>
          <a:sy n="65" d="100"/>
        </p:scale>
        <p:origin x="-1446" y="-108"/>
      </p:cViewPr>
      <p:guideLst>
        <p:guide orient="horz" pos="2160"/>
        <p:guide pos="2880"/>
      </p:guideLst>
    </p:cSldViewPr>
  </p:slideViewPr>
  <p:outlineViewPr>
    <p:cViewPr>
      <p:scale>
        <a:sx n="33" d="100"/>
        <a:sy n="33" d="100"/>
      </p:scale>
      <p:origin x="24" y="0"/>
    </p:cViewPr>
  </p:outlin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7F0EF5B-F339-4E4D-8854-1DAABB2213F3}" type="datetimeFigureOut">
              <a:rPr lang="en-US" smtClean="0"/>
              <a:pPr/>
              <a:t>10/21/2020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8955D1-0EF2-4EAA-B85B-0F228DC831D3}" type="slidenum">
              <a:rPr lang="en-US" smtClean="0"/>
              <a:pPr/>
              <a:t>‹#›</a:t>
            </a:fld>
            <a:endParaRPr lang="en-US"/>
          </a:p>
        </p:txBody>
      </p:sp>
    </p:spTree>
    <p:extLst>
      <p:ext uri="{BB962C8B-B14F-4D97-AF65-F5344CB8AC3E}">
        <p14:creationId xmlns:p14="http://schemas.microsoft.com/office/powerpoint/2010/main" xmlns="" val="9072342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F0EF5B-F339-4E4D-8854-1DAABB2213F3}" type="datetimeFigureOut">
              <a:rPr lang="en-US" smtClean="0"/>
              <a:pPr/>
              <a:t>10/21/2020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8955D1-0EF2-4EAA-B85B-0F228DC831D3}" type="slidenum">
              <a:rPr lang="en-US" smtClean="0"/>
              <a:pPr/>
              <a:t>‹#›</a:t>
            </a:fld>
            <a:endParaRPr lang="en-US"/>
          </a:p>
        </p:txBody>
      </p:sp>
    </p:spTree>
    <p:extLst>
      <p:ext uri="{BB962C8B-B14F-4D97-AF65-F5344CB8AC3E}">
        <p14:creationId xmlns:p14="http://schemas.microsoft.com/office/powerpoint/2010/main" xmlns="" val="24691440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F0EF5B-F339-4E4D-8854-1DAABB2213F3}" type="datetimeFigureOut">
              <a:rPr lang="en-US" smtClean="0"/>
              <a:pPr/>
              <a:t>10/21/2020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8955D1-0EF2-4EAA-B85B-0F228DC831D3}" type="slidenum">
              <a:rPr lang="en-US" smtClean="0"/>
              <a:pPr/>
              <a:t>‹#›</a:t>
            </a:fld>
            <a:endParaRPr lang="en-US"/>
          </a:p>
        </p:txBody>
      </p:sp>
    </p:spTree>
    <p:extLst>
      <p:ext uri="{BB962C8B-B14F-4D97-AF65-F5344CB8AC3E}">
        <p14:creationId xmlns:p14="http://schemas.microsoft.com/office/powerpoint/2010/main" xmlns="" val="25382264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F0EF5B-F339-4E4D-8854-1DAABB2213F3}" type="datetimeFigureOut">
              <a:rPr lang="en-US" smtClean="0"/>
              <a:pPr/>
              <a:t>10/21/2020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8955D1-0EF2-4EAA-B85B-0F228DC831D3}" type="slidenum">
              <a:rPr lang="en-US" smtClean="0"/>
              <a:pPr/>
              <a:t>‹#›</a:t>
            </a:fld>
            <a:endParaRPr lang="en-US"/>
          </a:p>
        </p:txBody>
      </p:sp>
    </p:spTree>
    <p:extLst>
      <p:ext uri="{BB962C8B-B14F-4D97-AF65-F5344CB8AC3E}">
        <p14:creationId xmlns:p14="http://schemas.microsoft.com/office/powerpoint/2010/main" xmlns="" val="8002001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7F0EF5B-F339-4E4D-8854-1DAABB2213F3}" type="datetimeFigureOut">
              <a:rPr lang="en-US" smtClean="0"/>
              <a:pPr/>
              <a:t>10/21/2020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8955D1-0EF2-4EAA-B85B-0F228DC831D3}" type="slidenum">
              <a:rPr lang="en-US" smtClean="0"/>
              <a:pPr/>
              <a:t>‹#›</a:t>
            </a:fld>
            <a:endParaRPr lang="en-US"/>
          </a:p>
        </p:txBody>
      </p:sp>
    </p:spTree>
    <p:extLst>
      <p:ext uri="{BB962C8B-B14F-4D97-AF65-F5344CB8AC3E}">
        <p14:creationId xmlns:p14="http://schemas.microsoft.com/office/powerpoint/2010/main" xmlns="" val="31159377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7F0EF5B-F339-4E4D-8854-1DAABB2213F3}" type="datetimeFigureOut">
              <a:rPr lang="en-US" smtClean="0"/>
              <a:pPr/>
              <a:t>10/21/2020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8955D1-0EF2-4EAA-B85B-0F228DC831D3}" type="slidenum">
              <a:rPr lang="en-US" smtClean="0"/>
              <a:pPr/>
              <a:t>‹#›</a:t>
            </a:fld>
            <a:endParaRPr lang="en-US"/>
          </a:p>
        </p:txBody>
      </p:sp>
    </p:spTree>
    <p:extLst>
      <p:ext uri="{BB962C8B-B14F-4D97-AF65-F5344CB8AC3E}">
        <p14:creationId xmlns:p14="http://schemas.microsoft.com/office/powerpoint/2010/main" xmlns="" val="39915947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7F0EF5B-F339-4E4D-8854-1DAABB2213F3}" type="datetimeFigureOut">
              <a:rPr lang="en-US" smtClean="0"/>
              <a:pPr/>
              <a:t>10/21/2020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28955D1-0EF2-4EAA-B85B-0F228DC831D3}" type="slidenum">
              <a:rPr lang="en-US" smtClean="0"/>
              <a:pPr/>
              <a:t>‹#›</a:t>
            </a:fld>
            <a:endParaRPr lang="en-US"/>
          </a:p>
        </p:txBody>
      </p:sp>
    </p:spTree>
    <p:extLst>
      <p:ext uri="{BB962C8B-B14F-4D97-AF65-F5344CB8AC3E}">
        <p14:creationId xmlns:p14="http://schemas.microsoft.com/office/powerpoint/2010/main" xmlns="" val="9485528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7F0EF5B-F339-4E4D-8854-1DAABB2213F3}" type="datetimeFigureOut">
              <a:rPr lang="en-US" smtClean="0"/>
              <a:pPr/>
              <a:t>10/21/2020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28955D1-0EF2-4EAA-B85B-0F228DC831D3}" type="slidenum">
              <a:rPr lang="en-US" smtClean="0"/>
              <a:pPr/>
              <a:t>‹#›</a:t>
            </a:fld>
            <a:endParaRPr lang="en-US"/>
          </a:p>
        </p:txBody>
      </p:sp>
    </p:spTree>
    <p:extLst>
      <p:ext uri="{BB962C8B-B14F-4D97-AF65-F5344CB8AC3E}">
        <p14:creationId xmlns:p14="http://schemas.microsoft.com/office/powerpoint/2010/main" xmlns="" val="10828376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F0EF5B-F339-4E4D-8854-1DAABB2213F3}" type="datetimeFigureOut">
              <a:rPr lang="en-US" smtClean="0"/>
              <a:pPr/>
              <a:t>10/21/2020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28955D1-0EF2-4EAA-B85B-0F228DC831D3}" type="slidenum">
              <a:rPr lang="en-US" smtClean="0"/>
              <a:pPr/>
              <a:t>‹#›</a:t>
            </a:fld>
            <a:endParaRPr lang="en-US"/>
          </a:p>
        </p:txBody>
      </p:sp>
    </p:spTree>
    <p:extLst>
      <p:ext uri="{BB962C8B-B14F-4D97-AF65-F5344CB8AC3E}">
        <p14:creationId xmlns:p14="http://schemas.microsoft.com/office/powerpoint/2010/main" xmlns="" val="8380012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F0EF5B-F339-4E4D-8854-1DAABB2213F3}" type="datetimeFigureOut">
              <a:rPr lang="en-US" smtClean="0"/>
              <a:pPr/>
              <a:t>10/21/2020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8955D1-0EF2-4EAA-B85B-0F228DC831D3}" type="slidenum">
              <a:rPr lang="en-US" smtClean="0"/>
              <a:pPr/>
              <a:t>‹#›</a:t>
            </a:fld>
            <a:endParaRPr lang="en-US"/>
          </a:p>
        </p:txBody>
      </p:sp>
    </p:spTree>
    <p:extLst>
      <p:ext uri="{BB962C8B-B14F-4D97-AF65-F5344CB8AC3E}">
        <p14:creationId xmlns:p14="http://schemas.microsoft.com/office/powerpoint/2010/main" xmlns="" val="37211590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F0EF5B-F339-4E4D-8854-1DAABB2213F3}" type="datetimeFigureOut">
              <a:rPr lang="en-US" smtClean="0"/>
              <a:pPr/>
              <a:t>10/21/2020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8955D1-0EF2-4EAA-B85B-0F228DC831D3}" type="slidenum">
              <a:rPr lang="en-US" smtClean="0"/>
              <a:pPr/>
              <a:t>‹#›</a:t>
            </a:fld>
            <a:endParaRPr lang="en-US"/>
          </a:p>
        </p:txBody>
      </p:sp>
    </p:spTree>
    <p:extLst>
      <p:ext uri="{BB962C8B-B14F-4D97-AF65-F5344CB8AC3E}">
        <p14:creationId xmlns:p14="http://schemas.microsoft.com/office/powerpoint/2010/main" xmlns="" val="14227295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F0EF5B-F339-4E4D-8854-1DAABB2213F3}" type="datetimeFigureOut">
              <a:rPr lang="en-US" smtClean="0"/>
              <a:pPr/>
              <a:t>10/21/2020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8955D1-0EF2-4EAA-B85B-0F228DC831D3}" type="slidenum">
              <a:rPr lang="en-US" smtClean="0"/>
              <a:pPr/>
              <a:t>‹#›</a:t>
            </a:fld>
            <a:endParaRPr lang="en-US"/>
          </a:p>
        </p:txBody>
      </p:sp>
    </p:spTree>
    <p:extLst>
      <p:ext uri="{BB962C8B-B14F-4D97-AF65-F5344CB8AC3E}">
        <p14:creationId xmlns:p14="http://schemas.microsoft.com/office/powerpoint/2010/main" xmlns="" val="34071842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57200" y="152400"/>
            <a:ext cx="8229600" cy="1249362"/>
          </a:xfrm>
          <a:prstGeom prst="rect">
            <a:avLst/>
          </a:prstGeom>
          <a:solidFill>
            <a:schemeClr val="accent3">
              <a:lumMod val="60000"/>
              <a:lumOff val="40000"/>
            </a:schemeClr>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8000" b="0" i="0" u="none" strike="noStrike" kern="1200" cap="none" spc="0" normalizeH="0" baseline="0" noProof="0" dirty="0" smtClean="0">
                <a:ln>
                  <a:noFill/>
                </a:ln>
                <a:solidFill>
                  <a:schemeClr val="bg2">
                    <a:lumMod val="10000"/>
                  </a:schemeClr>
                </a:solidFill>
                <a:effectLst/>
                <a:uLnTx/>
                <a:uFillTx/>
                <a:latin typeface="Times New Roman" pitchFamily="18" charset="0"/>
                <a:ea typeface="+mj-ea"/>
                <a:cs typeface="Times New Roman" pitchFamily="18" charset="0"/>
              </a:rPr>
              <a:t/>
            </a:r>
            <a:br>
              <a:rPr kumimoji="0" lang="en-US" sz="8000" b="0" i="0" u="none" strike="noStrike" kern="1200" cap="none" spc="0" normalizeH="0" baseline="0" noProof="0" dirty="0" smtClean="0">
                <a:ln>
                  <a:noFill/>
                </a:ln>
                <a:solidFill>
                  <a:schemeClr val="bg2">
                    <a:lumMod val="10000"/>
                  </a:schemeClr>
                </a:solidFill>
                <a:effectLst/>
                <a:uLnTx/>
                <a:uFillTx/>
                <a:latin typeface="Times New Roman" pitchFamily="18" charset="0"/>
                <a:ea typeface="+mj-ea"/>
                <a:cs typeface="Times New Roman" pitchFamily="18" charset="0"/>
              </a:rPr>
            </a:br>
            <a:r>
              <a:rPr kumimoji="0" lang="en-US" sz="8000" b="1" i="0" u="none" strike="noStrike" kern="1200" cap="none" spc="0" normalizeH="0" baseline="0" noProof="0" dirty="0" smtClean="0">
                <a:ln>
                  <a:noFill/>
                </a:ln>
                <a:solidFill>
                  <a:schemeClr val="bg2">
                    <a:lumMod val="10000"/>
                  </a:schemeClr>
                </a:solidFill>
                <a:effectLst/>
                <a:uLnTx/>
                <a:uFillTx/>
                <a:latin typeface="Times New Roman" pitchFamily="18" charset="0"/>
                <a:ea typeface="+mj-ea"/>
                <a:cs typeface="Times New Roman" pitchFamily="18" charset="0"/>
              </a:rPr>
              <a:t>Plant Physiology</a:t>
            </a:r>
            <a:br>
              <a:rPr kumimoji="0" lang="en-US" sz="8000" b="1" i="0" u="none" strike="noStrike" kern="1200" cap="none" spc="0" normalizeH="0" baseline="0" noProof="0" dirty="0" smtClean="0">
                <a:ln>
                  <a:noFill/>
                </a:ln>
                <a:solidFill>
                  <a:schemeClr val="bg2">
                    <a:lumMod val="10000"/>
                  </a:schemeClr>
                </a:solidFill>
                <a:effectLst/>
                <a:uLnTx/>
                <a:uFillTx/>
                <a:latin typeface="Times New Roman" pitchFamily="18" charset="0"/>
                <a:ea typeface="+mj-ea"/>
                <a:cs typeface="Times New Roman" pitchFamily="18" charset="0"/>
              </a:rPr>
            </a:br>
            <a:endParaRPr kumimoji="0" lang="en-US" sz="8000" b="0" i="0" u="none" strike="noStrike" kern="1200" cap="none" spc="0" normalizeH="0" baseline="0" noProof="0" dirty="0">
              <a:ln>
                <a:noFill/>
              </a:ln>
              <a:solidFill>
                <a:schemeClr val="bg2">
                  <a:lumMod val="10000"/>
                </a:schemeClr>
              </a:solidFill>
              <a:effectLst/>
              <a:uLnTx/>
              <a:uFillTx/>
              <a:latin typeface="Times New Roman" pitchFamily="18" charset="0"/>
              <a:ea typeface="+mj-ea"/>
              <a:cs typeface="Times New Roman" pitchFamily="18" charset="0"/>
            </a:endParaRPr>
          </a:p>
        </p:txBody>
      </p:sp>
      <p:pic>
        <p:nvPicPr>
          <p:cNvPr id="7" name="Picture 2" descr="C:\Users\Shani Raj\Desktop\mlsu-logo.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733800" y="2895600"/>
            <a:ext cx="1691469" cy="1295400"/>
          </a:xfrm>
          <a:prstGeom prst="rect">
            <a:avLst/>
          </a:prstGeom>
          <a:noFill/>
          <a:extLst>
            <a:ext uri="{909E8E84-426E-40DD-AFC4-6F175D3DCCD1}">
              <a14:hiddenFill xmlns:a14="http://schemas.microsoft.com/office/drawing/2010/main" xmlns="">
                <a:solidFill>
                  <a:srgbClr val="FFFFFF"/>
                </a:solidFill>
              </a14:hiddenFill>
            </a:ext>
          </a:extLst>
        </p:spPr>
      </p:pic>
      <p:sp>
        <p:nvSpPr>
          <p:cNvPr id="8" name="TextBox 7"/>
          <p:cNvSpPr txBox="1"/>
          <p:nvPr/>
        </p:nvSpPr>
        <p:spPr>
          <a:xfrm>
            <a:off x="2133600" y="4643497"/>
            <a:ext cx="4876800" cy="2062103"/>
          </a:xfrm>
          <a:prstGeom prst="rect">
            <a:avLst/>
          </a:prstGeom>
          <a:noFill/>
        </p:spPr>
        <p:txBody>
          <a:bodyPr wrap="square" rtlCol="0">
            <a:spAutoFit/>
          </a:bodyPr>
          <a:lstStyle/>
          <a:p>
            <a:pPr marL="114300" indent="0" algn="ctr">
              <a:buNone/>
            </a:pPr>
            <a:r>
              <a:rPr lang="en-IN" sz="2400" dirty="0">
                <a:solidFill>
                  <a:schemeClr val="bg2">
                    <a:lumMod val="10000"/>
                  </a:schemeClr>
                </a:solidFill>
                <a:latin typeface="New times roman"/>
              </a:rPr>
              <a:t>Presented By</a:t>
            </a:r>
          </a:p>
          <a:p>
            <a:pPr marL="114300" indent="0" algn="ctr">
              <a:buNone/>
            </a:pPr>
            <a:r>
              <a:rPr lang="en-IN" sz="2000" b="1" dirty="0" smtClean="0">
                <a:solidFill>
                  <a:schemeClr val="bg2">
                    <a:lumMod val="10000"/>
                  </a:schemeClr>
                </a:solidFill>
                <a:latin typeface="New times roman"/>
              </a:rPr>
              <a:t>Garima Yadav</a:t>
            </a:r>
          </a:p>
          <a:p>
            <a:pPr marL="114300" indent="0" algn="ctr">
              <a:buNone/>
            </a:pPr>
            <a:r>
              <a:rPr lang="en-IN" sz="2000" b="1" dirty="0" smtClean="0">
                <a:solidFill>
                  <a:schemeClr val="bg2">
                    <a:lumMod val="10000"/>
                  </a:schemeClr>
                </a:solidFill>
                <a:latin typeface="New times roman"/>
              </a:rPr>
              <a:t>Research Scholar</a:t>
            </a:r>
          </a:p>
          <a:p>
            <a:pPr marL="114300" indent="0" algn="ctr">
              <a:buNone/>
            </a:pPr>
            <a:r>
              <a:rPr lang="en-US" sz="2000" b="1" dirty="0" smtClean="0">
                <a:solidFill>
                  <a:schemeClr val="bg2">
                    <a:lumMod val="10000"/>
                  </a:schemeClr>
                </a:solidFill>
              </a:rPr>
              <a:t>Mohanlal Sukhadia University, Udaipur Department Of Botany</a:t>
            </a:r>
            <a:endParaRPr lang="en-IN" sz="2000" b="1" dirty="0" smtClean="0">
              <a:solidFill>
                <a:schemeClr val="bg2">
                  <a:lumMod val="10000"/>
                </a:schemeClr>
              </a:solidFill>
              <a:latin typeface="New times roman"/>
            </a:endParaRPr>
          </a:p>
          <a:p>
            <a:endParaRPr lang="en-US" sz="2400" dirty="0">
              <a:solidFill>
                <a:schemeClr val="bg2">
                  <a:lumMod val="10000"/>
                </a:schemeClr>
              </a:solidFill>
            </a:endParaRPr>
          </a:p>
        </p:txBody>
      </p:sp>
    </p:spTree>
    <p:extLst>
      <p:ext uri="{BB962C8B-B14F-4D97-AF65-F5344CB8AC3E}">
        <p14:creationId xmlns:p14="http://schemas.microsoft.com/office/powerpoint/2010/main" xmlns="" val="5666444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xmlns="" val="0"/>
              </a:ext>
            </a:extLst>
          </a:blip>
          <a:srcRect t="36907" b="-1"/>
          <a:stretch/>
        </p:blipFill>
        <p:spPr>
          <a:xfrm>
            <a:off x="1523999" y="76200"/>
            <a:ext cx="6734291" cy="6781800"/>
          </a:xfrm>
          <a:prstGeom prst="rect">
            <a:avLst/>
          </a:prstGeom>
        </p:spPr>
      </p:pic>
    </p:spTree>
    <p:extLst>
      <p:ext uri="{BB962C8B-B14F-4D97-AF65-F5344CB8AC3E}">
        <p14:creationId xmlns:p14="http://schemas.microsoft.com/office/powerpoint/2010/main" xmlns="" val="22784821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Pictures\Screenshots\Screenshot_2017-03-30-03-27-22.png"/>
          <p:cNvPicPr>
            <a:picLocks noChangeAspect="1" noChangeArrowheads="1"/>
          </p:cNvPicPr>
          <p:nvPr/>
        </p:nvPicPr>
        <p:blipFill rotWithShape="1">
          <a:blip r:embed="rId2">
            <a:extLst>
              <a:ext uri="{28A0092B-C50C-407E-A947-70E740481C1C}">
                <a14:useLocalDpi xmlns:a14="http://schemas.microsoft.com/office/drawing/2010/main" xmlns="" val="0"/>
              </a:ext>
            </a:extLst>
          </a:blip>
          <a:srcRect t="34905" b="8905"/>
          <a:stretch/>
        </p:blipFill>
        <p:spPr bwMode="auto">
          <a:xfrm>
            <a:off x="1150257" y="29029"/>
            <a:ext cx="7355114" cy="682897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1290773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40000"/>
              <a:lumOff val="60000"/>
            </a:schemeClr>
          </a:solidFill>
        </p:spPr>
        <p:txBody>
          <a:bodyPr>
            <a:normAutofit/>
          </a:bodyPr>
          <a:lstStyle/>
          <a:p>
            <a:r>
              <a:rPr lang="en-US" sz="2800" u="sng" dirty="0" smtClean="0"/>
              <a:t>Molecular Genetic Manipulation Of Leaf Senescence</a:t>
            </a:r>
            <a:endParaRPr lang="en-US" sz="2800" u="sng" dirty="0"/>
          </a:p>
        </p:txBody>
      </p:sp>
      <p:sp>
        <p:nvSpPr>
          <p:cNvPr id="3" name="Content Placeholder 2"/>
          <p:cNvSpPr>
            <a:spLocks noGrp="1"/>
          </p:cNvSpPr>
          <p:nvPr>
            <p:ph idx="1"/>
          </p:nvPr>
        </p:nvSpPr>
        <p:spPr/>
        <p:txBody>
          <a:bodyPr>
            <a:normAutofit fontScale="92500" lnSpcReduction="20000"/>
          </a:bodyPr>
          <a:lstStyle/>
          <a:p>
            <a:pPr marL="0" indent="0">
              <a:buNone/>
            </a:pPr>
            <a:r>
              <a:rPr lang="en-US" sz="2000" dirty="0" smtClean="0"/>
              <a:t>Current molecular genetic strategies to manipulate leaf senescence are based on phytoharmone physiology.</a:t>
            </a:r>
          </a:p>
          <a:p>
            <a:pPr marL="0" indent="0">
              <a:buNone/>
            </a:pPr>
            <a:endParaRPr lang="en-US" sz="2000" dirty="0" smtClean="0"/>
          </a:p>
          <a:p>
            <a:pPr>
              <a:buFont typeface="Wingdings" pitchFamily="2" charset="2"/>
              <a:buChar char="q"/>
            </a:pPr>
            <a:r>
              <a:rPr lang="en-US" sz="2000" b="1" dirty="0" smtClean="0"/>
              <a:t>Cytokinins</a:t>
            </a:r>
          </a:p>
          <a:p>
            <a:pPr>
              <a:buFont typeface="Wingdings" pitchFamily="2" charset="2"/>
              <a:buChar char="q"/>
            </a:pPr>
            <a:endParaRPr lang="en-US" sz="2000" b="1" dirty="0" smtClean="0"/>
          </a:p>
          <a:p>
            <a:pPr>
              <a:buFont typeface="Courier New" pitchFamily="49" charset="0"/>
              <a:buChar char="o"/>
            </a:pPr>
            <a:r>
              <a:rPr lang="en-US" sz="2000" dirty="0"/>
              <a:t> </a:t>
            </a:r>
            <a:r>
              <a:rPr lang="en-US" sz="2000" dirty="0" smtClean="0"/>
              <a:t>Cytokinins can inhibit leaf senescence. The endogenous cytokinin level drops with the progression of leaf senescence.</a:t>
            </a:r>
          </a:p>
          <a:p>
            <a:pPr>
              <a:buFont typeface="Courier New" pitchFamily="49" charset="0"/>
              <a:buChar char="o"/>
            </a:pPr>
            <a:r>
              <a:rPr lang="en-US" sz="2000" dirty="0" smtClean="0"/>
              <a:t>The first committed and controlling step in the cytokinin biosynthetic pathway is catalyzed by IPT ( </a:t>
            </a:r>
            <a:r>
              <a:rPr lang="en-US" sz="2000" dirty="0" err="1" smtClean="0"/>
              <a:t>Iso</a:t>
            </a:r>
            <a:r>
              <a:rPr lang="en-US" sz="2000" dirty="0" smtClean="0"/>
              <a:t> </a:t>
            </a:r>
            <a:r>
              <a:rPr lang="en-US" sz="2000" dirty="0" err="1" smtClean="0"/>
              <a:t>pentenyl</a:t>
            </a:r>
            <a:r>
              <a:rPr lang="en-US" sz="2000" dirty="0" smtClean="0"/>
              <a:t> </a:t>
            </a:r>
            <a:r>
              <a:rPr lang="en-US" sz="2000" dirty="0" err="1" smtClean="0"/>
              <a:t>Transferase</a:t>
            </a:r>
            <a:r>
              <a:rPr lang="en-US" sz="2000" dirty="0" smtClean="0"/>
              <a:t>). Expression of this enzyme will result in production of cytokinin.</a:t>
            </a:r>
          </a:p>
          <a:p>
            <a:pPr>
              <a:buFont typeface="Courier New" pitchFamily="49" charset="0"/>
              <a:buChar char="o"/>
            </a:pPr>
            <a:r>
              <a:rPr lang="en-US" sz="2000" dirty="0" smtClean="0"/>
              <a:t>In transgenic plants with manipulated IPT constructs exhibit some delay in leaf senescence but it may also influence many developmental processes, and overproduction of cytokinins before senescence will interfere with normal plant development.</a:t>
            </a:r>
          </a:p>
          <a:p>
            <a:pPr>
              <a:buFont typeface="Courier New" pitchFamily="49" charset="0"/>
              <a:buChar char="o"/>
            </a:pPr>
            <a:r>
              <a:rPr lang="en-US" sz="2000" dirty="0" smtClean="0"/>
              <a:t>To avoid this problem, the highly senescence-specific SAG12 promoter was used to direct IPT expression. This promoter activates the expression of IPT in leaves only at the onset of senescence.</a:t>
            </a:r>
          </a:p>
          <a:p>
            <a:pPr>
              <a:buFont typeface="Courier New" pitchFamily="49" charset="0"/>
              <a:buChar char="o"/>
            </a:pPr>
            <a:endParaRPr lang="en-US" sz="2000" dirty="0" smtClean="0"/>
          </a:p>
        </p:txBody>
      </p:sp>
    </p:spTree>
    <p:extLst>
      <p:ext uri="{BB962C8B-B14F-4D97-AF65-F5344CB8AC3E}">
        <p14:creationId xmlns:p14="http://schemas.microsoft.com/office/powerpoint/2010/main" xmlns="" val="42207711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40000"/>
              <a:lumOff val="60000"/>
            </a:schemeClr>
          </a:solidFill>
        </p:spPr>
        <p:txBody>
          <a:bodyPr>
            <a:normAutofit/>
          </a:bodyPr>
          <a:lstStyle/>
          <a:p>
            <a:r>
              <a:rPr lang="en-US" sz="2800" u="sng" dirty="0"/>
              <a:t>Molecular Genetic Manipulation Of Leaf Senescence</a:t>
            </a:r>
            <a:endParaRPr lang="en-US" sz="2800" dirty="0"/>
          </a:p>
        </p:txBody>
      </p:sp>
      <p:sp>
        <p:nvSpPr>
          <p:cNvPr id="3" name="Content Placeholder 2"/>
          <p:cNvSpPr>
            <a:spLocks noGrp="1"/>
          </p:cNvSpPr>
          <p:nvPr>
            <p:ph idx="1"/>
          </p:nvPr>
        </p:nvSpPr>
        <p:spPr>
          <a:xfrm>
            <a:off x="457200" y="1600200"/>
            <a:ext cx="8229600" cy="5105400"/>
          </a:xfrm>
        </p:spPr>
        <p:txBody>
          <a:bodyPr>
            <a:normAutofit/>
          </a:bodyPr>
          <a:lstStyle/>
          <a:p>
            <a:r>
              <a:rPr lang="en-US" sz="2400" dirty="0" smtClean="0"/>
              <a:t>Autoregulated production of cytokinins</a:t>
            </a:r>
          </a:p>
          <a:p>
            <a:endParaRPr lang="en-US" sz="2400" dirty="0"/>
          </a:p>
          <a:p>
            <a:endParaRPr lang="en-US" sz="2400" dirty="0" smtClean="0"/>
          </a:p>
          <a:p>
            <a:endParaRPr lang="en-US" sz="2400"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xmlns="" val="0"/>
              </a:ext>
            </a:extLst>
          </a:blip>
          <a:srcRect r="3439" b="77989"/>
          <a:stretch/>
        </p:blipFill>
        <p:spPr>
          <a:xfrm>
            <a:off x="1219200" y="2090056"/>
            <a:ext cx="6934150" cy="2634344"/>
          </a:xfrm>
          <a:prstGeom prst="rect">
            <a:avLst/>
          </a:prstGeom>
        </p:spPr>
      </p:pic>
      <p:pic>
        <p:nvPicPr>
          <p:cNvPr id="5" name="Picture 4"/>
          <p:cNvPicPr>
            <a:picLocks noChangeAspect="1"/>
          </p:cNvPicPr>
          <p:nvPr/>
        </p:nvPicPr>
        <p:blipFill rotWithShape="1">
          <a:blip r:embed="rId2">
            <a:extLst>
              <a:ext uri="{28A0092B-C50C-407E-A947-70E740481C1C}">
                <a14:useLocalDpi xmlns:a14="http://schemas.microsoft.com/office/drawing/2010/main" xmlns="" val="0"/>
              </a:ext>
            </a:extLst>
          </a:blip>
          <a:srcRect t="74329" r="3900" b="12782"/>
          <a:stretch/>
        </p:blipFill>
        <p:spPr>
          <a:xfrm>
            <a:off x="-1" y="4724400"/>
            <a:ext cx="9144001" cy="1981200"/>
          </a:xfrm>
          <a:prstGeom prst="rect">
            <a:avLst/>
          </a:prstGeom>
        </p:spPr>
      </p:pic>
    </p:spTree>
    <p:extLst>
      <p:ext uri="{BB962C8B-B14F-4D97-AF65-F5344CB8AC3E}">
        <p14:creationId xmlns:p14="http://schemas.microsoft.com/office/powerpoint/2010/main" xmlns="" val="32922185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rotWithShape="1">
          <a:blip r:embed="rId2">
            <a:extLst>
              <a:ext uri="{28A0092B-C50C-407E-A947-70E740481C1C}">
                <a14:useLocalDpi xmlns:a14="http://schemas.microsoft.com/office/drawing/2010/main" xmlns="" val="0"/>
              </a:ext>
            </a:extLst>
          </a:blip>
          <a:srcRect l="1069" t="20124" r="3234" b="25039"/>
          <a:stretch/>
        </p:blipFill>
        <p:spPr>
          <a:xfrm>
            <a:off x="2133600" y="0"/>
            <a:ext cx="4986360" cy="4762218"/>
          </a:xfrm>
        </p:spPr>
      </p:pic>
      <p:pic>
        <p:nvPicPr>
          <p:cNvPr id="5" name="Picture 4"/>
          <p:cNvPicPr>
            <a:picLocks noChangeAspect="1"/>
          </p:cNvPicPr>
          <p:nvPr/>
        </p:nvPicPr>
        <p:blipFill rotWithShape="1">
          <a:blip r:embed="rId2">
            <a:extLst>
              <a:ext uri="{28A0092B-C50C-407E-A947-70E740481C1C}">
                <a14:useLocalDpi xmlns:a14="http://schemas.microsoft.com/office/drawing/2010/main" xmlns="" val="0"/>
              </a:ext>
            </a:extLst>
          </a:blip>
          <a:srcRect l="-3915" t="87456" r="7354" b="-260"/>
          <a:stretch/>
        </p:blipFill>
        <p:spPr>
          <a:xfrm>
            <a:off x="-384628" y="4800600"/>
            <a:ext cx="9309314" cy="2057400"/>
          </a:xfrm>
          <a:prstGeom prst="rect">
            <a:avLst/>
          </a:prstGeom>
        </p:spPr>
      </p:pic>
    </p:spTree>
    <p:extLst>
      <p:ext uri="{BB962C8B-B14F-4D97-AF65-F5344CB8AC3E}">
        <p14:creationId xmlns:p14="http://schemas.microsoft.com/office/powerpoint/2010/main" xmlns="" val="41327507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457200" indent="-457200">
              <a:buFont typeface="Wingdings" pitchFamily="2" charset="2"/>
              <a:buChar char="q"/>
            </a:pPr>
            <a:r>
              <a:rPr lang="en-US" sz="2800" dirty="0" smtClean="0"/>
              <a:t>Ethylene</a:t>
            </a:r>
            <a:endParaRPr lang="en-US" sz="2800" dirty="0"/>
          </a:p>
        </p:txBody>
      </p:sp>
      <p:sp>
        <p:nvSpPr>
          <p:cNvPr id="3" name="Content Placeholder 2"/>
          <p:cNvSpPr>
            <a:spLocks noGrp="1"/>
          </p:cNvSpPr>
          <p:nvPr>
            <p:ph idx="1"/>
          </p:nvPr>
        </p:nvSpPr>
        <p:spPr/>
        <p:txBody>
          <a:bodyPr>
            <a:normAutofit lnSpcReduction="10000"/>
          </a:bodyPr>
          <a:lstStyle/>
          <a:p>
            <a:r>
              <a:rPr lang="en-US" sz="2400" dirty="0" smtClean="0"/>
              <a:t>Ethylene treatment often promotes senescence.</a:t>
            </a:r>
          </a:p>
          <a:p>
            <a:r>
              <a:rPr lang="en-US" sz="2400" dirty="0" smtClean="0"/>
              <a:t>Leaf senescence can be interfered by blocking ethylene production or perception  in transgenic plants.</a:t>
            </a:r>
          </a:p>
          <a:p>
            <a:r>
              <a:rPr lang="en-US" sz="2400" dirty="0" smtClean="0"/>
              <a:t>Transgenic tomato plants expressing antisense genes that inhibit either of two ethylene biosynthetic enzymes, ACC synthase or ACC oxidase, showed significantly reduced production of ethylene and retarded senescence of fruits and leaves.</a:t>
            </a:r>
          </a:p>
          <a:p>
            <a:pPr marL="342900" lvl="2" indent="-342900"/>
            <a:r>
              <a:rPr lang="en-US" dirty="0"/>
              <a:t> The levels of Ethylene increase during senescence. One of the genes that is thought to be a regulator of ethylene induced senescence in</a:t>
            </a:r>
            <a:r>
              <a:rPr lang="en-US" u="sng" dirty="0"/>
              <a:t> </a:t>
            </a:r>
            <a:r>
              <a:rPr lang="en-US" i="1" u="sng" dirty="0"/>
              <a:t>Arabidopsis</a:t>
            </a:r>
            <a:r>
              <a:rPr lang="en-US" u="sng" dirty="0"/>
              <a:t> </a:t>
            </a:r>
            <a:r>
              <a:rPr lang="en-US" dirty="0"/>
              <a:t>leaves is etr1</a:t>
            </a:r>
            <a:r>
              <a:rPr lang="en-US" dirty="0" smtClean="0"/>
              <a:t>. </a:t>
            </a:r>
            <a:r>
              <a:rPr lang="en-US" dirty="0"/>
              <a:t>T</a:t>
            </a:r>
            <a:r>
              <a:rPr lang="en-US" dirty="0" smtClean="0"/>
              <a:t>his etr1 is mutated, which renders plant insensitive to ethylene.</a:t>
            </a:r>
            <a:endParaRPr lang="en-US" b="1" dirty="0"/>
          </a:p>
          <a:p>
            <a:endParaRPr lang="en-US" dirty="0"/>
          </a:p>
        </p:txBody>
      </p:sp>
    </p:spTree>
    <p:extLst>
      <p:ext uri="{BB962C8B-B14F-4D97-AF65-F5344CB8AC3E}">
        <p14:creationId xmlns:p14="http://schemas.microsoft.com/office/powerpoint/2010/main" xmlns="" val="22532840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40000"/>
              <a:lumOff val="60000"/>
            </a:schemeClr>
          </a:solidFill>
        </p:spPr>
        <p:txBody>
          <a:bodyPr/>
          <a:lstStyle/>
          <a:p>
            <a:r>
              <a:rPr lang="en-US" dirty="0" smtClean="0"/>
              <a:t>Hormonal control</a:t>
            </a:r>
            <a:endParaRPr lang="en-US" dirty="0"/>
          </a:p>
        </p:txBody>
      </p:sp>
      <p:sp>
        <p:nvSpPr>
          <p:cNvPr id="5" name="Content Placeholder 4"/>
          <p:cNvSpPr>
            <a:spLocks noGrp="1"/>
          </p:cNvSpPr>
          <p:nvPr>
            <p:ph idx="1"/>
          </p:nvPr>
        </p:nvSpPr>
        <p:spPr/>
        <p:txBody>
          <a:bodyPr/>
          <a:lstStyle/>
          <a:p>
            <a:r>
              <a:rPr lang="en-US" dirty="0" err="1" smtClean="0"/>
              <a:t>Abscisic</a:t>
            </a:r>
            <a:r>
              <a:rPr lang="en-US" dirty="0" smtClean="0"/>
              <a:t> acid and </a:t>
            </a:r>
            <a:r>
              <a:rPr lang="en-US" dirty="0" err="1" smtClean="0"/>
              <a:t>auxins</a:t>
            </a:r>
            <a:r>
              <a:rPr lang="en-US" dirty="0" smtClean="0"/>
              <a:t> also impart effect on the senescence.</a:t>
            </a:r>
          </a:p>
          <a:p>
            <a:r>
              <a:rPr lang="en-US" dirty="0" smtClean="0"/>
              <a:t>Major ways-control-plants                 </a:t>
            </a:r>
          </a:p>
          <a:p>
            <a:pPr algn="ctr"/>
            <a:r>
              <a:rPr lang="en-US" dirty="0" smtClean="0"/>
              <a:t>Hormone biosynthesis</a:t>
            </a:r>
          </a:p>
          <a:p>
            <a:pPr algn="ctr"/>
            <a:r>
              <a:rPr lang="en-US" dirty="0" smtClean="0"/>
              <a:t>Signaling pathways</a:t>
            </a:r>
          </a:p>
        </p:txBody>
      </p:sp>
    </p:spTree>
    <p:extLst>
      <p:ext uri="{BB962C8B-B14F-4D97-AF65-F5344CB8AC3E}">
        <p14:creationId xmlns:p14="http://schemas.microsoft.com/office/powerpoint/2010/main" xmlns="" val="14002634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40000"/>
              <a:lumOff val="60000"/>
            </a:schemeClr>
          </a:solidFill>
        </p:spPr>
        <p:txBody>
          <a:bodyPr>
            <a:normAutofit/>
          </a:bodyPr>
          <a:lstStyle/>
          <a:p>
            <a:r>
              <a:rPr lang="en-US" sz="3600" dirty="0" smtClean="0"/>
              <a:t>Other Hormones that </a:t>
            </a:r>
            <a:r>
              <a:rPr lang="en-US" sz="3600" dirty="0"/>
              <a:t>D</a:t>
            </a:r>
            <a:r>
              <a:rPr lang="en-US" sz="3600" dirty="0" smtClean="0"/>
              <a:t>elay Senescence</a:t>
            </a:r>
            <a:endParaRPr lang="en-US" sz="3600" dirty="0"/>
          </a:p>
        </p:txBody>
      </p:sp>
      <p:sp>
        <p:nvSpPr>
          <p:cNvPr id="3" name="Content Placeholder 2"/>
          <p:cNvSpPr>
            <a:spLocks noGrp="1"/>
          </p:cNvSpPr>
          <p:nvPr>
            <p:ph idx="1"/>
          </p:nvPr>
        </p:nvSpPr>
        <p:spPr/>
        <p:txBody>
          <a:bodyPr>
            <a:normAutofit fontScale="77500" lnSpcReduction="20000"/>
          </a:bodyPr>
          <a:lstStyle/>
          <a:p>
            <a:r>
              <a:rPr lang="en-US" b="1" dirty="0" smtClean="0"/>
              <a:t>       </a:t>
            </a:r>
            <a:r>
              <a:rPr lang="en-US" b="1" dirty="0" err="1" smtClean="0"/>
              <a:t>Auxin</a:t>
            </a:r>
            <a:endParaRPr lang="en-US" b="1" dirty="0" smtClean="0"/>
          </a:p>
          <a:p>
            <a:pPr lvl="1">
              <a:buFont typeface="Courier New" pitchFamily="49" charset="0"/>
              <a:buChar char="o"/>
            </a:pPr>
            <a:r>
              <a:rPr lang="en-US" dirty="0" smtClean="0"/>
              <a:t> Reduce ethylene sensitivity.</a:t>
            </a:r>
          </a:p>
          <a:p>
            <a:pPr lvl="1">
              <a:buFont typeface="Courier New" pitchFamily="49" charset="0"/>
              <a:buChar char="o"/>
            </a:pPr>
            <a:r>
              <a:rPr lang="en-US" dirty="0" smtClean="0"/>
              <a:t> The levels of auxin increase during leaf senescence, and many genes involved in auxin biosynthesis such as tryptophan synthase are up regulated during age dependent senescence.</a:t>
            </a:r>
          </a:p>
          <a:p>
            <a:pPr lvl="1">
              <a:buFont typeface="Courier New" pitchFamily="49" charset="0"/>
              <a:buChar char="o"/>
            </a:pPr>
            <a:r>
              <a:rPr lang="en-US" dirty="0" smtClean="0"/>
              <a:t> Other genes that may be involved in the regulation of leaf senescence by the plant hormone auxin in </a:t>
            </a:r>
            <a:r>
              <a:rPr lang="en-US" u="sng" dirty="0" smtClean="0"/>
              <a:t>Arabidopsis</a:t>
            </a:r>
            <a:r>
              <a:rPr lang="en-US" dirty="0" smtClean="0"/>
              <a:t> include ARF2, transcript levels of which are increased during leaf senescence.</a:t>
            </a:r>
          </a:p>
          <a:p>
            <a:pPr lvl="1">
              <a:buFont typeface="Courier New" pitchFamily="49" charset="0"/>
              <a:buChar char="o"/>
            </a:pPr>
            <a:r>
              <a:rPr lang="en-US" dirty="0" smtClean="0"/>
              <a:t>  It retard soya bean senescence (</a:t>
            </a:r>
            <a:r>
              <a:rPr lang="en-US" dirty="0" err="1" smtClean="0"/>
              <a:t>leyser</a:t>
            </a:r>
            <a:r>
              <a:rPr lang="en-US" dirty="0" smtClean="0"/>
              <a:t>, 2004)</a:t>
            </a:r>
          </a:p>
          <a:p>
            <a:pPr lvl="1">
              <a:buFont typeface="Courier New" pitchFamily="49" charset="0"/>
              <a:buChar char="o"/>
            </a:pPr>
            <a:endParaRPr lang="en-US" dirty="0" smtClean="0"/>
          </a:p>
          <a:p>
            <a:pPr lvl="1">
              <a:buFont typeface="Arial" pitchFamily="34" charset="0"/>
              <a:buChar char="•"/>
            </a:pPr>
            <a:r>
              <a:rPr lang="en-US" b="1" dirty="0" err="1" smtClean="0"/>
              <a:t>Gibberalic</a:t>
            </a:r>
            <a:r>
              <a:rPr lang="en-US" b="1" dirty="0" smtClean="0"/>
              <a:t> acid</a:t>
            </a:r>
          </a:p>
          <a:p>
            <a:pPr marL="457200" lvl="1" indent="0" algn="just">
              <a:buNone/>
            </a:pPr>
            <a:r>
              <a:rPr lang="en-US" dirty="0" smtClean="0"/>
              <a:t>Delay senescence in some cut carnation flowers by acting as antagonist to ethylene.</a:t>
            </a:r>
          </a:p>
          <a:p>
            <a:endParaRPr lang="en-US" dirty="0"/>
          </a:p>
        </p:txBody>
      </p:sp>
    </p:spTree>
    <p:extLst>
      <p:ext uri="{BB962C8B-B14F-4D97-AF65-F5344CB8AC3E}">
        <p14:creationId xmlns:p14="http://schemas.microsoft.com/office/powerpoint/2010/main" xmlns="" val="2770465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40000"/>
              <a:lumOff val="60000"/>
            </a:schemeClr>
          </a:solidFill>
        </p:spPr>
        <p:txBody>
          <a:bodyPr>
            <a:noAutofit/>
          </a:bodyPr>
          <a:lstStyle/>
          <a:p>
            <a:r>
              <a:rPr lang="en-US" sz="2800" dirty="0" smtClean="0"/>
              <a:t>Other Hormones that Induce </a:t>
            </a:r>
            <a:r>
              <a:rPr lang="en-US" sz="2800" dirty="0"/>
              <a:t>L</a:t>
            </a:r>
            <a:r>
              <a:rPr lang="en-US" sz="2800" dirty="0" smtClean="0"/>
              <a:t>eaf Senescence</a:t>
            </a:r>
            <a:endParaRPr lang="en-US" sz="2800" dirty="0"/>
          </a:p>
        </p:txBody>
      </p:sp>
      <p:sp>
        <p:nvSpPr>
          <p:cNvPr id="3" name="Content Placeholder 2"/>
          <p:cNvSpPr>
            <a:spLocks noGrp="1"/>
          </p:cNvSpPr>
          <p:nvPr>
            <p:ph idx="1"/>
          </p:nvPr>
        </p:nvSpPr>
        <p:spPr/>
        <p:txBody>
          <a:bodyPr anchor="b">
            <a:normAutofit fontScale="85000" lnSpcReduction="20000"/>
          </a:bodyPr>
          <a:lstStyle/>
          <a:p>
            <a:r>
              <a:rPr lang="en-US" b="1" dirty="0" smtClean="0"/>
              <a:t>   Abscisic Acid</a:t>
            </a:r>
          </a:p>
          <a:p>
            <a:pPr lvl="2">
              <a:buFont typeface="Courier New" pitchFamily="49" charset="0"/>
              <a:buChar char="o"/>
            </a:pPr>
            <a:r>
              <a:rPr lang="en-US" dirty="0" smtClean="0"/>
              <a:t>  Related to seed development and seed germination.</a:t>
            </a:r>
          </a:p>
          <a:p>
            <a:pPr lvl="2">
              <a:buFont typeface="Courier New" pitchFamily="49" charset="0"/>
              <a:buChar char="o"/>
            </a:pPr>
            <a:r>
              <a:rPr lang="en-US" dirty="0" smtClean="0"/>
              <a:t>  Ion leakage.</a:t>
            </a:r>
          </a:p>
          <a:p>
            <a:pPr lvl="2">
              <a:buFont typeface="Courier New" pitchFamily="49" charset="0"/>
              <a:buChar char="o"/>
            </a:pPr>
            <a:r>
              <a:rPr lang="en-US" dirty="0" smtClean="0"/>
              <a:t>  Change in lipid peroxidation</a:t>
            </a:r>
          </a:p>
          <a:p>
            <a:pPr lvl="2">
              <a:buFont typeface="Courier New" pitchFamily="49" charset="0"/>
              <a:buChar char="o"/>
            </a:pPr>
            <a:r>
              <a:rPr lang="en-US" dirty="0" smtClean="0"/>
              <a:t>  Some of the key Abscisic acid biosynthesis genes are known    to be up regulated when senescence is occurring; these include NECD( 9-cis-epoxycarotenoid </a:t>
            </a:r>
            <a:r>
              <a:rPr lang="en-US" dirty="0" err="1" smtClean="0"/>
              <a:t>dioxygenase</a:t>
            </a:r>
            <a:r>
              <a:rPr lang="en-US" dirty="0" smtClean="0"/>
              <a:t>) and aldehyde oxidase genes.</a:t>
            </a:r>
          </a:p>
          <a:p>
            <a:pPr lvl="2">
              <a:buFont typeface="Courier New" pitchFamily="49" charset="0"/>
              <a:buChar char="o"/>
            </a:pPr>
            <a:r>
              <a:rPr lang="en-US" dirty="0" smtClean="0"/>
              <a:t>  Expression of novel </a:t>
            </a:r>
            <a:r>
              <a:rPr lang="en-US" dirty="0" err="1" smtClean="0"/>
              <a:t>Dnases</a:t>
            </a:r>
            <a:r>
              <a:rPr lang="en-US" dirty="0" smtClean="0"/>
              <a:t> and </a:t>
            </a:r>
            <a:r>
              <a:rPr lang="en-US" dirty="0" err="1" smtClean="0"/>
              <a:t>RNases</a:t>
            </a:r>
            <a:r>
              <a:rPr lang="en-US" dirty="0" smtClean="0"/>
              <a:t> .</a:t>
            </a:r>
          </a:p>
          <a:p>
            <a:pPr lvl="2">
              <a:buFont typeface="Courier New" pitchFamily="49" charset="0"/>
              <a:buChar char="o"/>
            </a:pPr>
            <a:r>
              <a:rPr lang="en-US" dirty="0" smtClean="0"/>
              <a:t>  Plant hormone </a:t>
            </a:r>
            <a:r>
              <a:rPr lang="en-US" dirty="0" err="1" smtClean="0"/>
              <a:t>abscisic</a:t>
            </a:r>
            <a:r>
              <a:rPr lang="en-US" dirty="0" smtClean="0"/>
              <a:t> acid is able to increase H</a:t>
            </a:r>
            <a:r>
              <a:rPr lang="en-US" baseline="-25000" dirty="0" smtClean="0"/>
              <a:t>2</a:t>
            </a:r>
            <a:r>
              <a:rPr lang="en-US" dirty="0" smtClean="0"/>
              <a:t>O</a:t>
            </a:r>
            <a:r>
              <a:rPr lang="en-US" baseline="-25000" dirty="0" smtClean="0"/>
              <a:t>2</a:t>
            </a:r>
            <a:r>
              <a:rPr lang="en-US" dirty="0" smtClean="0"/>
              <a:t> levels (either by production or accumulation) in leaves and that this accelerates the senescence process.</a:t>
            </a:r>
          </a:p>
          <a:p>
            <a:pPr lvl="2"/>
            <a:r>
              <a:rPr lang="en-US" sz="3000" b="1" dirty="0" err="1" smtClean="0"/>
              <a:t>Jasmonates</a:t>
            </a:r>
            <a:r>
              <a:rPr lang="en-US" sz="3000" b="1" dirty="0" smtClean="0"/>
              <a:t>  </a:t>
            </a:r>
          </a:p>
          <a:p>
            <a:pPr lvl="2">
              <a:buFont typeface="Courier New" pitchFamily="49" charset="0"/>
              <a:buChar char="o"/>
            </a:pPr>
            <a:r>
              <a:rPr lang="en-US" dirty="0" smtClean="0"/>
              <a:t>Increase senescence.</a:t>
            </a:r>
            <a:endParaRPr lang="en-US" dirty="0"/>
          </a:p>
        </p:txBody>
      </p:sp>
    </p:spTree>
    <p:extLst>
      <p:ext uri="{BB962C8B-B14F-4D97-AF65-F5344CB8AC3E}">
        <p14:creationId xmlns:p14="http://schemas.microsoft.com/office/powerpoint/2010/main" xmlns="" val="36722025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40000"/>
              <a:lumOff val="60000"/>
            </a:schemeClr>
          </a:solidFill>
        </p:spPr>
        <p:txBody>
          <a:bodyPr/>
          <a:lstStyle/>
          <a:p>
            <a:r>
              <a:rPr lang="en-US" dirty="0" smtClean="0"/>
              <a:t>Polyamines</a:t>
            </a:r>
            <a:endParaRPr lang="en-US" dirty="0"/>
          </a:p>
        </p:txBody>
      </p:sp>
      <p:sp>
        <p:nvSpPr>
          <p:cNvPr id="3" name="Content Placeholder 2"/>
          <p:cNvSpPr>
            <a:spLocks noGrp="1"/>
          </p:cNvSpPr>
          <p:nvPr>
            <p:ph idx="1"/>
          </p:nvPr>
        </p:nvSpPr>
        <p:spPr/>
        <p:txBody>
          <a:bodyPr/>
          <a:lstStyle/>
          <a:p>
            <a:r>
              <a:rPr lang="en-US" dirty="0" smtClean="0"/>
              <a:t>Effective anti-senescence agents.</a:t>
            </a:r>
          </a:p>
          <a:p>
            <a:r>
              <a:rPr lang="en-US" dirty="0" smtClean="0"/>
              <a:t>Retard chlorophyll loss, membrane deterioration.</a:t>
            </a:r>
          </a:p>
          <a:p>
            <a:r>
              <a:rPr lang="en-US" dirty="0" smtClean="0"/>
              <a:t>Increase in </a:t>
            </a:r>
            <a:r>
              <a:rPr lang="en-US" dirty="0" err="1" smtClean="0"/>
              <a:t>Rnase</a:t>
            </a:r>
            <a:r>
              <a:rPr lang="en-US" dirty="0" smtClean="0"/>
              <a:t> and protease activities.</a:t>
            </a:r>
            <a:endParaRPr lang="en-US" dirty="0"/>
          </a:p>
        </p:txBody>
      </p:sp>
    </p:spTree>
    <p:extLst>
      <p:ext uri="{BB962C8B-B14F-4D97-AF65-F5344CB8AC3E}">
        <p14:creationId xmlns:p14="http://schemas.microsoft.com/office/powerpoint/2010/main" xmlns="" val="13323779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381000"/>
            <a:ext cx="7772400" cy="1470025"/>
          </a:xfrm>
          <a:solidFill>
            <a:schemeClr val="accent3">
              <a:lumMod val="40000"/>
              <a:lumOff val="60000"/>
            </a:schemeClr>
          </a:solidFill>
        </p:spPr>
        <p:txBody>
          <a:bodyPr/>
          <a:lstStyle/>
          <a:p>
            <a:r>
              <a:rPr lang="en-US" dirty="0" smtClean="0"/>
              <a:t>Senescence</a:t>
            </a:r>
            <a:endParaRPr lang="en-US" dirty="0"/>
          </a:p>
        </p:txBody>
      </p:sp>
      <p:sp>
        <p:nvSpPr>
          <p:cNvPr id="3" name="Subtitle 2"/>
          <p:cNvSpPr>
            <a:spLocks noGrp="1"/>
          </p:cNvSpPr>
          <p:nvPr>
            <p:ph type="subTitle" idx="1"/>
          </p:nvPr>
        </p:nvSpPr>
        <p:spPr>
          <a:xfrm>
            <a:off x="381000" y="1905000"/>
            <a:ext cx="8077200" cy="4648200"/>
          </a:xfrm>
          <a:solidFill>
            <a:schemeClr val="bg1"/>
          </a:solidFill>
        </p:spPr>
        <p:txBody>
          <a:bodyPr>
            <a:normAutofit fontScale="70000" lnSpcReduction="20000"/>
          </a:bodyPr>
          <a:lstStyle/>
          <a:p>
            <a:pPr marL="457200" indent="-457200" algn="l">
              <a:buFont typeface="Arial" pitchFamily="34" charset="0"/>
              <a:buChar char="•"/>
            </a:pPr>
            <a:r>
              <a:rPr lang="en-US" dirty="0" smtClean="0">
                <a:solidFill>
                  <a:schemeClr val="tx1"/>
                </a:solidFill>
              </a:rPr>
              <a:t>Senescence is the final phase of plant vegetative and reproductive development, preceding the widespread death of cell and organs.</a:t>
            </a:r>
          </a:p>
          <a:p>
            <a:pPr marL="457200" indent="-457200" algn="l">
              <a:buFont typeface="Arial" pitchFamily="34" charset="0"/>
              <a:buChar char="•"/>
            </a:pPr>
            <a:r>
              <a:rPr lang="en-US" dirty="0" smtClean="0">
                <a:solidFill>
                  <a:schemeClr val="tx1"/>
                </a:solidFill>
              </a:rPr>
              <a:t>Energy dependent developmental process that is controlled by plant’s own genetic program.</a:t>
            </a:r>
          </a:p>
          <a:p>
            <a:pPr marL="457200" indent="-457200" algn="l">
              <a:buFont typeface="Arial" pitchFamily="34" charset="0"/>
              <a:buChar char="•"/>
            </a:pPr>
            <a:r>
              <a:rPr lang="en-US" dirty="0" smtClean="0">
                <a:solidFill>
                  <a:schemeClr val="tx1"/>
                </a:solidFill>
              </a:rPr>
              <a:t>Senescence recovers a portion of the valuable resources that the plant invested in leaf formation.</a:t>
            </a:r>
          </a:p>
          <a:p>
            <a:pPr marL="457200" indent="-457200" algn="l">
              <a:buFont typeface="Arial" pitchFamily="34" charset="0"/>
              <a:buChar char="•"/>
            </a:pPr>
            <a:r>
              <a:rPr lang="en-US" dirty="0" smtClean="0">
                <a:solidFill>
                  <a:schemeClr val="tx1"/>
                </a:solidFill>
              </a:rPr>
              <a:t>During senescence hydrolytic enzymes break down may cellular proteins, carbohydrates and nucleic acids.</a:t>
            </a:r>
          </a:p>
          <a:p>
            <a:pPr marL="457200" indent="-457200" algn="l">
              <a:buFont typeface="Arial" pitchFamily="34" charset="0"/>
              <a:buChar char="•"/>
            </a:pPr>
            <a:r>
              <a:rPr lang="en-US" dirty="0" smtClean="0">
                <a:solidFill>
                  <a:schemeClr val="tx1"/>
                </a:solidFill>
              </a:rPr>
              <a:t>The component sugar, nucleosides and amino acids are then transported back into the plant via phloem, where they will be reused for synthetic processes.</a:t>
            </a:r>
          </a:p>
          <a:p>
            <a:pPr marL="457200" indent="-457200" algn="l">
              <a:buFont typeface="Arial" pitchFamily="34" charset="0"/>
              <a:buChar char="•"/>
            </a:pPr>
            <a:r>
              <a:rPr lang="en-US" dirty="0" smtClean="0">
                <a:solidFill>
                  <a:schemeClr val="tx1"/>
                </a:solidFill>
              </a:rPr>
              <a:t>Involves structural, biochemical and molecular changes.</a:t>
            </a:r>
          </a:p>
          <a:p>
            <a:pPr marL="457200" indent="-457200" algn="l">
              <a:buFont typeface="Arial" pitchFamily="34" charset="0"/>
              <a:buChar char="•"/>
            </a:pPr>
            <a:r>
              <a:rPr lang="en-US" dirty="0" smtClean="0">
                <a:solidFill>
                  <a:schemeClr val="tx1"/>
                </a:solidFill>
              </a:rPr>
              <a:t>Accelerated by both biotic and abiotic factors.</a:t>
            </a:r>
          </a:p>
          <a:p>
            <a:pPr marL="457200" indent="-457200" algn="l">
              <a:buFont typeface="Arial" pitchFamily="34" charset="0"/>
              <a:buChar char="•"/>
            </a:pPr>
            <a:endParaRPr lang="en-US" dirty="0"/>
          </a:p>
        </p:txBody>
      </p:sp>
    </p:spTree>
    <p:extLst>
      <p:ext uri="{BB962C8B-B14F-4D97-AF65-F5344CB8AC3E}">
        <p14:creationId xmlns:p14="http://schemas.microsoft.com/office/powerpoint/2010/main" xmlns="" val="17864347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40000"/>
              <a:lumOff val="60000"/>
            </a:schemeClr>
          </a:solidFill>
        </p:spPr>
        <p:txBody>
          <a:bodyPr/>
          <a:lstStyle/>
          <a:p>
            <a:r>
              <a:rPr lang="en-US" dirty="0" smtClean="0"/>
              <a:t>Significance of Senescence</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Old and inefficient organs are replaced by young and developing organs.</a:t>
            </a:r>
          </a:p>
          <a:p>
            <a:r>
              <a:rPr lang="en-US" dirty="0" smtClean="0"/>
              <a:t>Recovery of nutrients from senescing organs by diverting the nutrients to the younger parts where they are utilized as reserve materials.</a:t>
            </a:r>
          </a:p>
          <a:p>
            <a:r>
              <a:rPr lang="en-US" dirty="0" smtClean="0"/>
              <a:t> Leaf fall adds leaf material and its break down products to the soil, which are again used by the plants for their growth.</a:t>
            </a:r>
          </a:p>
          <a:p>
            <a:r>
              <a:rPr lang="en-US" dirty="0" smtClean="0"/>
              <a:t>Shoot senescence is a mechanism to help the plants </a:t>
            </a:r>
            <a:r>
              <a:rPr lang="en-US" dirty="0" err="1" smtClean="0"/>
              <a:t>perennate</a:t>
            </a:r>
            <a:r>
              <a:rPr lang="en-US" dirty="0" smtClean="0"/>
              <a:t> during the unfavorable periods.</a:t>
            </a:r>
          </a:p>
          <a:p>
            <a:r>
              <a:rPr lang="en-US" dirty="0" smtClean="0"/>
              <a:t>Simultaneous or synchronous leaf fall occurs in autumn prior to winter. It reduces transpiration, which is essential for survival in winter, when the soil is frozen and roots cannot absorb water.</a:t>
            </a:r>
          </a:p>
          <a:p>
            <a:endParaRPr lang="en-US" dirty="0" smtClean="0"/>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xmlns="" val="11835199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40000"/>
              <a:lumOff val="60000"/>
            </a:schemeClr>
          </a:solidFill>
          <a:ln>
            <a:solidFill>
              <a:schemeClr val="bg1"/>
            </a:solidFill>
          </a:ln>
        </p:spPr>
        <p:txBody>
          <a:bodyPr/>
          <a:lstStyle/>
          <a:p>
            <a:r>
              <a:rPr lang="en-US" dirty="0" smtClean="0"/>
              <a:t>Senescence</a:t>
            </a:r>
            <a:endParaRPr lang="en-US" dirty="0"/>
          </a:p>
        </p:txBody>
      </p:sp>
      <p:sp>
        <p:nvSpPr>
          <p:cNvPr id="3" name="Content Placeholder 2"/>
          <p:cNvSpPr>
            <a:spLocks noGrp="1"/>
          </p:cNvSpPr>
          <p:nvPr>
            <p:ph idx="1"/>
          </p:nvPr>
        </p:nvSpPr>
        <p:spPr/>
        <p:txBody>
          <a:bodyPr>
            <a:normAutofit lnSpcReduction="10000"/>
          </a:bodyPr>
          <a:lstStyle/>
          <a:p>
            <a:r>
              <a:rPr lang="en-US" dirty="0" smtClean="0"/>
              <a:t>Dynamic closely regulated developmental process.</a:t>
            </a:r>
          </a:p>
          <a:p>
            <a:r>
              <a:rPr lang="en-US" dirty="0" smtClean="0"/>
              <a:t>Involves highly coordinated changes in gene expression.</a:t>
            </a:r>
          </a:p>
          <a:p>
            <a:r>
              <a:rPr lang="en-US" dirty="0" smtClean="0"/>
              <a:t>Requires active gene transcription and translation.</a:t>
            </a:r>
          </a:p>
          <a:p>
            <a:r>
              <a:rPr lang="en-US" dirty="0" smtClean="0"/>
              <a:t>The branch of botany that studies ageing, senescence and abscission in plants is called as </a:t>
            </a:r>
            <a:r>
              <a:rPr lang="en-US" b="1" dirty="0" smtClean="0"/>
              <a:t>phytogerontology</a:t>
            </a:r>
            <a:r>
              <a:rPr lang="en-US" dirty="0" smtClean="0"/>
              <a:t>.</a:t>
            </a:r>
          </a:p>
          <a:p>
            <a:endParaRPr lang="en-US" dirty="0" smtClean="0"/>
          </a:p>
        </p:txBody>
      </p:sp>
    </p:spTree>
    <p:extLst>
      <p:ext uri="{BB962C8B-B14F-4D97-AF65-F5344CB8AC3E}">
        <p14:creationId xmlns:p14="http://schemas.microsoft.com/office/powerpoint/2010/main" xmlns="" val="10238080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40000"/>
              <a:lumOff val="60000"/>
            </a:schemeClr>
          </a:solidFill>
        </p:spPr>
        <p:txBody>
          <a:bodyPr/>
          <a:lstStyle/>
          <a:p>
            <a:r>
              <a:rPr lang="en-US" dirty="0" smtClean="0"/>
              <a:t>Various levels of Senescence</a:t>
            </a:r>
            <a:endParaRPr lang="en-US" dirty="0"/>
          </a:p>
        </p:txBody>
      </p:sp>
      <p:sp>
        <p:nvSpPr>
          <p:cNvPr id="3" name="Content Placeholder 2"/>
          <p:cNvSpPr>
            <a:spLocks noGrp="1"/>
          </p:cNvSpPr>
          <p:nvPr>
            <p:ph idx="1"/>
          </p:nvPr>
        </p:nvSpPr>
        <p:spPr>
          <a:xfrm>
            <a:off x="381000" y="1524000"/>
            <a:ext cx="8305800" cy="4953000"/>
          </a:xfrm>
        </p:spPr>
        <p:txBody>
          <a:bodyPr>
            <a:normAutofit fontScale="62500" lnSpcReduction="20000"/>
          </a:bodyPr>
          <a:lstStyle/>
          <a:p>
            <a:pPr marL="0" indent="0">
              <a:buNone/>
            </a:pPr>
            <a:r>
              <a:rPr lang="en-US" b="1" dirty="0" smtClean="0"/>
              <a:t>Whole Plant Senescence:</a:t>
            </a:r>
          </a:p>
          <a:p>
            <a:pPr marL="0" indent="0">
              <a:buNone/>
            </a:pPr>
            <a:r>
              <a:rPr lang="en-US" dirty="0" smtClean="0"/>
              <a:t>In plants such as wheat, rice, gram and mustard the plants </a:t>
            </a:r>
            <a:r>
              <a:rPr lang="en-US" dirty="0" smtClean="0">
                <a:solidFill>
                  <a:schemeClr val="tx2">
                    <a:lumMod val="75000"/>
                  </a:schemeClr>
                </a:solidFill>
              </a:rPr>
              <a:t>die after seed production</a:t>
            </a:r>
            <a:r>
              <a:rPr lang="en-US" dirty="0" smtClean="0"/>
              <a:t>. This is also observed in monocarpic plants which live for several years but flower only once in their life time as in sago palm and bamboos. </a:t>
            </a:r>
          </a:p>
          <a:p>
            <a:pPr marL="0" indent="0">
              <a:buNone/>
            </a:pPr>
            <a:r>
              <a:rPr lang="en-US" b="1" dirty="0" smtClean="0"/>
              <a:t>Sequential Senescence</a:t>
            </a:r>
          </a:p>
          <a:p>
            <a:pPr marL="0" indent="0">
              <a:buNone/>
            </a:pPr>
            <a:r>
              <a:rPr lang="en-US" dirty="0" smtClean="0"/>
              <a:t>In perennial plants, </a:t>
            </a:r>
            <a:r>
              <a:rPr lang="en-US" dirty="0" smtClean="0">
                <a:solidFill>
                  <a:schemeClr val="tx2">
                    <a:lumMod val="75000"/>
                  </a:schemeClr>
                </a:solidFill>
              </a:rPr>
              <a:t>the tips of the main shoot remain meristematic</a:t>
            </a:r>
            <a:r>
              <a:rPr lang="en-US" dirty="0" smtClean="0"/>
              <a:t>. It is the progressive senescence of older leaves and lateral organs which may occur at any time of the year. The tips of the main shoot continue to produce new buds and leaves. </a:t>
            </a:r>
          </a:p>
          <a:p>
            <a:pPr marL="0" indent="0">
              <a:buNone/>
            </a:pPr>
            <a:r>
              <a:rPr lang="en-US" b="1" dirty="0" smtClean="0"/>
              <a:t>Shoot Senescence</a:t>
            </a:r>
          </a:p>
          <a:p>
            <a:pPr marL="0" indent="0">
              <a:buNone/>
            </a:pPr>
            <a:r>
              <a:rPr lang="en-US" dirty="0" smtClean="0"/>
              <a:t>In certain herbaceous perennials such as banana and gladiolus, the </a:t>
            </a:r>
            <a:r>
              <a:rPr lang="en-US" dirty="0" smtClean="0">
                <a:solidFill>
                  <a:schemeClr val="tx2">
                    <a:lumMod val="75000"/>
                  </a:schemeClr>
                </a:solidFill>
              </a:rPr>
              <a:t>above the ground part of the shoot dies each year after flowering and fruiting</a:t>
            </a:r>
            <a:r>
              <a:rPr lang="en-US" dirty="0" smtClean="0"/>
              <a:t> but the underground parts (stem and roots) survive and put out new shoots the next year. </a:t>
            </a:r>
          </a:p>
          <a:p>
            <a:pPr marL="0" indent="0">
              <a:buNone/>
            </a:pPr>
            <a:r>
              <a:rPr lang="en-US" b="1" dirty="0" smtClean="0"/>
              <a:t>Synchronous Senescence</a:t>
            </a:r>
          </a:p>
          <a:p>
            <a:pPr marL="0" indent="0">
              <a:buNone/>
            </a:pPr>
            <a:r>
              <a:rPr lang="en-US" dirty="0" smtClean="0"/>
              <a:t>In temperate deciduous trees such as elm and maple, </a:t>
            </a:r>
            <a:r>
              <a:rPr lang="en-US" dirty="0" smtClean="0">
                <a:solidFill>
                  <a:schemeClr val="tx2">
                    <a:lumMod val="75000"/>
                  </a:schemeClr>
                </a:solidFill>
              </a:rPr>
              <a:t>all the leaves senesce and fall at certain seasons of the year </a:t>
            </a:r>
            <a:r>
              <a:rPr lang="en-US" dirty="0" smtClean="0"/>
              <a:t>like late autumn in October. This is also called as simultaneous senescence. It is controlled by environmental factors.</a:t>
            </a:r>
            <a:endParaRPr lang="en-US" dirty="0"/>
          </a:p>
        </p:txBody>
      </p:sp>
    </p:spTree>
    <p:extLst>
      <p:ext uri="{BB962C8B-B14F-4D97-AF65-F5344CB8AC3E}">
        <p14:creationId xmlns:p14="http://schemas.microsoft.com/office/powerpoint/2010/main" xmlns="" val="3867796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40000"/>
              <a:lumOff val="60000"/>
            </a:schemeClr>
          </a:solidFill>
        </p:spPr>
        <p:txBody>
          <a:bodyPr/>
          <a:lstStyle/>
          <a:p>
            <a:r>
              <a:rPr lang="en-US" dirty="0" smtClean="0"/>
              <a:t>Various levels of Senescence</a:t>
            </a:r>
            <a:endParaRPr lang="en-US" dirty="0"/>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xmlns="" val="0"/>
              </a:ext>
            </a:extLst>
          </a:blip>
          <a:srcRect l="27780" t="33737" r="34695" b="29019"/>
          <a:stretch/>
        </p:blipFill>
        <p:spPr>
          <a:xfrm>
            <a:off x="15240" y="1600200"/>
            <a:ext cx="8684623" cy="4846320"/>
          </a:xfrm>
        </p:spPr>
      </p:pic>
    </p:spTree>
    <p:extLst>
      <p:ext uri="{BB962C8B-B14F-4D97-AF65-F5344CB8AC3E}">
        <p14:creationId xmlns:p14="http://schemas.microsoft.com/office/powerpoint/2010/main" xmlns="" val="14272009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40000"/>
              <a:lumOff val="60000"/>
            </a:schemeClr>
          </a:solidFill>
        </p:spPr>
        <p:txBody>
          <a:bodyPr>
            <a:normAutofit fontScale="90000"/>
          </a:bodyPr>
          <a:lstStyle/>
          <a:p>
            <a:r>
              <a:rPr lang="en-US" dirty="0" smtClean="0"/>
              <a:t>Senescence is an Ordered </a:t>
            </a:r>
            <a:r>
              <a:rPr lang="en-US" dirty="0"/>
              <a:t>S</a:t>
            </a:r>
            <a:r>
              <a:rPr lang="en-US" dirty="0" smtClean="0"/>
              <a:t>eries of Cytological and Biochemical events</a:t>
            </a:r>
            <a:endParaRPr lang="en-US" dirty="0"/>
          </a:p>
        </p:txBody>
      </p:sp>
      <p:sp>
        <p:nvSpPr>
          <p:cNvPr id="3" name="Content Placeholder 2"/>
          <p:cNvSpPr>
            <a:spLocks noGrp="1"/>
          </p:cNvSpPr>
          <p:nvPr>
            <p:ph idx="1"/>
          </p:nvPr>
        </p:nvSpPr>
        <p:spPr/>
        <p:txBody>
          <a:bodyPr>
            <a:normAutofit fontScale="62500" lnSpcReduction="20000"/>
          </a:bodyPr>
          <a:lstStyle/>
          <a:p>
            <a:pPr algn="just"/>
            <a:r>
              <a:rPr lang="en-US" dirty="0" smtClean="0"/>
              <a:t>It is genetically encoded and follows a predictable course of cellular events.</a:t>
            </a:r>
          </a:p>
          <a:p>
            <a:pPr algn="just"/>
            <a:r>
              <a:rPr lang="en-US" dirty="0" smtClean="0"/>
              <a:t>Chloroplast is the first organelle to deteriorate, with the               destruction of thylakoid protein components and stromal enzymes.</a:t>
            </a:r>
          </a:p>
          <a:p>
            <a:pPr marL="0" indent="0" algn="just">
              <a:buNone/>
            </a:pPr>
            <a:r>
              <a:rPr lang="en-US" dirty="0" smtClean="0"/>
              <a:t>      (</a:t>
            </a:r>
            <a:r>
              <a:rPr lang="en-US" dirty="0" smtClean="0">
                <a:solidFill>
                  <a:schemeClr val="tx2">
                    <a:lumMod val="75000"/>
                  </a:schemeClr>
                </a:solidFill>
              </a:rPr>
              <a:t>Because a large portion of nitrogen in a leaf cell is in the chloroplast)</a:t>
            </a:r>
          </a:p>
          <a:p>
            <a:pPr algn="just"/>
            <a:r>
              <a:rPr lang="en-US" dirty="0" smtClean="0"/>
              <a:t>Nuclei remain structurally and functionally intact until the late stages of senescence. (</a:t>
            </a:r>
            <a:r>
              <a:rPr lang="en-US" dirty="0" smtClean="0">
                <a:solidFill>
                  <a:schemeClr val="tx2">
                    <a:lumMod val="75000"/>
                  </a:schemeClr>
                </a:solidFill>
              </a:rPr>
              <a:t>To accomplish the recycling process</a:t>
            </a:r>
            <a:r>
              <a:rPr lang="en-US" dirty="0" smtClean="0"/>
              <a:t>)</a:t>
            </a:r>
          </a:p>
          <a:p>
            <a:pPr algn="just"/>
            <a:r>
              <a:rPr lang="en-US" dirty="0" smtClean="0"/>
              <a:t>Various catabolic processes occur in senescing tissues and de novo synthesis of hydrolytic enzymes, such as protease, nucleases, lipases and chlorophyll degrading enzymes.</a:t>
            </a:r>
          </a:p>
          <a:p>
            <a:pPr algn="just"/>
            <a:r>
              <a:rPr lang="en-US" dirty="0" smtClean="0"/>
              <a:t>The level of most leaf m-RNA decline significantly during senescence phase.</a:t>
            </a:r>
          </a:p>
          <a:p>
            <a:pPr algn="just"/>
            <a:r>
              <a:rPr lang="en-US" dirty="0" smtClean="0"/>
              <a:t>Genes whose expression reduces during senescence are called </a:t>
            </a:r>
            <a:r>
              <a:rPr lang="en-US" dirty="0" smtClean="0">
                <a:solidFill>
                  <a:schemeClr val="tx2">
                    <a:lumMod val="75000"/>
                  </a:schemeClr>
                </a:solidFill>
              </a:rPr>
              <a:t>senescence down regulated genes (SDGs)</a:t>
            </a:r>
          </a:p>
          <a:p>
            <a:pPr algn="just"/>
            <a:r>
              <a:rPr lang="en-US" dirty="0" smtClean="0"/>
              <a:t>Genes whose expression is induced during senescence are </a:t>
            </a:r>
            <a:r>
              <a:rPr lang="en-US" dirty="0" smtClean="0">
                <a:solidFill>
                  <a:schemeClr val="tx2">
                    <a:lumMod val="75000"/>
                  </a:schemeClr>
                </a:solidFill>
              </a:rPr>
              <a:t>senescence associated genes. (SAGs)</a:t>
            </a:r>
            <a:endParaRPr lang="en-US" dirty="0">
              <a:solidFill>
                <a:schemeClr val="tx2">
                  <a:lumMod val="75000"/>
                </a:schemeClr>
              </a:solidFill>
            </a:endParaRPr>
          </a:p>
        </p:txBody>
      </p:sp>
    </p:spTree>
    <p:extLst>
      <p:ext uri="{BB962C8B-B14F-4D97-AF65-F5344CB8AC3E}">
        <p14:creationId xmlns:p14="http://schemas.microsoft.com/office/powerpoint/2010/main" xmlns="" val="23439633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40000"/>
              <a:lumOff val="60000"/>
            </a:schemeClr>
          </a:solidFill>
        </p:spPr>
        <p:txBody>
          <a:bodyPr>
            <a:normAutofit fontScale="90000"/>
          </a:bodyPr>
          <a:lstStyle/>
          <a:p>
            <a:r>
              <a:rPr lang="en-US" dirty="0" smtClean="0"/>
              <a:t>Senescence characterized by changes including:</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Cessation of photosynthesis.</a:t>
            </a:r>
          </a:p>
          <a:p>
            <a:r>
              <a:rPr lang="en-US" dirty="0" smtClean="0"/>
              <a:t>Disintegration of chlorophyll structure.</a:t>
            </a:r>
          </a:p>
          <a:p>
            <a:r>
              <a:rPr lang="en-US" dirty="0" smtClean="0"/>
              <a:t>Intensive loss of chlorophyll, proteins.</a:t>
            </a:r>
          </a:p>
          <a:p>
            <a:r>
              <a:rPr lang="en-US" dirty="0" smtClean="0"/>
              <a:t>Up regulation of tonoplast localized cytochromes.</a:t>
            </a:r>
          </a:p>
          <a:p>
            <a:r>
              <a:rPr lang="en-US" dirty="0" smtClean="0"/>
              <a:t>Increase in lipid peroxidation.</a:t>
            </a:r>
          </a:p>
          <a:p>
            <a:r>
              <a:rPr lang="en-US" dirty="0" smtClean="0"/>
              <a:t>Vacuolar autophagy.</a:t>
            </a:r>
          </a:p>
          <a:p>
            <a:r>
              <a:rPr lang="en-US" dirty="0" smtClean="0"/>
              <a:t>Membrane leakage.</a:t>
            </a:r>
          </a:p>
          <a:p>
            <a:r>
              <a:rPr lang="en-US" dirty="0" smtClean="0"/>
              <a:t>Disruption of membranes leading to cellular  decompartmentalization, loss of tissue structure.</a:t>
            </a:r>
          </a:p>
          <a:p>
            <a:r>
              <a:rPr lang="en-US" dirty="0" smtClean="0"/>
              <a:t>Proteolytic activity.</a:t>
            </a:r>
          </a:p>
          <a:p>
            <a:r>
              <a:rPr lang="en-US" dirty="0" smtClean="0"/>
              <a:t>Protease gene expression.</a:t>
            </a:r>
          </a:p>
          <a:p>
            <a:r>
              <a:rPr lang="en-US" dirty="0" smtClean="0"/>
              <a:t>Poly -Galactouronidase activity.</a:t>
            </a:r>
          </a:p>
          <a:p>
            <a:r>
              <a:rPr lang="en-US" dirty="0" smtClean="0"/>
              <a:t>Nuclease activity.</a:t>
            </a:r>
          </a:p>
          <a:p>
            <a:r>
              <a:rPr lang="en-US" dirty="0" smtClean="0"/>
              <a:t>Nuclear degradation.</a:t>
            </a:r>
          </a:p>
          <a:p>
            <a:endParaRPr lang="en-US" dirty="0" smtClean="0"/>
          </a:p>
          <a:p>
            <a:endParaRPr lang="en-US" dirty="0" smtClean="0"/>
          </a:p>
        </p:txBody>
      </p:sp>
    </p:spTree>
    <p:extLst>
      <p:ext uri="{BB962C8B-B14F-4D97-AF65-F5344CB8AC3E}">
        <p14:creationId xmlns:p14="http://schemas.microsoft.com/office/powerpoint/2010/main" xmlns="" val="2162246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xmlns="" val="0"/>
              </a:ext>
            </a:extLst>
          </a:blip>
          <a:srcRect t="13546" r="-7849" b="21693"/>
          <a:stretch/>
        </p:blipFill>
        <p:spPr>
          <a:xfrm>
            <a:off x="1447800" y="152400"/>
            <a:ext cx="6553199" cy="6558557"/>
          </a:xfrm>
          <a:prstGeom prst="rect">
            <a:avLst/>
          </a:prstGeom>
        </p:spPr>
      </p:pic>
    </p:spTree>
    <p:extLst>
      <p:ext uri="{BB962C8B-B14F-4D97-AF65-F5344CB8AC3E}">
        <p14:creationId xmlns:p14="http://schemas.microsoft.com/office/powerpoint/2010/main" xmlns="" val="25815648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chemeClr val="accent3">
              <a:lumMod val="40000"/>
              <a:lumOff val="60000"/>
            </a:schemeClr>
          </a:solidFill>
        </p:spPr>
        <p:txBody>
          <a:bodyPr>
            <a:normAutofit fontScale="90000"/>
          </a:bodyPr>
          <a:lstStyle/>
          <a:p>
            <a:r>
              <a:rPr lang="en-US" sz="2400" b="1" u="sng" dirty="0" smtClean="0"/>
              <a:t/>
            </a:r>
            <a:br>
              <a:rPr lang="en-US" sz="2400" b="1" u="sng" dirty="0" smtClean="0"/>
            </a:br>
            <a:r>
              <a:rPr lang="en-US" sz="2400" b="1" u="sng" dirty="0"/>
              <a:t>Environmental And Autonomous (internal) Regulation of Leaf Senescence</a:t>
            </a:r>
            <a:r>
              <a:rPr lang="en-US" sz="2400" dirty="0" smtClean="0"/>
              <a:t/>
            </a:r>
            <a:br>
              <a:rPr lang="en-US" sz="2400" dirty="0" smtClean="0"/>
            </a:br>
            <a:r>
              <a:rPr lang="en-US" sz="2400" b="1" u="sng" dirty="0" smtClean="0"/>
              <a:t/>
            </a:r>
            <a:br>
              <a:rPr lang="en-US" sz="2400" b="1" u="sng" dirty="0" smtClean="0"/>
            </a:br>
            <a:endParaRPr lang="en-US" sz="2400" b="1" u="sng" dirty="0"/>
          </a:p>
        </p:txBody>
      </p:sp>
      <p:sp>
        <p:nvSpPr>
          <p:cNvPr id="5" name="Content Placeholder 4"/>
          <p:cNvSpPr>
            <a:spLocks noGrp="1"/>
          </p:cNvSpPr>
          <p:nvPr>
            <p:ph idx="1"/>
          </p:nvPr>
        </p:nvSpPr>
        <p:spPr/>
        <p:txBody>
          <a:bodyPr>
            <a:normAutofit fontScale="92500" lnSpcReduction="10000"/>
          </a:bodyPr>
          <a:lstStyle/>
          <a:p>
            <a:r>
              <a:rPr lang="en-US" sz="2400" dirty="0"/>
              <a:t>Various environmental cues and autonomous factors regulate leaf senescence but </a:t>
            </a:r>
            <a:r>
              <a:rPr lang="en-US" sz="2400" dirty="0">
                <a:solidFill>
                  <a:schemeClr val="tx2">
                    <a:lumMod val="75000"/>
                  </a:schemeClr>
                </a:solidFill>
              </a:rPr>
              <a:t>limited water and nutrient availability </a:t>
            </a:r>
            <a:r>
              <a:rPr lang="en-US" sz="2400" dirty="0"/>
              <a:t>(especially nitrogen) are major factors</a:t>
            </a:r>
            <a:r>
              <a:rPr lang="en-US" sz="2400" dirty="0" smtClean="0"/>
              <a:t>.</a:t>
            </a:r>
          </a:p>
          <a:p>
            <a:r>
              <a:rPr lang="en-US" sz="2400" dirty="0" smtClean="0"/>
              <a:t> </a:t>
            </a:r>
            <a:r>
              <a:rPr lang="en-US" sz="2400" dirty="0" smtClean="0">
                <a:solidFill>
                  <a:schemeClr val="tx2">
                    <a:lumMod val="75000"/>
                  </a:schemeClr>
                </a:solidFill>
              </a:rPr>
              <a:t>Shading of lower leaves under a canopy </a:t>
            </a:r>
            <a:r>
              <a:rPr lang="en-US" sz="2400" dirty="0" smtClean="0"/>
              <a:t>is another factor.</a:t>
            </a:r>
          </a:p>
          <a:p>
            <a:pPr marL="0" indent="0">
              <a:buNone/>
            </a:pPr>
            <a:r>
              <a:rPr lang="en-US" sz="2400" dirty="0"/>
              <a:t> </a:t>
            </a:r>
            <a:r>
              <a:rPr lang="en-US" sz="2400" dirty="0" smtClean="0"/>
              <a:t>     &gt; light that has passed through a canopy of leaves has lower     ratio of red to far-red light as a result of preferential absorbance of red photons by chlorophyll in upper leaves.</a:t>
            </a:r>
          </a:p>
          <a:p>
            <a:pPr marL="0" indent="0">
              <a:buNone/>
            </a:pPr>
            <a:r>
              <a:rPr lang="en-US" sz="2400" dirty="0"/>
              <a:t> </a:t>
            </a:r>
            <a:r>
              <a:rPr lang="en-US" sz="2400" dirty="0" smtClean="0"/>
              <a:t>    &gt; Reduced PAR and a decreased red/far-red ratio are the senescence triggering signals.</a:t>
            </a:r>
          </a:p>
          <a:p>
            <a:r>
              <a:rPr lang="en-US" sz="2400" dirty="0" smtClean="0">
                <a:solidFill>
                  <a:schemeClr val="tx2">
                    <a:lumMod val="75000"/>
                  </a:schemeClr>
                </a:solidFill>
              </a:rPr>
              <a:t>Leaf age </a:t>
            </a:r>
            <a:r>
              <a:rPr lang="en-US" sz="2400" dirty="0" smtClean="0"/>
              <a:t>has major influence on the initiation of senescence. Its initiated when the photosynthetic rate drops below a threshold  which may be at or near the compensation point at which the leaf no longer contributes fixed carbon to the rest of the plant.</a:t>
            </a:r>
            <a:endParaRPr lang="en-US" sz="2400" dirty="0"/>
          </a:p>
        </p:txBody>
      </p:sp>
    </p:spTree>
    <p:extLst>
      <p:ext uri="{BB962C8B-B14F-4D97-AF65-F5344CB8AC3E}">
        <p14:creationId xmlns:p14="http://schemas.microsoft.com/office/powerpoint/2010/main" xmlns="" val="151167840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600</TotalTime>
  <Words>1309</Words>
  <Application>Microsoft Office PowerPoint</Application>
  <PresentationFormat>On-screen Show (4:3)</PresentationFormat>
  <Paragraphs>111</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Slide 1</vt:lpstr>
      <vt:lpstr>Senescence</vt:lpstr>
      <vt:lpstr>Senescence</vt:lpstr>
      <vt:lpstr>Various levels of Senescence</vt:lpstr>
      <vt:lpstr>Various levels of Senescence</vt:lpstr>
      <vt:lpstr>Senescence is an Ordered Series of Cytological and Biochemical events</vt:lpstr>
      <vt:lpstr>Senescence characterized by changes including:</vt:lpstr>
      <vt:lpstr>Slide 8</vt:lpstr>
      <vt:lpstr> Environmental And Autonomous (internal) Regulation of Leaf Senescence  </vt:lpstr>
      <vt:lpstr>Slide 10</vt:lpstr>
      <vt:lpstr>Slide 11</vt:lpstr>
      <vt:lpstr>Molecular Genetic Manipulation Of Leaf Senescence</vt:lpstr>
      <vt:lpstr>Molecular Genetic Manipulation Of Leaf Senescence</vt:lpstr>
      <vt:lpstr>Slide 14</vt:lpstr>
      <vt:lpstr>Ethylene</vt:lpstr>
      <vt:lpstr>Hormonal control</vt:lpstr>
      <vt:lpstr>Other Hormones that Delay Senescence</vt:lpstr>
      <vt:lpstr>Other Hormones that Induce Leaf Senescence</vt:lpstr>
      <vt:lpstr>Polyamines</vt:lpstr>
      <vt:lpstr>Significance of Senescence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Ravindra</cp:lastModifiedBy>
  <cp:revision>44</cp:revision>
  <dcterms:created xsi:type="dcterms:W3CDTF">2017-03-24T01:39:51Z</dcterms:created>
  <dcterms:modified xsi:type="dcterms:W3CDTF">2020-10-21T10:38:18Z</dcterms:modified>
</cp:coreProperties>
</file>