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84" r:id="rId4"/>
    <p:sldId id="286" r:id="rId5"/>
    <p:sldId id="258" r:id="rId6"/>
    <p:sldId id="259" r:id="rId7"/>
    <p:sldId id="260" r:id="rId8"/>
    <p:sldId id="268" r:id="rId9"/>
    <p:sldId id="267" r:id="rId10"/>
    <p:sldId id="266" r:id="rId11"/>
    <p:sldId id="265" r:id="rId12"/>
    <p:sldId id="270" r:id="rId13"/>
    <p:sldId id="269" r:id="rId14"/>
    <p:sldId id="271" r:id="rId15"/>
    <p:sldId id="261" r:id="rId16"/>
    <p:sldId id="262" r:id="rId17"/>
    <p:sldId id="263" r:id="rId18"/>
    <p:sldId id="264" r:id="rId19"/>
    <p:sldId id="272" r:id="rId20"/>
    <p:sldId id="273" r:id="rId21"/>
    <p:sldId id="274" r:id="rId22"/>
    <p:sldId id="275" r:id="rId23"/>
    <p:sldId id="276" r:id="rId24"/>
    <p:sldId id="277" r:id="rId25"/>
    <p:sldId id="278" r:id="rId26"/>
    <p:sldId id="279" r:id="rId27"/>
    <p:sldId id="285" r:id="rId28"/>
    <p:sldId id="280" r:id="rId29"/>
    <p:sldId id="281" r:id="rId30"/>
    <p:sldId id="282" r:id="rId31"/>
    <p:sldId id="283"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432" y="6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14BF96-4B90-4766-A937-67B2870DE297}" type="datetimeFigureOut">
              <a:rPr lang="en-US" smtClean="0"/>
              <a:pPr/>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62C0F-15DF-4CA3-B0E3-A4C008FA6D9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14BF96-4B90-4766-A937-67B2870DE297}" type="datetimeFigureOut">
              <a:rPr lang="en-US" smtClean="0"/>
              <a:pPr/>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62C0F-15DF-4CA3-B0E3-A4C008FA6D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14BF96-4B90-4766-A937-67B2870DE297}" type="datetimeFigureOut">
              <a:rPr lang="en-US" smtClean="0"/>
              <a:pPr/>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62C0F-15DF-4CA3-B0E3-A4C008FA6D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14BF96-4B90-4766-A937-67B2870DE297}" type="datetimeFigureOut">
              <a:rPr lang="en-US" smtClean="0"/>
              <a:pPr/>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62C0F-15DF-4CA3-B0E3-A4C008FA6D9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14BF96-4B90-4766-A937-67B2870DE297}" type="datetimeFigureOut">
              <a:rPr lang="en-US" smtClean="0"/>
              <a:pPr/>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62C0F-15DF-4CA3-B0E3-A4C008FA6D9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14BF96-4B90-4766-A937-67B2870DE297}" type="datetimeFigureOut">
              <a:rPr lang="en-US" smtClean="0"/>
              <a:pPr/>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62C0F-15DF-4CA3-B0E3-A4C008FA6D9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14BF96-4B90-4766-A937-67B2870DE297}" type="datetimeFigureOut">
              <a:rPr lang="en-US" smtClean="0"/>
              <a:pPr/>
              <a:t>9/30/2020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462C0F-15DF-4CA3-B0E3-A4C008FA6D9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14BF96-4B90-4766-A937-67B2870DE297}" type="datetimeFigureOut">
              <a:rPr lang="en-US" smtClean="0"/>
              <a:pPr/>
              <a:t>9/30/2020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462C0F-15DF-4CA3-B0E3-A4C008FA6D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4BF96-4B90-4766-A937-67B2870DE297}" type="datetimeFigureOut">
              <a:rPr lang="en-US" smtClean="0"/>
              <a:pPr/>
              <a:t>9/30/2020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462C0F-15DF-4CA3-B0E3-A4C008FA6D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14BF96-4B90-4766-A937-67B2870DE297}" type="datetimeFigureOut">
              <a:rPr lang="en-US" smtClean="0"/>
              <a:pPr/>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62C0F-15DF-4CA3-B0E3-A4C008FA6D9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14BF96-4B90-4766-A937-67B2870DE297}" type="datetimeFigureOut">
              <a:rPr lang="en-US" smtClean="0"/>
              <a:pPr/>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62C0F-15DF-4CA3-B0E3-A4C008FA6D9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14BF96-4B90-4766-A937-67B2870DE297}" type="datetimeFigureOut">
              <a:rPr lang="en-US" smtClean="0"/>
              <a:pPr/>
              <a:t>9/30/2020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62C0F-15DF-4CA3-B0E3-A4C008FA6D9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lstStyle/>
          <a:p>
            <a:r>
              <a:rPr lang="en-US" dirty="0" smtClean="0">
                <a:latin typeface="Times New Roman" pitchFamily="18" charset="0"/>
                <a:cs typeface="Times New Roman" pitchFamily="18" charset="0"/>
              </a:rPr>
              <a:t>Seed Dormancy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sz="2000" dirty="0" smtClean="0"/>
              <a:t>Seed is fertilized ovule which develops in the ovary of the flower.</a:t>
            </a:r>
          </a:p>
          <a:p>
            <a:r>
              <a:rPr lang="en-US" sz="2000" dirty="0" smtClean="0"/>
              <a:t>It possess the rudimentary plant or embryo, consisting of an embryonic axis bearing one or two cotyledons. </a:t>
            </a:r>
          </a:p>
          <a:p>
            <a:r>
              <a:rPr lang="en-US" sz="2000" dirty="0" smtClean="0"/>
              <a:t>At one end of axis is plumule which forms shoot, and another end is radicle which gives rise to root. </a:t>
            </a:r>
          </a:p>
          <a:p>
            <a:r>
              <a:rPr lang="en-US" sz="2000" dirty="0" smtClean="0"/>
              <a:t>Seeds of monocot have </a:t>
            </a:r>
            <a:r>
              <a:rPr lang="en-US" sz="2000" dirty="0" smtClean="0"/>
              <a:t>single </a:t>
            </a:r>
            <a:r>
              <a:rPr lang="en-US" sz="2000" dirty="0" smtClean="0"/>
              <a:t>cotyledons, termed as </a:t>
            </a:r>
            <a:r>
              <a:rPr lang="en-US" sz="2000" dirty="0" err="1" smtClean="0"/>
              <a:t>Scutellum</a:t>
            </a:r>
            <a:r>
              <a:rPr lang="en-US" sz="2000" dirty="0" smtClean="0"/>
              <a:t> and those of </a:t>
            </a:r>
            <a:r>
              <a:rPr lang="en-US" sz="2000" dirty="0" err="1" smtClean="0"/>
              <a:t>dicot</a:t>
            </a:r>
            <a:r>
              <a:rPr lang="en-US" sz="2000" dirty="0" smtClean="0"/>
              <a:t> have two cotyledons.</a:t>
            </a:r>
          </a:p>
          <a:p>
            <a:r>
              <a:rPr lang="en-US" sz="2000" dirty="0" smtClean="0"/>
              <a:t>Embryo is surrounded by nutritive tissue, called endosperm, that nourish embryo during early seed formation and maturation.</a:t>
            </a:r>
          </a:p>
          <a:p>
            <a:r>
              <a:rPr lang="en-US" sz="2000" dirty="0" smtClean="0"/>
              <a:t>On the basis of presence of endosperm in the seed at the maturity there are two types; endospermic seeds (mainly monocot)  and non-endospermic seeds (chiefly </a:t>
            </a:r>
            <a:r>
              <a:rPr lang="en-US" sz="2000" dirty="0" err="1" smtClean="0"/>
              <a:t>dicot</a:t>
            </a:r>
            <a:r>
              <a:rPr lang="en-US" sz="2000" dirty="0" smtClean="0"/>
              <a:t>).</a:t>
            </a:r>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Seed coats can be very tough. Uniformity and rate of germination of morning glory (</a:t>
            </a:r>
            <a:r>
              <a:rPr lang="en-US" dirty="0" err="1" smtClean="0"/>
              <a:t>Pharbitis</a:t>
            </a:r>
            <a:r>
              <a:rPr lang="en-US" dirty="0" smtClean="0"/>
              <a:t> nil), cotton, and some tropical legume seeds, for example, can be improved by soaking the dry seed in concentrated sulfuric acid for up to an hour. Scarification by passage through animal gut no doubt occurs as a result of the acidic conditions in the gut.</a:t>
            </a:r>
          </a:p>
          <a:p>
            <a:endParaRPr lang="en-US" dirty="0"/>
          </a:p>
        </p:txBody>
      </p:sp>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3. </a:t>
            </a:r>
            <a:r>
              <a:rPr lang="en-US" i="1" dirty="0" smtClean="0"/>
              <a:t>Interference with gas exchange. Lowered permeability </a:t>
            </a:r>
            <a:r>
              <a:rPr lang="en-US" dirty="0" smtClean="0"/>
              <a:t>of seed coats to oxygen suggests that the seed coat inhibits germination by limiting the oxygen supply to the embryo.</a:t>
            </a:r>
          </a:p>
          <a:p>
            <a:r>
              <a:rPr lang="en-US" dirty="0" smtClean="0"/>
              <a:t>Some seeds have pores that are blocked with a plug, called the strophiolar plug, which must be mechanically dislodged before water and oxygen can enter. There is a considerable body of evidence to suggest that seed coats also interfere with gas exchange, oxygen uptake in particular. As noted above, removal of the seed coat often leads to a significant increase in respiratory consumption of oxygen. Measurements of the oxygen permeability of seed coats have been made and there is general agreement that permeability is very low in those seeds tested. However, it is not always clear that limited oxygen permeability is the primary cause of dormancy.</a:t>
            </a:r>
          </a:p>
          <a:p>
            <a:endParaRPr lang="en-US" dirty="0" smtClean="0"/>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47500" lnSpcReduction="20000"/>
          </a:bodyPr>
          <a:lstStyle/>
          <a:p>
            <a:r>
              <a:rPr lang="en-US" dirty="0" smtClean="0"/>
              <a:t>The complexity of the situation and problems of interpretation are well illustrated by studies of the genus Xanthium, or cocklebur. A cocklebur contains two seeds: an upper, dormant seed and a lower, </a:t>
            </a:r>
            <a:r>
              <a:rPr lang="en-US" dirty="0" err="1" smtClean="0"/>
              <a:t>nondormant</a:t>
            </a:r>
            <a:r>
              <a:rPr lang="en-US" dirty="0" smtClean="0"/>
              <a:t> seed. Dormancy of the upper seed can be overcome either by removing the seed coat or by subjecting the intact seed to high oxygen tension. The inference is that seed coat permeability in the dormant seed limits the supply of oxygen to the embryo and thus prevents germination.</a:t>
            </a:r>
          </a:p>
          <a:p>
            <a:r>
              <a:rPr lang="en-US" dirty="0" smtClean="0"/>
              <a:t> However, several other observations have cast doubt on this conclusion. There are, for example, no measurable differences between the dormant and </a:t>
            </a:r>
            <a:r>
              <a:rPr lang="en-US" dirty="0" err="1" smtClean="0"/>
              <a:t>nondormant</a:t>
            </a:r>
            <a:r>
              <a:rPr lang="en-US" dirty="0" smtClean="0"/>
              <a:t> seed with respect to the permeability of the seed coat to oxygen. Moreover, the rate of oxygen diffusion through the seed coats is more than sufficient to support measured rates of oxygen consumption by the embryos inside. Clearly, dormancy of the upper seed in Xanthium cannot be due to limited permeability of the seed coat to oxygen. </a:t>
            </a:r>
          </a:p>
          <a:p>
            <a:r>
              <a:rPr lang="en-US" dirty="0" smtClean="0"/>
              <a:t>Why then, do the upper, dormant seeds require a higher oxygen level to elicit germination? It appears that the seed coat is a barrier, not to the uptake of oxygen but to the removal of an inhibitor from the embryo. </a:t>
            </a:r>
          </a:p>
          <a:p>
            <a:r>
              <a:rPr lang="en-US" dirty="0" smtClean="0"/>
              <a:t>Aqueous extracts of Xanthium seeds have revealed the presence of two unidentified inhibitors, based on tests of the extracts in a wheat </a:t>
            </a:r>
            <a:r>
              <a:rPr lang="en-US" dirty="0" err="1" smtClean="0"/>
              <a:t>coleoptile</a:t>
            </a:r>
            <a:r>
              <a:rPr lang="en-US" dirty="0" smtClean="0"/>
              <a:t> elongation assay. The same two inhibitors are found in </a:t>
            </a:r>
            <a:r>
              <a:rPr lang="en-US" dirty="0" err="1" smtClean="0"/>
              <a:t>diffusate</a:t>
            </a:r>
            <a:r>
              <a:rPr lang="en-US" dirty="0" smtClean="0"/>
              <a:t> collected from isolated embryos placed on a moist medium, but not in </a:t>
            </a:r>
            <a:r>
              <a:rPr lang="en-US" dirty="0" err="1" smtClean="0"/>
              <a:t>diffusate</a:t>
            </a:r>
            <a:r>
              <a:rPr lang="en-US" dirty="0" smtClean="0"/>
              <a:t> from seeds surrounded by an intact seed coat. </a:t>
            </a:r>
          </a:p>
          <a:p>
            <a:r>
              <a:rPr lang="en-US" dirty="0" smtClean="0"/>
              <a:t>Thus germination in the dormant seed appears to be prevented by the presence of these inhibitors and the seed coat serves as a barrier that prevents those inhibitors from being leached out. The oxygen requirement can be explained by the observation that high oxygen tension reduces the quantity of an extractable inhibitor, presumably by some oxidative degradation.</a:t>
            </a:r>
            <a:endParaRPr lang="en-US" dirty="0"/>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62500" lnSpcReduction="20000"/>
          </a:bodyPr>
          <a:lstStyle/>
          <a:p>
            <a:r>
              <a:rPr lang="en-US" dirty="0" smtClean="0"/>
              <a:t>4. </a:t>
            </a:r>
            <a:r>
              <a:rPr lang="en-US" i="1" dirty="0" smtClean="0"/>
              <a:t>Retention of inhibitors. The seed coat may prevent the </a:t>
            </a:r>
            <a:r>
              <a:rPr lang="en-US" dirty="0" smtClean="0"/>
              <a:t>escape of inhibitors from the seed. . Even the role of inhibitors in seed dormancy is not clear. Along with hormones such as </a:t>
            </a:r>
            <a:r>
              <a:rPr lang="en-US" dirty="0" err="1" smtClean="0"/>
              <a:t>auxins</a:t>
            </a:r>
            <a:r>
              <a:rPr lang="en-US" dirty="0" smtClean="0"/>
              <a:t> and gibberellins, a large number of inhibitors have been identified in seeds, fruits, and other dispersal units. These include hormones (ABA), unsaturated lactones (</a:t>
            </a:r>
            <a:r>
              <a:rPr lang="en-US" dirty="0" err="1" smtClean="0"/>
              <a:t>coumarin</a:t>
            </a:r>
            <a:r>
              <a:rPr lang="en-US" dirty="0" smtClean="0"/>
              <a:t>), </a:t>
            </a:r>
            <a:r>
              <a:rPr lang="en-US" dirty="0" err="1" smtClean="0"/>
              <a:t>phenolic</a:t>
            </a:r>
            <a:r>
              <a:rPr lang="en-US" dirty="0" smtClean="0"/>
              <a:t> compounds (</a:t>
            </a:r>
            <a:r>
              <a:rPr lang="en-US" dirty="0" err="1" smtClean="0"/>
              <a:t>ferulic</a:t>
            </a:r>
            <a:r>
              <a:rPr lang="en-US" dirty="0" smtClean="0"/>
              <a:t> acid), various amino acids, and </a:t>
            </a:r>
            <a:r>
              <a:rPr lang="en-US" dirty="0" err="1" smtClean="0"/>
              <a:t>cyanogenic</a:t>
            </a:r>
            <a:r>
              <a:rPr lang="en-US" dirty="0" smtClean="0"/>
              <a:t> compounds (i.e., compounds that release cyanide) characteristic of apple and other seeds in the family </a:t>
            </a:r>
            <a:r>
              <a:rPr lang="en-US" dirty="0" err="1" smtClean="0"/>
              <a:t>Rosaceae</a:t>
            </a:r>
            <a:r>
              <a:rPr lang="en-US" dirty="0" smtClean="0"/>
              <a:t>. </a:t>
            </a:r>
          </a:p>
          <a:p>
            <a:r>
              <a:rPr lang="en-US" dirty="0" smtClean="0"/>
              <a:t>The simple presence of an inhibitor does not, however, prove its role in dormancy. The inhibitors could be localized in tissues not directly involved in growth of the embryo or otherwise sequestered so as to preclude any role in preventing germination. Evidence in support of a role for inhibitors is generally limited to leaching experiments such as that described above for Xanthium. In some cases, dormancy can then be restored by exposing the leached seed to the putative inhibitor.</a:t>
            </a:r>
          </a:p>
          <a:p>
            <a:r>
              <a:rPr lang="en-US" dirty="0" smtClean="0"/>
              <a:t> In order to clearly establish whether an inhibitor has an active role in regulating germination, it is necessary to establish whether inhibitor levels in the seed correlate with the onset and termination of dormancy. In spite of the voluminous literature relating inhibitors to dormancy, there is very little critical support for a direct role. For the present, evidence for the imposition and maintenance of dormancy by inhibitors remains largely circumstantial.</a:t>
            </a:r>
          </a:p>
          <a:p>
            <a:endParaRPr lang="en-US" dirty="0" smtClean="0"/>
          </a:p>
          <a:p>
            <a:endParaRPr lang="en-US" dirty="0"/>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5. </a:t>
            </a:r>
            <a:r>
              <a:rPr lang="en-US" i="1" dirty="0" smtClean="0"/>
              <a:t>Inhibitor production. Seed coats and </a:t>
            </a:r>
            <a:r>
              <a:rPr lang="en-US" i="1" dirty="0" err="1" smtClean="0"/>
              <a:t>pericarps</a:t>
            </a:r>
            <a:r>
              <a:rPr lang="en-US" i="1" dirty="0" smtClean="0"/>
              <a:t> may </a:t>
            </a:r>
            <a:r>
              <a:rPr lang="en-US" dirty="0" smtClean="0"/>
              <a:t>contain relatively high concentrations of growth inhibitors, including ABA, that can suppress germination of the embryo</a:t>
            </a:r>
          </a:p>
          <a:p>
            <a:endParaRPr lang="en-US" dirty="0"/>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70000" lnSpcReduction="20000"/>
          </a:bodyPr>
          <a:lstStyle/>
          <a:p>
            <a:r>
              <a:rPr lang="en-US" b="1" i="1" dirty="0" smtClean="0"/>
              <a:t>Embryo dormancy. The second type of seed dormancy is </a:t>
            </a:r>
            <a:r>
              <a:rPr lang="en-US" b="1" dirty="0" smtClean="0"/>
              <a:t>embryo dormancy, a dormancy that is intrinsic to the </a:t>
            </a:r>
            <a:r>
              <a:rPr lang="en-US" dirty="0" smtClean="0"/>
              <a:t>embryo and is not due to any influence of the seed coat or other surrounding tissues. In some cases, embryo dormancy can be relieved by amputation of the cotyledons. Species in which the cotyledons exert an inhibitory effect include European hazel (</a:t>
            </a:r>
            <a:r>
              <a:rPr lang="en-US" i="1" dirty="0" err="1" smtClean="0"/>
              <a:t>Corylus</a:t>
            </a:r>
            <a:r>
              <a:rPr lang="en-US" i="1" dirty="0" smtClean="0"/>
              <a:t> </a:t>
            </a:r>
            <a:r>
              <a:rPr lang="en-US" i="1" dirty="0" err="1" smtClean="0"/>
              <a:t>avellana</a:t>
            </a:r>
            <a:r>
              <a:rPr lang="en-US" i="1" dirty="0" smtClean="0"/>
              <a:t>) and European </a:t>
            </a:r>
            <a:r>
              <a:rPr lang="en-US" dirty="0" smtClean="0"/>
              <a:t>ash (</a:t>
            </a:r>
            <a:r>
              <a:rPr lang="en-US" i="1" dirty="0" err="1" smtClean="0"/>
              <a:t>Fraxinus</a:t>
            </a:r>
            <a:r>
              <a:rPr lang="en-US" i="1" dirty="0" smtClean="0"/>
              <a:t> excelsior). </a:t>
            </a:r>
            <a:r>
              <a:rPr lang="en-US" dirty="0" err="1" smtClean="0"/>
              <a:t>Afascinating</a:t>
            </a:r>
            <a:r>
              <a:rPr lang="en-US" dirty="0" smtClean="0"/>
              <a:t> demonstration of the cotyledon’s ability to inhibit growth is found in species (e.g., peach) in which the isolated dormant embryos germinate but grow extremely slowly to form a dwarf plant. If the cotyledons are removed at an early stage of development, however, the plant abruptly shifts to normal growth.</a:t>
            </a:r>
          </a:p>
          <a:p>
            <a:r>
              <a:rPr lang="en-US" dirty="0" smtClean="0"/>
              <a:t>Embryo dormancy is thought to be due to the presence of inhibitors, especially ABA, as well as the absence of growth promoters, such as GA (</a:t>
            </a:r>
            <a:r>
              <a:rPr lang="en-US" dirty="0" err="1" smtClean="0"/>
              <a:t>gibberellic</a:t>
            </a:r>
            <a:r>
              <a:rPr lang="en-US" dirty="0" smtClean="0"/>
              <a:t> acid). The loss of embryo dormancy is often associated with a sharp drop in the ratio of ABA to GA.</a:t>
            </a:r>
            <a:endParaRPr lang="en-US" dirty="0"/>
          </a:p>
        </p:txBody>
      </p:sp>
    </p:spTree>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77500" lnSpcReduction="20000"/>
          </a:bodyPr>
          <a:lstStyle/>
          <a:p>
            <a:r>
              <a:rPr lang="en-US" b="1" i="1" dirty="0" smtClean="0"/>
              <a:t>Primary versus secondary seed dormancy. </a:t>
            </a:r>
          </a:p>
          <a:p>
            <a:r>
              <a:rPr lang="en-US" b="1" i="1" dirty="0" smtClean="0"/>
              <a:t>Different </a:t>
            </a:r>
            <a:r>
              <a:rPr lang="en-US" dirty="0" smtClean="0"/>
              <a:t>types of seed dormancy also can be distinguished on the basis of the timing of dormancy onset rather than the cause of dormancy:</a:t>
            </a:r>
          </a:p>
          <a:p>
            <a:pPr>
              <a:buNone/>
            </a:pPr>
            <a:r>
              <a:rPr lang="en-US" dirty="0" smtClean="0"/>
              <a:t>  • Seeds that are released from the plant in a dormant state are said to exhibit </a:t>
            </a:r>
            <a:r>
              <a:rPr lang="en-US" b="1" dirty="0" smtClean="0"/>
              <a:t>primary dormancy.</a:t>
            </a:r>
          </a:p>
          <a:p>
            <a:pPr>
              <a:buNone/>
            </a:pPr>
            <a:r>
              <a:rPr lang="en-US" dirty="0" smtClean="0"/>
              <a:t>  • Seeds that are released from the plant in a </a:t>
            </a:r>
            <a:r>
              <a:rPr lang="en-US" dirty="0" err="1" smtClean="0"/>
              <a:t>nondormant</a:t>
            </a:r>
            <a:r>
              <a:rPr lang="en-US" dirty="0" smtClean="0"/>
              <a:t> state, but that become dormant if the conditions for germination are unfavorable, exhibit </a:t>
            </a:r>
            <a:r>
              <a:rPr lang="en-US" b="1" dirty="0" smtClean="0"/>
              <a:t>secondary dormancy. For example, seeds of </a:t>
            </a:r>
            <a:r>
              <a:rPr lang="en-US" b="1" i="1" dirty="0" err="1" smtClean="0"/>
              <a:t>Avena</a:t>
            </a:r>
            <a:r>
              <a:rPr lang="en-US" b="1" i="1" dirty="0" smtClean="0"/>
              <a:t> sativa (oat) </a:t>
            </a:r>
            <a:r>
              <a:rPr lang="en-US" dirty="0" smtClean="0"/>
              <a:t>can become dormant in the presence of temperatures higher than the maximum for germination, whereas seeds of </a:t>
            </a:r>
            <a:r>
              <a:rPr lang="en-US" i="1" dirty="0" err="1" smtClean="0"/>
              <a:t>Phacelia</a:t>
            </a:r>
            <a:r>
              <a:rPr lang="en-US" i="1" dirty="0" smtClean="0"/>
              <a:t> </a:t>
            </a:r>
            <a:r>
              <a:rPr lang="en-US" i="1" dirty="0" err="1" smtClean="0"/>
              <a:t>dubia</a:t>
            </a:r>
            <a:r>
              <a:rPr lang="en-US" i="1" dirty="0" smtClean="0"/>
              <a:t> (small-flower </a:t>
            </a:r>
            <a:r>
              <a:rPr lang="en-US" i="1" dirty="0" err="1" smtClean="0"/>
              <a:t>scorpionweed</a:t>
            </a:r>
            <a:r>
              <a:rPr lang="en-US" i="1" dirty="0" smtClean="0"/>
              <a:t>) </a:t>
            </a:r>
            <a:r>
              <a:rPr lang="en-US" dirty="0" smtClean="0"/>
              <a:t>become dormant at temperatures below the minimum for germination. The mechanisms of secondary dormancy are poorly understood.</a:t>
            </a:r>
            <a:endParaRPr lang="en-US" dirty="0"/>
          </a:p>
        </p:txBody>
      </p:sp>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371600"/>
          </a:xfrm>
          <a:solidFill>
            <a:schemeClr val="accent3">
              <a:lumMod val="60000"/>
              <a:lumOff val="40000"/>
            </a:schemeClr>
          </a:solidFill>
        </p:spPr>
        <p:txBody>
          <a:bodyPr>
            <a:normAutofit fontScale="90000"/>
          </a:bodyPr>
          <a:lstStyle/>
          <a:p>
            <a:r>
              <a:rPr lang="en-US" sz="3600" b="1" dirty="0" smtClean="0"/>
              <a:t>Environmental Factors Control the Release</a:t>
            </a:r>
            <a:br>
              <a:rPr lang="en-US" sz="3600" b="1" dirty="0" smtClean="0"/>
            </a:br>
            <a:r>
              <a:rPr lang="en-US" sz="3600" b="1" dirty="0" smtClean="0"/>
              <a:t>from Seed Dormancy</a:t>
            </a:r>
            <a:br>
              <a:rPr lang="en-US" sz="3600" b="1" dirty="0" smtClean="0"/>
            </a:br>
            <a:endParaRPr lang="en-US" sz="3600" dirty="0"/>
          </a:p>
        </p:txBody>
      </p:sp>
      <p:sp>
        <p:nvSpPr>
          <p:cNvPr id="3" name="Content Placeholder 2"/>
          <p:cNvSpPr>
            <a:spLocks noGrp="1"/>
          </p:cNvSpPr>
          <p:nvPr>
            <p:ph idx="1"/>
          </p:nvPr>
        </p:nvSpPr>
        <p:spPr>
          <a:xfrm>
            <a:off x="457200" y="2255837"/>
            <a:ext cx="8229600" cy="4525963"/>
          </a:xfrm>
        </p:spPr>
        <p:txBody>
          <a:bodyPr>
            <a:normAutofit fontScale="70000" lnSpcReduction="20000"/>
          </a:bodyPr>
          <a:lstStyle/>
          <a:p>
            <a:r>
              <a:rPr lang="en-US" dirty="0" smtClean="0"/>
              <a:t>Various external factors release the seed from embryo dormancy, and dormant seeds typically respond to more than one of three factors:</a:t>
            </a:r>
          </a:p>
          <a:p>
            <a:pPr>
              <a:buNone/>
            </a:pPr>
            <a:r>
              <a:rPr lang="en-US" dirty="0" smtClean="0"/>
              <a:t>1. </a:t>
            </a:r>
            <a:r>
              <a:rPr lang="en-US" i="1" dirty="0" err="1" smtClean="0"/>
              <a:t>Afterripening</a:t>
            </a:r>
            <a:r>
              <a:rPr lang="en-US" i="1" dirty="0" smtClean="0"/>
              <a:t>. Many seeds lose their dormancy when </a:t>
            </a:r>
            <a:r>
              <a:rPr lang="en-US" dirty="0" smtClean="0"/>
              <a:t>their moisture content is reduced to a certain level by drying—a phenomenon known as </a:t>
            </a:r>
            <a:r>
              <a:rPr lang="en-US" b="1" dirty="0" err="1" smtClean="0"/>
              <a:t>afterripening</a:t>
            </a:r>
            <a:r>
              <a:rPr lang="en-US" b="1" dirty="0" smtClean="0"/>
              <a:t>.</a:t>
            </a:r>
          </a:p>
          <a:p>
            <a:pPr>
              <a:buNone/>
            </a:pPr>
            <a:r>
              <a:rPr lang="en-US" dirty="0" smtClean="0"/>
              <a:t>2. </a:t>
            </a:r>
            <a:r>
              <a:rPr lang="en-US" i="1" dirty="0" smtClean="0"/>
              <a:t>Chilling. Low temperature, or </a:t>
            </a:r>
            <a:r>
              <a:rPr lang="en-US" b="1" i="1" dirty="0" smtClean="0"/>
              <a:t>chilling, can release </a:t>
            </a:r>
            <a:r>
              <a:rPr lang="en-US" dirty="0" smtClean="0"/>
              <a:t>seeds from dormancy. Many seeds require a period of cold (0–10°C) while in a fully hydrated (imbibed) state in order to germinate.</a:t>
            </a:r>
          </a:p>
          <a:p>
            <a:pPr>
              <a:buNone/>
            </a:pPr>
            <a:r>
              <a:rPr lang="en-US" dirty="0" smtClean="0"/>
              <a:t>3. </a:t>
            </a:r>
            <a:r>
              <a:rPr lang="en-US" i="1" dirty="0" smtClean="0"/>
              <a:t>Light. Many seeds have a light requirement for germination, </a:t>
            </a:r>
            <a:r>
              <a:rPr lang="en-US" dirty="0" smtClean="0"/>
              <a:t>which may involve only a brief exposure, as in the case of lettuce, an intermittent treatment (e.g., succulents of the genus </a:t>
            </a:r>
            <a:r>
              <a:rPr lang="en-US" i="1" dirty="0" err="1" smtClean="0"/>
              <a:t>Kalanchoe</a:t>
            </a:r>
            <a:r>
              <a:rPr lang="en-US" i="1" dirty="0" smtClean="0"/>
              <a:t>), or even a </a:t>
            </a:r>
            <a:r>
              <a:rPr lang="en-US" dirty="0" smtClean="0"/>
              <a:t>specific photoperiod involving short or long days.</a:t>
            </a:r>
            <a:endParaRPr lang="en-US" dirty="0"/>
          </a:p>
        </p:txBody>
      </p:sp>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Temperature and Seed dormancy</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Temperature has a significant impact on termination of dormancy in many seeds. In fully imbibed seeds, both alternating and low (chilling) temperatures are known to terminate dormancy. Many seeds, even though fully hydrated, will not germinate when maintained under constant temperature. They require instead a diurnal cycle of fluctuating temperature. The required temperature differential between the high and low temperature is often not great, ranging from a few degrees to perhaps 5◦ C or 10◦ C, depending on the species. </a:t>
            </a:r>
          </a:p>
          <a:p>
            <a:r>
              <a:rPr lang="en-US" dirty="0" smtClean="0"/>
              <a:t>Germination of broad-leaved dock (</a:t>
            </a:r>
            <a:r>
              <a:rPr lang="en-US" dirty="0" err="1" smtClean="0"/>
              <a:t>Rumex</a:t>
            </a:r>
            <a:r>
              <a:rPr lang="en-US" dirty="0" smtClean="0"/>
              <a:t> </a:t>
            </a:r>
            <a:r>
              <a:rPr lang="en-US" dirty="0" err="1" smtClean="0"/>
              <a:t>obtusifolia</a:t>
            </a:r>
            <a:r>
              <a:rPr lang="en-US" dirty="0" smtClean="0"/>
              <a:t>) seeds, for example, exceeds 90 percent when the temperature differential is about 10◦ C and when the high temperature is given for 16 hours each day. The reaction to alternating temperature is complex and poorly understood. In </a:t>
            </a:r>
            <a:r>
              <a:rPr lang="en-US" dirty="0" err="1" smtClean="0"/>
              <a:t>Rumex</a:t>
            </a:r>
            <a:r>
              <a:rPr lang="en-US" dirty="0" smtClean="0"/>
              <a:t>, alternating treatments are effective only when the high temperature is greater than 15◦ C. Also, when the high temperature is given for only 8 hours each day, a differential of only 5◦ C is required to induce 90 percent germination. </a:t>
            </a:r>
            <a:endParaRPr lang="en-US" dirty="0"/>
          </a:p>
        </p:txBody>
      </p:sp>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smtClean="0"/>
              <a:t>Although in some cases the effect of alternating temperature appears to be localized in the embryo itself, there are many well-documented cases where the effect of alternating temperature is mechanical. It is, in effect, a form of scarification, releasing the seed from some kind of seed coat–imposed dormancy. It has long been known that freshly shed seeds of many herbaceous and woody species have dormant embryos that can be induced to growth only by a prolonged low-temperature treatment. These include maples (Acer </a:t>
            </a:r>
            <a:r>
              <a:rPr lang="en-US" dirty="0" err="1" smtClean="0"/>
              <a:t>sps</a:t>
            </a:r>
            <a:r>
              <a:rPr lang="en-US" dirty="0" smtClean="0"/>
              <a:t>.), hazel (</a:t>
            </a:r>
            <a:r>
              <a:rPr lang="en-US" dirty="0" err="1" smtClean="0"/>
              <a:t>Corylus</a:t>
            </a:r>
            <a:r>
              <a:rPr lang="en-US" dirty="0" smtClean="0"/>
              <a:t>), and many genera in the family </a:t>
            </a:r>
            <a:r>
              <a:rPr lang="en-US" dirty="0" err="1" smtClean="0"/>
              <a:t>Rosaceae</a:t>
            </a:r>
            <a:r>
              <a:rPr lang="en-US" dirty="0" smtClean="0"/>
              <a:t> (pear, </a:t>
            </a:r>
            <a:r>
              <a:rPr lang="en-US" dirty="0" err="1" smtClean="0"/>
              <a:t>Pyrus</a:t>
            </a:r>
            <a:r>
              <a:rPr lang="en-US" dirty="0" smtClean="0"/>
              <a:t>; apple, </a:t>
            </a:r>
            <a:r>
              <a:rPr lang="en-US" dirty="0" err="1" smtClean="0"/>
              <a:t>Malus</a:t>
            </a:r>
            <a:r>
              <a:rPr lang="en-US" dirty="0" smtClean="0"/>
              <a:t>; </a:t>
            </a:r>
            <a:r>
              <a:rPr lang="en-US" dirty="0" err="1" smtClean="0"/>
              <a:t>hawthorne</a:t>
            </a:r>
            <a:r>
              <a:rPr lang="en-US" dirty="0" smtClean="0"/>
              <a:t>, </a:t>
            </a:r>
            <a:r>
              <a:rPr lang="en-US" dirty="0" err="1" smtClean="0"/>
              <a:t>Crateagus</a:t>
            </a:r>
            <a:r>
              <a:rPr lang="en-US" dirty="0" smtClean="0"/>
              <a:t>). Normally, following the required period of low temperature, the seeds will not germinate until temperatures are more favorable for embryo emergence and seedling development. In most cases this requirement ensures that the seed shed in late summer or fall will not germinate until spring. The exposure to low temperature that satisfies this germination requirement is known as either pre-chilling, or stratification. </a:t>
            </a:r>
            <a:endParaRPr lang="en-US" dirty="0"/>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249362"/>
          </a:xfrm>
          <a:prstGeom prst="rect">
            <a:avLst/>
          </a:prstGeom>
          <a:solidFill>
            <a:schemeClr val="accent3">
              <a:lumMod val="60000"/>
              <a:lumOff val="40000"/>
            </a:schemeClr>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bg2">
                    <a:lumMod val="10000"/>
                  </a:schemeClr>
                </a:solidFill>
                <a:effectLst/>
                <a:uLnTx/>
                <a:uFillTx/>
                <a:latin typeface="Times New Roman" pitchFamily="18" charset="0"/>
                <a:ea typeface="+mj-ea"/>
                <a:cs typeface="Times New Roman" pitchFamily="18" charset="0"/>
              </a:rPr>
              <a:t/>
            </a:r>
            <a:br>
              <a:rPr kumimoji="0" lang="en-US" sz="8000" b="0" i="0" u="none" strike="noStrike" kern="1200" cap="none" spc="0" normalizeH="0" baseline="0" noProof="0" dirty="0" smtClean="0">
                <a:ln>
                  <a:noFill/>
                </a:ln>
                <a:solidFill>
                  <a:schemeClr val="bg2">
                    <a:lumMod val="10000"/>
                  </a:schemeClr>
                </a:solidFill>
                <a:effectLst/>
                <a:uLnTx/>
                <a:uFillTx/>
                <a:latin typeface="Times New Roman" pitchFamily="18" charset="0"/>
                <a:ea typeface="+mj-ea"/>
                <a:cs typeface="Times New Roman" pitchFamily="18" charset="0"/>
              </a:rPr>
            </a:br>
            <a:r>
              <a:rPr kumimoji="0" lang="en-US" sz="8000" b="1" i="0" u="none" strike="noStrike" kern="1200" cap="none" spc="0" normalizeH="0" baseline="0" noProof="0" dirty="0" smtClean="0">
                <a:ln>
                  <a:noFill/>
                </a:ln>
                <a:solidFill>
                  <a:schemeClr val="bg2">
                    <a:lumMod val="10000"/>
                  </a:schemeClr>
                </a:solidFill>
                <a:effectLst/>
                <a:uLnTx/>
                <a:uFillTx/>
                <a:latin typeface="Times New Roman" pitchFamily="18" charset="0"/>
                <a:ea typeface="+mj-ea"/>
                <a:cs typeface="Times New Roman" pitchFamily="18" charset="0"/>
              </a:rPr>
              <a:t>Plant Physiology</a:t>
            </a:r>
            <a:br>
              <a:rPr kumimoji="0" lang="en-US" sz="8000" b="1" i="0" u="none" strike="noStrike" kern="1200" cap="none" spc="0" normalizeH="0" baseline="0" noProof="0" dirty="0" smtClean="0">
                <a:ln>
                  <a:noFill/>
                </a:ln>
                <a:solidFill>
                  <a:schemeClr val="bg2">
                    <a:lumMod val="10000"/>
                  </a:schemeClr>
                </a:solidFill>
                <a:effectLst/>
                <a:uLnTx/>
                <a:uFillTx/>
                <a:latin typeface="Times New Roman" pitchFamily="18" charset="0"/>
                <a:ea typeface="+mj-ea"/>
                <a:cs typeface="Times New Roman" pitchFamily="18" charset="0"/>
              </a:rPr>
            </a:br>
            <a:endParaRPr kumimoji="0" lang="en-US" sz="8000" b="0" i="0" u="none" strike="noStrike" kern="1200" cap="none" spc="0" normalizeH="0" baseline="0" noProof="0" dirty="0">
              <a:ln>
                <a:noFill/>
              </a:ln>
              <a:solidFill>
                <a:schemeClr val="bg2">
                  <a:lumMod val="10000"/>
                </a:schemeClr>
              </a:solidFill>
              <a:effectLst/>
              <a:uLnTx/>
              <a:uFillTx/>
              <a:latin typeface="Times New Roman" pitchFamily="18" charset="0"/>
              <a:ea typeface="+mj-ea"/>
              <a:cs typeface="Times New Roman" pitchFamily="18" charset="0"/>
            </a:endParaRPr>
          </a:p>
        </p:txBody>
      </p:sp>
      <p:pic>
        <p:nvPicPr>
          <p:cNvPr id="5" name="Picture 2" descr="C:\Users\Shani Raj\Desktop\mlsu-logo.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733800" y="2895600"/>
            <a:ext cx="1691469" cy="129540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2133600" y="4643497"/>
            <a:ext cx="4876800" cy="2062103"/>
          </a:xfrm>
          <a:prstGeom prst="rect">
            <a:avLst/>
          </a:prstGeom>
          <a:noFill/>
        </p:spPr>
        <p:txBody>
          <a:bodyPr wrap="square" rtlCol="0">
            <a:spAutoFit/>
          </a:bodyPr>
          <a:lstStyle/>
          <a:p>
            <a:pPr marL="114300" indent="0" algn="ctr">
              <a:buNone/>
            </a:pPr>
            <a:r>
              <a:rPr lang="en-IN" sz="2400" dirty="0">
                <a:solidFill>
                  <a:schemeClr val="bg2">
                    <a:lumMod val="10000"/>
                  </a:schemeClr>
                </a:solidFill>
                <a:latin typeface="New times roman"/>
              </a:rPr>
              <a:t>Presented By</a:t>
            </a:r>
          </a:p>
          <a:p>
            <a:pPr marL="114300" indent="0" algn="ctr">
              <a:buNone/>
            </a:pPr>
            <a:r>
              <a:rPr lang="en-IN" sz="2000" b="1" dirty="0" smtClean="0">
                <a:solidFill>
                  <a:schemeClr val="bg2">
                    <a:lumMod val="10000"/>
                  </a:schemeClr>
                </a:solidFill>
                <a:latin typeface="New times roman"/>
              </a:rPr>
              <a:t>Garima Yadav</a:t>
            </a:r>
          </a:p>
          <a:p>
            <a:pPr marL="114300" indent="0" algn="ctr">
              <a:buNone/>
            </a:pPr>
            <a:r>
              <a:rPr lang="en-IN" sz="2000" b="1" dirty="0" smtClean="0">
                <a:solidFill>
                  <a:schemeClr val="bg2">
                    <a:lumMod val="10000"/>
                  </a:schemeClr>
                </a:solidFill>
                <a:latin typeface="New times roman"/>
              </a:rPr>
              <a:t>Research Scholar</a:t>
            </a:r>
          </a:p>
          <a:p>
            <a:pPr marL="114300" indent="0" algn="ctr">
              <a:buNone/>
            </a:pPr>
            <a:r>
              <a:rPr lang="en-US" sz="2000" b="1" dirty="0" smtClean="0">
                <a:solidFill>
                  <a:schemeClr val="bg2">
                    <a:lumMod val="10000"/>
                  </a:schemeClr>
                </a:solidFill>
              </a:rPr>
              <a:t>Mohanlal Sukhadia University, Udaipur Department Of Botany</a:t>
            </a:r>
            <a:endParaRPr lang="en-IN" sz="2000" b="1" dirty="0" smtClean="0">
              <a:solidFill>
                <a:schemeClr val="bg2">
                  <a:lumMod val="10000"/>
                </a:schemeClr>
              </a:solidFill>
              <a:latin typeface="New times roman"/>
            </a:endParaRPr>
          </a:p>
          <a:p>
            <a:endParaRPr lang="en-US" sz="2400" dirty="0">
              <a:solidFill>
                <a:schemeClr val="bg2">
                  <a:lumMod val="10000"/>
                </a:schemeClr>
              </a:solidFill>
            </a:endParaRPr>
          </a:p>
        </p:txBody>
      </p:sp>
    </p:spTree>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smtClean="0"/>
              <a:t>The latter term has its origin in the horticultural practice of layering seeds in moist sand or peat moss and exposing them to low temperature for several weeks or months to induce germination. It is important that the pre-chilling requirement for release of seed dormancy not be confused with </a:t>
            </a:r>
            <a:r>
              <a:rPr lang="en-US" dirty="0" err="1" smtClean="0"/>
              <a:t>vernalization</a:t>
            </a:r>
            <a:r>
              <a:rPr lang="en-US" dirty="0" smtClean="0"/>
              <a:t>, which is a cold treatment to an already germinated seedling, as discussed earlier in the previous chapter. As with breaking of bud dormancy, temperatures near freezing but below 10◦ C are most effective for terminating seed dormancy. The optimum for most species is near 5◦ C. In a population of seeds, the effectiveness is also a function of the length of the cold </a:t>
            </a:r>
            <a:r>
              <a:rPr lang="en-US" dirty="0" smtClean="0"/>
              <a:t>treatment. </a:t>
            </a:r>
            <a:r>
              <a:rPr lang="en-US" dirty="0" smtClean="0"/>
              <a:t>It is presumed that seeds undergo some metabolic changes during the period of low temperature, generally referred to as after-ripening, but the exact nature of these changes is unclear. There is some evidence for redistribution of carbon and nitrogen from the endosperm to the embryo, a decline in the inhibitor content, and a rise in </a:t>
            </a:r>
            <a:r>
              <a:rPr lang="en-US" dirty="0" err="1" smtClean="0"/>
              <a:t>gibberellin</a:t>
            </a:r>
            <a:r>
              <a:rPr lang="en-US" dirty="0" smtClean="0"/>
              <a:t> and </a:t>
            </a:r>
            <a:r>
              <a:rPr lang="en-US" dirty="0" err="1" smtClean="0"/>
              <a:t>cytokinin</a:t>
            </a:r>
            <a:r>
              <a:rPr lang="en-US" dirty="0" smtClean="0"/>
              <a:t> content. </a:t>
            </a:r>
            <a:r>
              <a:rPr lang="en-US" dirty="0" err="1" smtClean="0"/>
              <a:t>Gibberellin</a:t>
            </a:r>
            <a:r>
              <a:rPr lang="en-US" dirty="0" smtClean="0"/>
              <a:t> treatments will substitute at least partially for the cold requirement in many seeds, just as they do in other cold-requiring systems.</a:t>
            </a:r>
          </a:p>
          <a:p>
            <a:endParaRPr lang="en-US" dirty="0"/>
          </a:p>
        </p:txBody>
      </p:sp>
    </p:spTree>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lstStyle/>
          <a:p>
            <a:r>
              <a:rPr lang="en-US" dirty="0" smtClean="0"/>
              <a:t>Light and Seed dormancy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Light quality also plays a role in regulating the germination of some seeds.</a:t>
            </a:r>
          </a:p>
          <a:p>
            <a:r>
              <a:rPr lang="en-US" dirty="0" smtClean="0"/>
              <a:t>In general, large-seeded species, with ample food reserves to sustain prolonged seedling growth in darkness (e.g., underground), do not require light for germination.</a:t>
            </a:r>
          </a:p>
          <a:p>
            <a:r>
              <a:rPr lang="en-US" dirty="0" smtClean="0"/>
              <a:t>However, a light requirement </a:t>
            </a:r>
            <a:r>
              <a:rPr lang="en-US" dirty="0" smtClean="0"/>
              <a:t>is </a:t>
            </a:r>
            <a:r>
              <a:rPr lang="en-US" dirty="0" smtClean="0"/>
              <a:t>often observed in the small seeds of herbaceous and </a:t>
            </a:r>
            <a:r>
              <a:rPr lang="en-US" dirty="0" smtClean="0"/>
              <a:t>grassland species</a:t>
            </a:r>
            <a:r>
              <a:rPr lang="en-US" dirty="0" smtClean="0"/>
              <a:t>, many of which remain dormant, even </a:t>
            </a:r>
            <a:r>
              <a:rPr lang="en-US" dirty="0" smtClean="0"/>
              <a:t>while hydrated</a:t>
            </a:r>
            <a:r>
              <a:rPr lang="en-US" dirty="0" smtClean="0"/>
              <a:t>, if they are buried below the depth to which </a:t>
            </a:r>
            <a:r>
              <a:rPr lang="en-US" dirty="0" smtClean="0"/>
              <a:t>light penetrates</a:t>
            </a:r>
            <a:r>
              <a:rPr lang="en-US" dirty="0" smtClean="0"/>
              <a:t>. Even when such seeds are on or near the </a:t>
            </a:r>
            <a:r>
              <a:rPr lang="en-US" dirty="0" smtClean="0"/>
              <a:t>soil surface</a:t>
            </a:r>
            <a:r>
              <a:rPr lang="en-US" dirty="0" smtClean="0"/>
              <a:t>, their level of shading by the vegetation </a:t>
            </a:r>
            <a:r>
              <a:rPr lang="en-US" dirty="0" smtClean="0"/>
              <a:t>canopy (i.e</a:t>
            </a:r>
            <a:r>
              <a:rPr lang="en-US" dirty="0" smtClean="0"/>
              <a:t>., the R:FR ratio they receive) is likely to affect their </a:t>
            </a:r>
            <a:r>
              <a:rPr lang="en-US" dirty="0" smtClean="0"/>
              <a:t>germination.</a:t>
            </a:r>
          </a:p>
          <a:p>
            <a:r>
              <a:rPr lang="en-US" dirty="0" smtClean="0"/>
              <a:t> For </a:t>
            </a:r>
            <a:r>
              <a:rPr lang="en-US" dirty="0" smtClean="0"/>
              <a:t>example, it is well documented that </a:t>
            </a:r>
            <a:r>
              <a:rPr lang="en-US" dirty="0" smtClean="0"/>
              <a:t>far-red enrichment </a:t>
            </a:r>
            <a:r>
              <a:rPr lang="en-US" dirty="0" smtClean="0"/>
              <a:t>imparted by a leaf canopy inhibits </a:t>
            </a:r>
            <a:r>
              <a:rPr lang="en-US" dirty="0" smtClean="0"/>
              <a:t>germination in </a:t>
            </a:r>
            <a:r>
              <a:rPr lang="en-US" dirty="0" smtClean="0"/>
              <a:t>a range of small-seeded species.</a:t>
            </a:r>
            <a:endParaRPr lang="en-US" dirty="0"/>
          </a:p>
        </p:txBody>
      </p:sp>
    </p:spTree>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7500" lnSpcReduction="20000"/>
          </a:bodyPr>
          <a:lstStyle/>
          <a:p>
            <a:r>
              <a:rPr lang="en-US" dirty="0" smtClean="0"/>
              <a:t>For the small seeds of the tropical species trumpet </a:t>
            </a:r>
            <a:r>
              <a:rPr lang="en-US" dirty="0" smtClean="0"/>
              <a:t>tree (</a:t>
            </a:r>
            <a:r>
              <a:rPr lang="en-US" i="1" dirty="0" err="1" smtClean="0"/>
              <a:t>Cecropia</a:t>
            </a:r>
            <a:r>
              <a:rPr lang="en-US" i="1" dirty="0" smtClean="0"/>
              <a:t> </a:t>
            </a:r>
            <a:r>
              <a:rPr lang="en-US" i="1" dirty="0" err="1" smtClean="0"/>
              <a:t>obtusifolia</a:t>
            </a:r>
            <a:r>
              <a:rPr lang="en-US" i="1" dirty="0" smtClean="0"/>
              <a:t>) and Veracruz pepper (Piper </a:t>
            </a:r>
            <a:r>
              <a:rPr lang="en-US" i="1" dirty="0" err="1" smtClean="0"/>
              <a:t>auritum</a:t>
            </a:r>
            <a:r>
              <a:rPr lang="en-US" i="1" dirty="0" smtClean="0"/>
              <a:t>) </a:t>
            </a:r>
            <a:r>
              <a:rPr lang="en-US" dirty="0" smtClean="0"/>
              <a:t>planted </a:t>
            </a:r>
            <a:r>
              <a:rPr lang="en-US" dirty="0" smtClean="0"/>
              <a:t>on the floor of a deeply shaded forest, this </a:t>
            </a:r>
            <a:r>
              <a:rPr lang="en-US" dirty="0" smtClean="0"/>
              <a:t>inhibition can </a:t>
            </a:r>
            <a:r>
              <a:rPr lang="en-US" dirty="0" smtClean="0"/>
              <a:t>be reversed if a light filter is placed </a:t>
            </a:r>
            <a:r>
              <a:rPr lang="en-US" dirty="0" smtClean="0"/>
              <a:t>immediately above </a:t>
            </a:r>
            <a:r>
              <a:rPr lang="en-US" dirty="0" smtClean="0"/>
              <a:t>the seeds that permits the red component of </a:t>
            </a:r>
            <a:r>
              <a:rPr lang="en-US" dirty="0" smtClean="0"/>
              <a:t>the canopy-shaded </a:t>
            </a:r>
            <a:r>
              <a:rPr lang="en-US" dirty="0" smtClean="0"/>
              <a:t>light to pass through while blocking </a:t>
            </a:r>
            <a:r>
              <a:rPr lang="en-US" dirty="0" smtClean="0"/>
              <a:t>the far-red </a:t>
            </a:r>
            <a:r>
              <a:rPr lang="en-US" dirty="0" smtClean="0"/>
              <a:t>component. Although the canopy transmits very </a:t>
            </a:r>
            <a:r>
              <a:rPr lang="en-US" dirty="0" smtClean="0"/>
              <a:t>little red </a:t>
            </a:r>
            <a:r>
              <a:rPr lang="en-US" dirty="0" smtClean="0"/>
              <a:t>light, the level is enough to stimulate the seeds </a:t>
            </a:r>
            <a:r>
              <a:rPr lang="en-US" dirty="0" smtClean="0"/>
              <a:t>to germinate</a:t>
            </a:r>
            <a:r>
              <a:rPr lang="en-US" dirty="0" smtClean="0"/>
              <a:t>, probably because most of the inhibitory </a:t>
            </a:r>
            <a:r>
              <a:rPr lang="en-US" dirty="0" smtClean="0"/>
              <a:t>far-red light </a:t>
            </a:r>
            <a:r>
              <a:rPr lang="en-US" dirty="0" smtClean="0"/>
              <a:t>is excluded by the filter and the R:FR ratio is </a:t>
            </a:r>
            <a:r>
              <a:rPr lang="en-US" dirty="0" smtClean="0"/>
              <a:t>very high</a:t>
            </a:r>
            <a:r>
              <a:rPr lang="en-US" dirty="0" smtClean="0"/>
              <a:t>. These seeds would also be more likely to </a:t>
            </a:r>
            <a:r>
              <a:rPr lang="en-US" dirty="0" smtClean="0"/>
              <a:t>germinate in </a:t>
            </a:r>
            <a:r>
              <a:rPr lang="en-US" dirty="0" smtClean="0"/>
              <a:t>spaces receiving sunlight through gaps in the </a:t>
            </a:r>
            <a:r>
              <a:rPr lang="en-US" dirty="0" smtClean="0"/>
              <a:t>canopy than </a:t>
            </a:r>
            <a:r>
              <a:rPr lang="en-US" dirty="0" smtClean="0"/>
              <a:t>in densely shaded spaces. The sunlight would </a:t>
            </a:r>
            <a:r>
              <a:rPr lang="en-US" dirty="0" smtClean="0"/>
              <a:t>help ensure </a:t>
            </a:r>
            <a:r>
              <a:rPr lang="en-US" dirty="0" smtClean="0"/>
              <a:t>that the seedlings became photosynthetically </a:t>
            </a:r>
            <a:r>
              <a:rPr lang="en-US" dirty="0" smtClean="0"/>
              <a:t>self sustaining before </a:t>
            </a:r>
            <a:r>
              <a:rPr lang="en-US" dirty="0" smtClean="0"/>
              <a:t>their seed food reserves were exhausted.</a:t>
            </a:r>
            <a:endParaRPr lang="en-US" dirty="0"/>
          </a:p>
        </p:txBody>
      </p:sp>
    </p:spTree>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r>
              <a:rPr lang="en-US" dirty="0" smtClean="0"/>
              <a:t>Recent studies on </a:t>
            </a:r>
            <a:r>
              <a:rPr lang="en-US" dirty="0" smtClean="0"/>
              <a:t>light-dependent lettuce seeds have shown that </a:t>
            </a:r>
            <a:r>
              <a:rPr lang="en-US" dirty="0" smtClean="0"/>
              <a:t>red light–induced </a:t>
            </a:r>
            <a:r>
              <a:rPr lang="en-US" dirty="0" smtClean="0"/>
              <a:t>germination is the result of an increase in </a:t>
            </a:r>
            <a:r>
              <a:rPr lang="en-US" dirty="0" smtClean="0"/>
              <a:t>the level </a:t>
            </a:r>
            <a:r>
              <a:rPr lang="en-US" dirty="0" smtClean="0"/>
              <a:t>of the biologically active form of the hormone </a:t>
            </a:r>
            <a:r>
              <a:rPr lang="en-US" dirty="0" err="1" smtClean="0"/>
              <a:t>gibberellin</a:t>
            </a:r>
            <a:r>
              <a:rPr lang="en-US" dirty="0" smtClean="0"/>
              <a:t>.</a:t>
            </a:r>
          </a:p>
          <a:p>
            <a:r>
              <a:rPr lang="en-US" dirty="0" smtClean="0"/>
              <a:t>Thus, </a:t>
            </a:r>
            <a:r>
              <a:rPr lang="en-US" dirty="0" err="1" smtClean="0"/>
              <a:t>phytochrome</a:t>
            </a:r>
            <a:r>
              <a:rPr lang="en-US" dirty="0" smtClean="0"/>
              <a:t> may promote seed </a:t>
            </a:r>
            <a:r>
              <a:rPr lang="en-US" dirty="0" smtClean="0"/>
              <a:t>germination through </a:t>
            </a:r>
            <a:r>
              <a:rPr lang="en-US" dirty="0" smtClean="0"/>
              <a:t>its effects on </a:t>
            </a:r>
            <a:r>
              <a:rPr lang="en-US" dirty="0" err="1" smtClean="0"/>
              <a:t>gibberellin</a:t>
            </a:r>
            <a:r>
              <a:rPr lang="en-US" dirty="0" smtClean="0"/>
              <a:t> </a:t>
            </a:r>
            <a:r>
              <a:rPr lang="en-US" dirty="0" smtClean="0"/>
              <a:t>biosynthesis.</a:t>
            </a:r>
          </a:p>
          <a:p>
            <a:r>
              <a:rPr lang="en-US" dirty="0" smtClean="0"/>
              <a:t>The germination of many seeds is influenced by light </a:t>
            </a:r>
            <a:r>
              <a:rPr lang="en-US" dirty="0" smtClean="0"/>
              <a:t>as evident </a:t>
            </a:r>
            <a:r>
              <a:rPr lang="en-US" dirty="0" smtClean="0"/>
              <a:t>in the flush of germination in areas of </a:t>
            </a:r>
            <a:r>
              <a:rPr lang="en-US" dirty="0" smtClean="0"/>
              <a:t>cultivation or </a:t>
            </a:r>
            <a:r>
              <a:rPr lang="en-US" dirty="0" smtClean="0"/>
              <a:t>natural disturbance. Some seeds, known as </a:t>
            </a:r>
            <a:r>
              <a:rPr lang="en-US" b="1" dirty="0" smtClean="0"/>
              <a:t>positively </a:t>
            </a:r>
            <a:r>
              <a:rPr lang="en-US" b="1" dirty="0" err="1" smtClean="0"/>
              <a:t>photoblastic</a:t>
            </a:r>
            <a:r>
              <a:rPr lang="en-US" b="1" dirty="0" smtClean="0"/>
              <a:t> </a:t>
            </a:r>
            <a:r>
              <a:rPr lang="en-US" b="1" dirty="0" smtClean="0"/>
              <a:t>seeds, are stimulated to germinate </a:t>
            </a:r>
            <a:r>
              <a:rPr lang="en-US" b="1" dirty="0" smtClean="0"/>
              <a:t>by </a:t>
            </a:r>
            <a:r>
              <a:rPr lang="en-US" dirty="0" smtClean="0"/>
              <a:t>light</a:t>
            </a:r>
            <a:r>
              <a:rPr lang="en-US" dirty="0" smtClean="0"/>
              <a:t>. </a:t>
            </a:r>
            <a:endParaRPr lang="en-US" dirty="0" smtClean="0"/>
          </a:p>
          <a:p>
            <a:r>
              <a:rPr lang="en-US" dirty="0" smtClean="0"/>
              <a:t>The </a:t>
            </a:r>
            <a:r>
              <a:rPr lang="en-US" dirty="0" smtClean="0"/>
              <a:t>germination of others, known as </a:t>
            </a:r>
            <a:r>
              <a:rPr lang="en-US" b="1" dirty="0" smtClean="0"/>
              <a:t>negatively </a:t>
            </a:r>
            <a:r>
              <a:rPr lang="en-US" b="1" dirty="0" err="1" smtClean="0"/>
              <a:t>photoblastic</a:t>
            </a:r>
            <a:r>
              <a:rPr lang="en-US" b="1" dirty="0" smtClean="0"/>
              <a:t> </a:t>
            </a:r>
            <a:r>
              <a:rPr lang="en-US" b="1" dirty="0" smtClean="0"/>
              <a:t>seeds, is inhibited by light. </a:t>
            </a:r>
            <a:endParaRPr lang="en-US" b="1" dirty="0" smtClean="0"/>
          </a:p>
          <a:p>
            <a:r>
              <a:rPr lang="en-US" b="1" dirty="0" smtClean="0"/>
              <a:t>Some seeds, </a:t>
            </a:r>
            <a:r>
              <a:rPr lang="en-US" dirty="0" smtClean="0"/>
              <a:t>mostly </a:t>
            </a:r>
            <a:r>
              <a:rPr lang="en-US" dirty="0" smtClean="0"/>
              <a:t>agriculturally important species that have </a:t>
            </a:r>
            <a:r>
              <a:rPr lang="en-US" dirty="0" smtClean="0"/>
              <a:t>been selected </a:t>
            </a:r>
            <a:r>
              <a:rPr lang="en-US" dirty="0" smtClean="0"/>
              <a:t>for high </a:t>
            </a:r>
            <a:r>
              <a:rPr lang="en-US" dirty="0" err="1" smtClean="0"/>
              <a:t>germinability</a:t>
            </a:r>
            <a:r>
              <a:rPr lang="en-US" dirty="0" smtClean="0"/>
              <a:t>, are not affected by light.</a:t>
            </a:r>
          </a:p>
          <a:p>
            <a:r>
              <a:rPr lang="en-US" dirty="0" smtClean="0"/>
              <a:t>Many seeds, such as lettuce, may require only </a:t>
            </a:r>
            <a:r>
              <a:rPr lang="en-US" dirty="0" smtClean="0"/>
              <a:t>brief exposure </a:t>
            </a:r>
            <a:r>
              <a:rPr lang="en-US" dirty="0" smtClean="0"/>
              <a:t>to light, measured in seconds or minutes, </a:t>
            </a:r>
            <a:r>
              <a:rPr lang="en-US" dirty="0" smtClean="0"/>
              <a:t>while others </a:t>
            </a:r>
            <a:r>
              <a:rPr lang="en-US" dirty="0" smtClean="0"/>
              <a:t>may require as much as several hours or even </a:t>
            </a:r>
            <a:r>
              <a:rPr lang="en-US" dirty="0" smtClean="0"/>
              <a:t>days of </a:t>
            </a:r>
            <a:r>
              <a:rPr lang="en-US" dirty="0" smtClean="0"/>
              <a:t>constant or intermittent light (e.g., </a:t>
            </a:r>
            <a:r>
              <a:rPr lang="en-US" i="1" dirty="0" err="1" smtClean="0"/>
              <a:t>Lythrum</a:t>
            </a:r>
            <a:r>
              <a:rPr lang="en-US" i="1" dirty="0" smtClean="0"/>
              <a:t> </a:t>
            </a:r>
            <a:r>
              <a:rPr lang="en-US" i="1" dirty="0" err="1" smtClean="0"/>
              <a:t>salicaria</a:t>
            </a:r>
            <a:r>
              <a:rPr lang="en-US" i="1" dirty="0" smtClean="0"/>
              <a:t>, </a:t>
            </a:r>
            <a:r>
              <a:rPr lang="en-US" i="1" dirty="0" err="1" smtClean="0"/>
              <a:t>Epilobium</a:t>
            </a:r>
            <a:r>
              <a:rPr lang="en-US" i="1" dirty="0" smtClean="0"/>
              <a:t> </a:t>
            </a:r>
            <a:r>
              <a:rPr lang="en-US" i="1" dirty="0" err="1" smtClean="0"/>
              <a:t>cephalostigma</a:t>
            </a:r>
            <a:r>
              <a:rPr lang="en-US" i="1" dirty="0" smtClean="0"/>
              <a:t>). In all cases, the </a:t>
            </a:r>
            <a:r>
              <a:rPr lang="en-US" i="1" dirty="0" smtClean="0"/>
              <a:t>responsible </a:t>
            </a:r>
            <a:r>
              <a:rPr lang="en-US" dirty="0" smtClean="0"/>
              <a:t>pigment </a:t>
            </a:r>
            <a:r>
              <a:rPr lang="en-US" dirty="0" smtClean="0"/>
              <a:t>appears to be </a:t>
            </a:r>
            <a:r>
              <a:rPr lang="en-US" dirty="0" err="1" smtClean="0"/>
              <a:t>phytochrome</a:t>
            </a:r>
            <a:endParaRPr lang="en-US" dirty="0"/>
          </a:p>
        </p:txBody>
      </p:sp>
    </p:spTree>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r>
              <a:rPr lang="en-US" dirty="0" smtClean="0"/>
              <a:t>Most seeds that require light for germination tend </a:t>
            </a:r>
            <a:r>
              <a:rPr lang="en-US" dirty="0" smtClean="0"/>
              <a:t>to be </a:t>
            </a:r>
            <a:r>
              <a:rPr lang="en-US" dirty="0" smtClean="0"/>
              <a:t>very small seeds that have comparably small </a:t>
            </a:r>
            <a:r>
              <a:rPr lang="en-US" dirty="0" smtClean="0"/>
              <a:t>embryos and </a:t>
            </a:r>
            <a:r>
              <a:rPr lang="en-US" dirty="0" smtClean="0"/>
              <a:t>limited endosperm. They need to be close to </a:t>
            </a:r>
            <a:r>
              <a:rPr lang="en-US" dirty="0" smtClean="0"/>
              <a:t>the surface </a:t>
            </a:r>
            <a:r>
              <a:rPr lang="en-US" dirty="0" smtClean="0"/>
              <a:t>when they germinate so that the young </a:t>
            </a:r>
            <a:r>
              <a:rPr lang="en-US" dirty="0" smtClean="0"/>
              <a:t>seedling can </a:t>
            </a:r>
            <a:r>
              <a:rPr lang="en-US" dirty="0" smtClean="0"/>
              <a:t>reach the sunlight before the reserves are exhausted</a:t>
            </a:r>
            <a:r>
              <a:rPr lang="en-US" dirty="0" smtClean="0"/>
              <a:t>.</a:t>
            </a:r>
          </a:p>
          <a:p>
            <a:r>
              <a:rPr lang="en-US" dirty="0" smtClean="0"/>
              <a:t>Interestingly, most common agricultural </a:t>
            </a:r>
            <a:r>
              <a:rPr lang="en-US" dirty="0" smtClean="0"/>
              <a:t>weeds such </a:t>
            </a:r>
            <a:r>
              <a:rPr lang="en-US" dirty="0" smtClean="0"/>
              <a:t>as </a:t>
            </a:r>
            <a:r>
              <a:rPr lang="en-US" dirty="0" err="1" smtClean="0"/>
              <a:t>Amaranthus</a:t>
            </a:r>
            <a:r>
              <a:rPr lang="en-US" dirty="0" smtClean="0"/>
              <a:t> (pigweed), Ambrosia (ragweed</a:t>
            </a:r>
            <a:r>
              <a:rPr lang="en-US" dirty="0" smtClean="0"/>
              <a:t>), and </a:t>
            </a:r>
            <a:r>
              <a:rPr lang="en-US" dirty="0" err="1" smtClean="0"/>
              <a:t>Chenopodium</a:t>
            </a:r>
            <a:r>
              <a:rPr lang="en-US" dirty="0" smtClean="0"/>
              <a:t> (lambs quarters) produce </a:t>
            </a:r>
            <a:r>
              <a:rPr lang="en-US" dirty="0" smtClean="0"/>
              <a:t>prodigious numbers </a:t>
            </a:r>
            <a:r>
              <a:rPr lang="en-US" dirty="0" smtClean="0"/>
              <a:t>of very small light-sensitive seeds. These </a:t>
            </a:r>
            <a:r>
              <a:rPr lang="en-US" dirty="0" smtClean="0"/>
              <a:t>seeds accumulate </a:t>
            </a:r>
            <a:r>
              <a:rPr lang="en-US" dirty="0" smtClean="0"/>
              <a:t>in the ‘‘seed bank’’ just below the </a:t>
            </a:r>
            <a:r>
              <a:rPr lang="en-US" dirty="0" smtClean="0"/>
              <a:t>surface of </a:t>
            </a:r>
            <a:r>
              <a:rPr lang="en-US" dirty="0" smtClean="0"/>
              <a:t>the soil where they will not germinate. Every </a:t>
            </a:r>
            <a:r>
              <a:rPr lang="en-US" dirty="0" smtClean="0"/>
              <a:t>time the </a:t>
            </a:r>
            <a:r>
              <a:rPr lang="en-US" dirty="0" smtClean="0"/>
              <a:t>soil is disturbed, however, a new batch of </a:t>
            </a:r>
            <a:r>
              <a:rPr lang="en-US" dirty="0" smtClean="0"/>
              <a:t>seeds germinates </a:t>
            </a:r>
            <a:r>
              <a:rPr lang="en-US" dirty="0" smtClean="0"/>
              <a:t>because they are exposed to light. </a:t>
            </a:r>
            <a:r>
              <a:rPr lang="en-US" dirty="0" smtClean="0"/>
              <a:t>This is </a:t>
            </a:r>
            <a:r>
              <a:rPr lang="en-US" dirty="0" smtClean="0"/>
              <a:t>a major factor in the competitive success of </a:t>
            </a:r>
            <a:r>
              <a:rPr lang="en-US" dirty="0" smtClean="0"/>
              <a:t>these species</a:t>
            </a:r>
            <a:r>
              <a:rPr lang="en-US" dirty="0" smtClean="0"/>
              <a:t>.</a:t>
            </a:r>
            <a:endParaRPr lang="en-US" dirty="0"/>
          </a:p>
        </p:txBody>
      </p:sp>
    </p:spTree>
  </p:cSld>
  <p:clrMapOvr>
    <a:masterClrMapping/>
  </p:clrMapOvr>
  <p:transition>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609600"/>
            <a:ext cx="8229600" cy="5516563"/>
          </a:xfrm>
        </p:spPr>
        <p:txBody>
          <a:bodyPr>
            <a:normAutofit/>
          </a:bodyPr>
          <a:lstStyle/>
          <a:p>
            <a:r>
              <a:rPr lang="en-US" dirty="0" smtClean="0"/>
              <a:t>Suppression of germination in negatively </a:t>
            </a:r>
            <a:r>
              <a:rPr lang="en-US" dirty="0" err="1" smtClean="0"/>
              <a:t>photoblastic</a:t>
            </a:r>
            <a:r>
              <a:rPr lang="en-US" dirty="0" smtClean="0"/>
              <a:t> seeds</a:t>
            </a:r>
            <a:r>
              <a:rPr lang="en-US" dirty="0" smtClean="0"/>
              <a:t>, such as wild oats (</a:t>
            </a:r>
            <a:r>
              <a:rPr lang="en-US" i="1" dirty="0" err="1" smtClean="0"/>
              <a:t>Avena</a:t>
            </a:r>
            <a:r>
              <a:rPr lang="en-US" i="1" dirty="0" smtClean="0"/>
              <a:t> </a:t>
            </a:r>
            <a:r>
              <a:rPr lang="en-US" i="1" dirty="0" err="1" smtClean="0"/>
              <a:t>fatua</a:t>
            </a:r>
            <a:r>
              <a:rPr lang="en-US" i="1" dirty="0" smtClean="0"/>
              <a:t>), </a:t>
            </a:r>
            <a:r>
              <a:rPr lang="en-US" i="1" dirty="0" smtClean="0"/>
              <a:t>generally </a:t>
            </a:r>
            <a:r>
              <a:rPr lang="en-US" dirty="0" smtClean="0"/>
              <a:t>requires </a:t>
            </a:r>
            <a:r>
              <a:rPr lang="en-US" dirty="0" smtClean="0"/>
              <a:t>long-term exposures at high </a:t>
            </a:r>
            <a:r>
              <a:rPr lang="en-US" dirty="0" err="1" smtClean="0"/>
              <a:t>fluence</a:t>
            </a:r>
            <a:r>
              <a:rPr lang="en-US" dirty="0" smtClean="0"/>
              <a:t> </a:t>
            </a:r>
            <a:r>
              <a:rPr lang="en-US" dirty="0" smtClean="0"/>
              <a:t>rates. Far-red </a:t>
            </a:r>
            <a:r>
              <a:rPr lang="en-US" dirty="0" smtClean="0"/>
              <a:t>and blue light are most effective, although </a:t>
            </a:r>
            <a:r>
              <a:rPr lang="en-US" dirty="0" smtClean="0"/>
              <a:t>in some </a:t>
            </a:r>
            <a:r>
              <a:rPr lang="en-US" dirty="0" smtClean="0"/>
              <a:t>cases (e.g., </a:t>
            </a:r>
            <a:r>
              <a:rPr lang="en-US" i="1" dirty="0" err="1" smtClean="0"/>
              <a:t>Phacelia</a:t>
            </a:r>
            <a:r>
              <a:rPr lang="en-US" i="1" dirty="0" smtClean="0"/>
              <a:t> </a:t>
            </a:r>
            <a:r>
              <a:rPr lang="en-US" i="1" dirty="0" err="1" smtClean="0"/>
              <a:t>tanacetifolia</a:t>
            </a:r>
            <a:r>
              <a:rPr lang="en-US" i="1" dirty="0" smtClean="0"/>
              <a:t>) red light is </a:t>
            </a:r>
            <a:r>
              <a:rPr lang="en-US" i="1" dirty="0" smtClean="0"/>
              <a:t>also </a:t>
            </a:r>
            <a:r>
              <a:rPr lang="en-US" dirty="0" smtClean="0"/>
              <a:t>effective</a:t>
            </a:r>
            <a:r>
              <a:rPr lang="en-US" dirty="0" smtClean="0"/>
              <a:t>. </a:t>
            </a:r>
            <a:r>
              <a:rPr lang="en-US" dirty="0" err="1" smtClean="0"/>
              <a:t>Photoinhibition</a:t>
            </a:r>
            <a:r>
              <a:rPr lang="en-US" dirty="0" smtClean="0"/>
              <a:t> of seed germination </a:t>
            </a:r>
            <a:r>
              <a:rPr lang="en-US" dirty="0" smtClean="0"/>
              <a:t>appears to </a:t>
            </a:r>
            <a:r>
              <a:rPr lang="en-US" dirty="0" smtClean="0"/>
              <a:t>be an example of a high irradiance reaction. </a:t>
            </a:r>
            <a:r>
              <a:rPr lang="en-US" dirty="0" smtClean="0"/>
              <a:t>In </a:t>
            </a:r>
            <a:r>
              <a:rPr lang="en-US" i="1" dirty="0" smtClean="0"/>
              <a:t>Arabidopsis</a:t>
            </a:r>
            <a:r>
              <a:rPr lang="en-US" i="1" dirty="0" smtClean="0"/>
              <a:t>, seed germination is controlled solely </a:t>
            </a:r>
            <a:r>
              <a:rPr lang="en-US" i="1" dirty="0" smtClean="0"/>
              <a:t>by </a:t>
            </a:r>
            <a:r>
              <a:rPr lang="en-US" dirty="0" err="1" smtClean="0"/>
              <a:t>phytochromes</a:t>
            </a:r>
            <a:r>
              <a:rPr lang="en-US" dirty="0" smtClean="0"/>
              <a:t>.</a:t>
            </a:r>
            <a:endParaRPr lang="en-US" dirty="0"/>
          </a:p>
        </p:txBody>
      </p:sp>
    </p:spTree>
  </p:cSld>
  <p:clrMapOvr>
    <a:masterClrMapping/>
  </p:clrMapOvr>
  <p:transition>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lstStyle/>
          <a:p>
            <a:r>
              <a:rPr lang="en-US" b="1" dirty="0" smtClean="0"/>
              <a:t>SEED GERMINATION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Seeds are thus quiescent, or resting, </a:t>
            </a:r>
            <a:r>
              <a:rPr lang="en-US" dirty="0" smtClean="0"/>
              <a:t>organs that </a:t>
            </a:r>
            <a:r>
              <a:rPr lang="en-US" dirty="0" smtClean="0"/>
              <a:t>represent a normal hiatus in the life cycle of </a:t>
            </a:r>
            <a:r>
              <a:rPr lang="en-US" dirty="0" smtClean="0"/>
              <a:t>a plant</a:t>
            </a:r>
            <a:r>
              <a:rPr lang="en-US" dirty="0" smtClean="0"/>
              <a:t>. The embryo appears to be in a state of </a:t>
            </a:r>
            <a:r>
              <a:rPr lang="en-US" dirty="0" smtClean="0"/>
              <a:t>suspended animation</a:t>
            </a:r>
            <a:r>
              <a:rPr lang="en-US" dirty="0" smtClean="0"/>
              <a:t>, capable in some cases of surviving </a:t>
            </a:r>
            <a:r>
              <a:rPr lang="en-US" dirty="0" smtClean="0"/>
              <a:t>adverse conditions </a:t>
            </a:r>
            <a:r>
              <a:rPr lang="en-US" dirty="0" smtClean="0"/>
              <a:t>for long periods of time. Resumption </a:t>
            </a:r>
            <a:r>
              <a:rPr lang="en-US" dirty="0" smtClean="0"/>
              <a:t>of embryo </a:t>
            </a:r>
            <a:r>
              <a:rPr lang="en-US" dirty="0" smtClean="0"/>
              <a:t>growth, called germination, is </a:t>
            </a:r>
            <a:r>
              <a:rPr lang="en-US" dirty="0" smtClean="0"/>
              <a:t>dependent upon </a:t>
            </a:r>
            <a:r>
              <a:rPr lang="en-US" dirty="0" smtClean="0"/>
              <a:t>a number of factors, but three are </a:t>
            </a:r>
            <a:r>
              <a:rPr lang="en-US" dirty="0" smtClean="0"/>
              <a:t>especially important</a:t>
            </a:r>
            <a:r>
              <a:rPr lang="en-US" dirty="0" smtClean="0"/>
              <a:t>: adequate water to re-hydrate the tissues, </a:t>
            </a:r>
            <a:r>
              <a:rPr lang="en-US" dirty="0" smtClean="0"/>
              <a:t>the presence </a:t>
            </a:r>
            <a:r>
              <a:rPr lang="en-US" dirty="0" smtClean="0"/>
              <a:t>of oxygen to support aerobic respiration, </a:t>
            </a:r>
            <a:r>
              <a:rPr lang="en-US" dirty="0" smtClean="0"/>
              <a:t>and a </a:t>
            </a:r>
            <a:r>
              <a:rPr lang="en-US" dirty="0" smtClean="0"/>
              <a:t>‘‘physiological’’ temperature. Although many </a:t>
            </a:r>
            <a:r>
              <a:rPr lang="en-US" dirty="0" smtClean="0"/>
              <a:t>seeds will </a:t>
            </a:r>
            <a:r>
              <a:rPr lang="en-US" dirty="0" smtClean="0"/>
              <a:t>germinate over a wide range of temperatures, </a:t>
            </a:r>
            <a:r>
              <a:rPr lang="en-US" dirty="0" smtClean="0"/>
              <a:t>the optimum </a:t>
            </a:r>
            <a:r>
              <a:rPr lang="en-US" dirty="0" smtClean="0"/>
              <a:t>range for most seeds is 25◦C to 45◦ C. </a:t>
            </a:r>
            <a:r>
              <a:rPr lang="en-US" dirty="0" smtClean="0"/>
              <a:t>The lower </a:t>
            </a:r>
            <a:r>
              <a:rPr lang="en-US" dirty="0" smtClean="0"/>
              <a:t>limit is highly variable, depending on the </a:t>
            </a:r>
            <a:r>
              <a:rPr lang="en-US" dirty="0" smtClean="0"/>
              <a:t>species. The </a:t>
            </a:r>
            <a:r>
              <a:rPr lang="en-US" dirty="0" smtClean="0"/>
              <a:t>upper limit generally reflects the </a:t>
            </a:r>
            <a:r>
              <a:rPr lang="en-US" dirty="0" smtClean="0"/>
              <a:t>temperature which </a:t>
            </a:r>
            <a:r>
              <a:rPr lang="en-US" dirty="0" smtClean="0"/>
              <a:t>denatures proteins.</a:t>
            </a:r>
            <a:endParaRPr lang="en-US" dirty="0"/>
          </a:p>
        </p:txBody>
      </p:sp>
    </p:spTree>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5644045_orig.png"/>
          <p:cNvPicPr>
            <a:picLocks noChangeAspect="1"/>
          </p:cNvPicPr>
          <p:nvPr/>
        </p:nvPicPr>
        <p:blipFill>
          <a:blip r:embed="rId2"/>
          <a:stretch>
            <a:fillRect/>
          </a:stretch>
        </p:blipFill>
        <p:spPr>
          <a:xfrm>
            <a:off x="1295400" y="1828800"/>
            <a:ext cx="6553200" cy="3962400"/>
          </a:xfrm>
          <a:prstGeom prst="rect">
            <a:avLst/>
          </a:prstGeom>
        </p:spPr>
      </p:pic>
    </p:spTree>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smtClean="0"/>
              <a:t>The initial step in germination of seeds is the </a:t>
            </a:r>
            <a:r>
              <a:rPr lang="en-US" dirty="0" smtClean="0"/>
              <a:t>uptake of </a:t>
            </a:r>
            <a:r>
              <a:rPr lang="en-US" dirty="0" smtClean="0"/>
              <a:t>water and rehydration of the seed tissues by the </a:t>
            </a:r>
            <a:r>
              <a:rPr lang="en-US" dirty="0" smtClean="0"/>
              <a:t>process of </a:t>
            </a:r>
            <a:r>
              <a:rPr lang="en-US" dirty="0" err="1" smtClean="0"/>
              <a:t>imbibition</a:t>
            </a:r>
            <a:r>
              <a:rPr lang="en-US" dirty="0" smtClean="0"/>
              <a:t>. Like osmosis, </a:t>
            </a:r>
            <a:r>
              <a:rPr lang="en-US" dirty="0" err="1" smtClean="0"/>
              <a:t>imbibition</a:t>
            </a:r>
            <a:r>
              <a:rPr lang="en-US" dirty="0" smtClean="0"/>
              <a:t> </a:t>
            </a:r>
            <a:r>
              <a:rPr lang="en-US" dirty="0" smtClean="0"/>
              <a:t>involves the </a:t>
            </a:r>
            <a:r>
              <a:rPr lang="en-US" dirty="0" smtClean="0"/>
              <a:t>movement of water down a water potential gradient</a:t>
            </a:r>
            <a:r>
              <a:rPr lang="en-US" dirty="0" smtClean="0"/>
              <a:t>.</a:t>
            </a:r>
          </a:p>
          <a:p>
            <a:r>
              <a:rPr lang="en-US" dirty="0" smtClean="0"/>
              <a:t>Hydration causes a swelling of the </a:t>
            </a:r>
            <a:r>
              <a:rPr lang="en-US" dirty="0" smtClean="0"/>
              <a:t>imbibing material</a:t>
            </a:r>
            <a:r>
              <a:rPr lang="en-US" dirty="0" smtClean="0"/>
              <a:t>, which may generate substantial forces (</a:t>
            </a:r>
            <a:r>
              <a:rPr lang="en-US" dirty="0" smtClean="0"/>
              <a:t>called </a:t>
            </a:r>
            <a:r>
              <a:rPr lang="en-US" dirty="0" err="1" smtClean="0"/>
              <a:t>imbibition</a:t>
            </a:r>
            <a:r>
              <a:rPr lang="en-US" dirty="0" smtClean="0"/>
              <a:t> </a:t>
            </a:r>
            <a:r>
              <a:rPr lang="en-US" dirty="0" smtClean="0"/>
              <a:t>pressure). </a:t>
            </a:r>
            <a:r>
              <a:rPr lang="en-US" dirty="0" err="1" smtClean="0"/>
              <a:t>Imbibition</a:t>
            </a:r>
            <a:r>
              <a:rPr lang="en-US" dirty="0" smtClean="0"/>
              <a:t> pressure </a:t>
            </a:r>
            <a:r>
              <a:rPr lang="en-US" dirty="0" smtClean="0"/>
              <a:t>developed by </a:t>
            </a:r>
            <a:r>
              <a:rPr lang="en-US" dirty="0" smtClean="0"/>
              <a:t>a germinating seed will cause the seed coat to </a:t>
            </a:r>
            <a:r>
              <a:rPr lang="en-US" dirty="0" smtClean="0"/>
              <a:t>rupture, thus </a:t>
            </a:r>
            <a:r>
              <a:rPr lang="en-US" dirty="0" smtClean="0"/>
              <a:t>permitting the embryo to emerge</a:t>
            </a:r>
            <a:r>
              <a:rPr lang="en-US" dirty="0" smtClean="0"/>
              <a:t>.</a:t>
            </a:r>
          </a:p>
          <a:p>
            <a:r>
              <a:rPr lang="en-US" dirty="0" err="1" smtClean="0"/>
              <a:t>Imbibition</a:t>
            </a:r>
            <a:r>
              <a:rPr lang="en-US" dirty="0" smtClean="0"/>
              <a:t> of water is followed by a general </a:t>
            </a:r>
            <a:r>
              <a:rPr lang="en-US" dirty="0" smtClean="0"/>
              <a:t>activation of </a:t>
            </a:r>
            <a:r>
              <a:rPr lang="en-US" dirty="0" smtClean="0"/>
              <a:t>seed metabolism within minutes of </a:t>
            </a:r>
            <a:r>
              <a:rPr lang="en-US" dirty="0" smtClean="0"/>
              <a:t>water entering </a:t>
            </a:r>
            <a:r>
              <a:rPr lang="en-US" dirty="0" smtClean="0"/>
              <a:t>the cells, initially utilizing a few </a:t>
            </a:r>
            <a:r>
              <a:rPr lang="en-US" dirty="0" smtClean="0"/>
              <a:t>mitochondria and </a:t>
            </a:r>
            <a:r>
              <a:rPr lang="en-US" dirty="0" smtClean="0"/>
              <a:t>respiratory enzymes that had been conserved </a:t>
            </a:r>
            <a:r>
              <a:rPr lang="en-US" dirty="0" smtClean="0"/>
              <a:t>in the </a:t>
            </a:r>
            <a:r>
              <a:rPr lang="en-US" dirty="0" smtClean="0"/>
              <a:t>dehydrated state. Renewed protein synthesis is </a:t>
            </a:r>
            <a:r>
              <a:rPr lang="en-US" dirty="0" smtClean="0"/>
              <a:t>also an </a:t>
            </a:r>
            <a:r>
              <a:rPr lang="en-US" dirty="0" smtClean="0"/>
              <a:t>early event, utilizing preexisting RNA transcripts </a:t>
            </a:r>
            <a:r>
              <a:rPr lang="en-US" dirty="0" smtClean="0"/>
              <a:t>and </a:t>
            </a:r>
            <a:r>
              <a:rPr lang="en-US" dirty="0" err="1" smtClean="0"/>
              <a:t>ribosomes</a:t>
            </a:r>
            <a:r>
              <a:rPr lang="en-US" dirty="0" smtClean="0"/>
              <a:t>, as existing organelles are repaired and </a:t>
            </a:r>
            <a:r>
              <a:rPr lang="en-US" dirty="0" smtClean="0"/>
              <a:t>new organelles </a:t>
            </a:r>
            <a:r>
              <a:rPr lang="en-US" dirty="0" smtClean="0"/>
              <a:t>are formed. This is followed closely by (1) </a:t>
            </a:r>
            <a:r>
              <a:rPr lang="en-US" dirty="0" smtClean="0"/>
              <a:t>the release </a:t>
            </a:r>
            <a:r>
              <a:rPr lang="en-US" dirty="0" smtClean="0"/>
              <a:t>of hydrolytic enzymes that digest and </a:t>
            </a:r>
            <a:r>
              <a:rPr lang="en-US" dirty="0" smtClean="0"/>
              <a:t>mobilize the </a:t>
            </a:r>
            <a:r>
              <a:rPr lang="en-US" dirty="0" smtClean="0"/>
              <a:t>stored reserves, and (2) renewed cell division and </a:t>
            </a:r>
            <a:r>
              <a:rPr lang="en-US" dirty="0" smtClean="0"/>
              <a:t>cell enlargement </a:t>
            </a:r>
            <a:r>
              <a:rPr lang="en-US" dirty="0" smtClean="0"/>
              <a:t>in the embryonic axis.</a:t>
            </a:r>
            <a:endParaRPr lang="en-US" dirty="0"/>
          </a:p>
        </p:txBody>
      </p:sp>
    </p:spTree>
  </p:cSld>
  <p:clrMapOvr>
    <a:masterClrMapping/>
  </p:clrMapOvr>
  <p:transition>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smtClean="0"/>
              <a:t>In </a:t>
            </a:r>
            <a:r>
              <a:rPr lang="en-US" dirty="0" err="1" smtClean="0"/>
              <a:t>nonendospermic</a:t>
            </a:r>
            <a:r>
              <a:rPr lang="en-US" dirty="0" smtClean="0"/>
              <a:t> </a:t>
            </a:r>
            <a:r>
              <a:rPr lang="en-US" dirty="0" err="1" smtClean="0"/>
              <a:t>dicot</a:t>
            </a:r>
            <a:r>
              <a:rPr lang="en-US" dirty="0" smtClean="0"/>
              <a:t> seed such </a:t>
            </a:r>
            <a:r>
              <a:rPr lang="en-US" dirty="0" smtClean="0"/>
              <a:t>as the </a:t>
            </a:r>
            <a:r>
              <a:rPr lang="en-US" dirty="0" smtClean="0"/>
              <a:t>legumes (peas, beans), the initial stages of </a:t>
            </a:r>
            <a:r>
              <a:rPr lang="en-US" dirty="0" err="1" smtClean="0"/>
              <a:t>radicle</a:t>
            </a:r>
            <a:r>
              <a:rPr lang="en-US" dirty="0" smtClean="0"/>
              <a:t> elongation </a:t>
            </a:r>
            <a:r>
              <a:rPr lang="en-US" dirty="0" smtClean="0"/>
              <a:t>appear to depend on reserves stored in </a:t>
            </a:r>
            <a:r>
              <a:rPr lang="en-US" dirty="0" smtClean="0"/>
              <a:t>the tissues </a:t>
            </a:r>
            <a:r>
              <a:rPr lang="en-US" dirty="0" smtClean="0"/>
              <a:t>of the </a:t>
            </a:r>
            <a:r>
              <a:rPr lang="en-US" dirty="0" err="1" smtClean="0"/>
              <a:t>radicle</a:t>
            </a:r>
            <a:r>
              <a:rPr lang="en-US" dirty="0" smtClean="0"/>
              <a:t> itself. Later, carbon reserves </a:t>
            </a:r>
            <a:r>
              <a:rPr lang="en-US" dirty="0" smtClean="0"/>
              <a:t>are mobilized </a:t>
            </a:r>
            <a:r>
              <a:rPr lang="en-US" dirty="0" smtClean="0"/>
              <a:t>from the cotyledons and transported to </a:t>
            </a:r>
            <a:r>
              <a:rPr lang="en-US" dirty="0" smtClean="0"/>
              <a:t>the elongating </a:t>
            </a:r>
            <a:r>
              <a:rPr lang="en-US" dirty="0" smtClean="0"/>
              <a:t>axis.</a:t>
            </a:r>
          </a:p>
          <a:p>
            <a:r>
              <a:rPr lang="en-US" dirty="0" smtClean="0"/>
              <a:t>In most species, germination is considered </a:t>
            </a:r>
            <a:r>
              <a:rPr lang="en-US" dirty="0" smtClean="0"/>
              <a:t>complete when </a:t>
            </a:r>
            <a:r>
              <a:rPr lang="en-US" dirty="0" smtClean="0"/>
              <a:t>the </a:t>
            </a:r>
            <a:r>
              <a:rPr lang="en-US" dirty="0" err="1" smtClean="0"/>
              <a:t>radicle</a:t>
            </a:r>
            <a:r>
              <a:rPr lang="en-US" dirty="0" smtClean="0"/>
              <a:t> emerges from the seed </a:t>
            </a:r>
            <a:r>
              <a:rPr lang="en-US" dirty="0" smtClean="0"/>
              <a:t>coat. </a:t>
            </a:r>
            <a:r>
              <a:rPr lang="en-US" dirty="0" err="1" smtClean="0"/>
              <a:t>Radicle</a:t>
            </a:r>
            <a:r>
              <a:rPr lang="en-US" dirty="0" smtClean="0"/>
              <a:t> </a:t>
            </a:r>
            <a:r>
              <a:rPr lang="en-US" dirty="0" smtClean="0"/>
              <a:t>emergence occurs through a combination </a:t>
            </a:r>
            <a:r>
              <a:rPr lang="en-US" dirty="0" smtClean="0"/>
              <a:t>of cell </a:t>
            </a:r>
            <a:r>
              <a:rPr lang="en-US" dirty="0" smtClean="0"/>
              <a:t>enlargement within the </a:t>
            </a:r>
            <a:r>
              <a:rPr lang="en-US" dirty="0" err="1" smtClean="0"/>
              <a:t>radicle</a:t>
            </a:r>
            <a:r>
              <a:rPr lang="en-US" dirty="0" smtClean="0"/>
              <a:t> itself and </a:t>
            </a:r>
            <a:r>
              <a:rPr lang="en-US" dirty="0" err="1" smtClean="0"/>
              <a:t>imbibition</a:t>
            </a:r>
            <a:r>
              <a:rPr lang="en-US" dirty="0" smtClean="0"/>
              <a:t> pressures </a:t>
            </a:r>
            <a:r>
              <a:rPr lang="en-US" dirty="0" smtClean="0"/>
              <a:t>developed within the seed. Rupture of </a:t>
            </a:r>
            <a:r>
              <a:rPr lang="en-US" dirty="0" smtClean="0"/>
              <a:t>the seed </a:t>
            </a:r>
            <a:r>
              <a:rPr lang="en-US" dirty="0" smtClean="0"/>
              <a:t>coat and protrusion of the </a:t>
            </a:r>
            <a:r>
              <a:rPr lang="en-US" dirty="0" err="1" smtClean="0"/>
              <a:t>radicle</a:t>
            </a:r>
            <a:r>
              <a:rPr lang="en-US" dirty="0" smtClean="0"/>
              <a:t> allows it to </a:t>
            </a:r>
            <a:r>
              <a:rPr lang="en-US" dirty="0" smtClean="0"/>
              <a:t>make direct </a:t>
            </a:r>
            <a:r>
              <a:rPr lang="en-US" dirty="0" smtClean="0"/>
              <a:t>contact with water and nutrient salts required </a:t>
            </a:r>
            <a:r>
              <a:rPr lang="en-US" dirty="0" smtClean="0"/>
              <a:t>to support </a:t>
            </a:r>
            <a:r>
              <a:rPr lang="en-US" dirty="0" smtClean="0"/>
              <a:t>further growth of the young seedling</a:t>
            </a:r>
            <a:r>
              <a:rPr lang="en-US" dirty="0" smtClean="0"/>
              <a:t>.</a:t>
            </a:r>
          </a:p>
          <a:p>
            <a:r>
              <a:rPr lang="en-US" dirty="0" smtClean="0"/>
              <a:t>Seed development is characterized by often </a:t>
            </a:r>
            <a:r>
              <a:rPr lang="en-US" dirty="0" smtClean="0"/>
              <a:t>dramatic changes </a:t>
            </a:r>
            <a:r>
              <a:rPr lang="en-US" dirty="0" smtClean="0"/>
              <a:t>in the levels of the principal plant </a:t>
            </a:r>
            <a:r>
              <a:rPr lang="en-US" dirty="0" smtClean="0"/>
              <a:t>hormones. </a:t>
            </a:r>
            <a:r>
              <a:rPr lang="en-US" dirty="0" smtClean="0"/>
              <a:t>In most seeds, </a:t>
            </a:r>
            <a:r>
              <a:rPr lang="en-US" dirty="0" err="1" smtClean="0"/>
              <a:t>cytokinin</a:t>
            </a:r>
            <a:r>
              <a:rPr lang="en-US" dirty="0" smtClean="0"/>
              <a:t> (CK) levels </a:t>
            </a:r>
            <a:r>
              <a:rPr lang="en-US" dirty="0" smtClean="0"/>
              <a:t>are highest </a:t>
            </a:r>
            <a:r>
              <a:rPr lang="en-US" dirty="0" smtClean="0"/>
              <a:t>during the very early stages of embryo </a:t>
            </a:r>
            <a:r>
              <a:rPr lang="en-US" dirty="0" smtClean="0"/>
              <a:t>development when </a:t>
            </a:r>
            <a:r>
              <a:rPr lang="en-US" dirty="0" smtClean="0"/>
              <a:t>the rate of cell division is also highest. As </a:t>
            </a:r>
            <a:r>
              <a:rPr lang="en-US" dirty="0" smtClean="0"/>
              <a:t>the </a:t>
            </a:r>
            <a:r>
              <a:rPr lang="en-US" dirty="0" err="1" smtClean="0"/>
              <a:t>cytokinin</a:t>
            </a:r>
            <a:r>
              <a:rPr lang="en-US" dirty="0" smtClean="0"/>
              <a:t> levels decline and the embryo enters a </a:t>
            </a:r>
            <a:r>
              <a:rPr lang="en-US" dirty="0" smtClean="0"/>
              <a:t>period of </a:t>
            </a:r>
            <a:r>
              <a:rPr lang="en-US" dirty="0" smtClean="0"/>
              <a:t>rapid cell enlargement and differentiation, both </a:t>
            </a:r>
            <a:r>
              <a:rPr lang="en-US" dirty="0" smtClean="0"/>
              <a:t>auxin and </a:t>
            </a:r>
            <a:r>
              <a:rPr lang="en-US" dirty="0" err="1" smtClean="0"/>
              <a:t>gibberellin</a:t>
            </a:r>
            <a:r>
              <a:rPr lang="en-US" dirty="0" smtClean="0"/>
              <a:t> (GA) levels increase.</a:t>
            </a:r>
            <a:endParaRPr lang="en-US" dirty="0"/>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eed-Dormancy.png"/>
          <p:cNvPicPr>
            <a:picLocks noChangeAspect="1"/>
          </p:cNvPicPr>
          <p:nvPr/>
        </p:nvPicPr>
        <p:blipFill>
          <a:blip r:embed="rId2"/>
          <a:srcRect t="6667"/>
          <a:stretch>
            <a:fillRect/>
          </a:stretch>
        </p:blipFill>
        <p:spPr>
          <a:xfrm>
            <a:off x="1106029" y="457200"/>
            <a:ext cx="6931941" cy="6400800"/>
          </a:xfrm>
          <a:prstGeom prst="rect">
            <a:avLst/>
          </a:prstGeom>
        </p:spPr>
      </p:pic>
    </p:spTree>
  </p:cSld>
  <p:clrMapOvr>
    <a:masterClrMapping/>
  </p:clrMapOvr>
  <p:transition>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In the early </a:t>
            </a:r>
            <a:r>
              <a:rPr lang="en-US" dirty="0" smtClean="0"/>
              <a:t>stages of </a:t>
            </a:r>
            <a:r>
              <a:rPr lang="en-US" dirty="0" smtClean="0"/>
              <a:t>embryogenesis, there is little or no detectable </a:t>
            </a:r>
            <a:r>
              <a:rPr lang="en-US" dirty="0" err="1" smtClean="0"/>
              <a:t>abscisic</a:t>
            </a:r>
            <a:r>
              <a:rPr lang="en-US" dirty="0" smtClean="0"/>
              <a:t> acid </a:t>
            </a:r>
            <a:r>
              <a:rPr lang="en-US" dirty="0" smtClean="0"/>
              <a:t>(ABA). It is during the latter stages of </a:t>
            </a:r>
            <a:r>
              <a:rPr lang="en-US" dirty="0" smtClean="0"/>
              <a:t>embryo development</a:t>
            </a:r>
            <a:r>
              <a:rPr lang="en-US" dirty="0" smtClean="0"/>
              <a:t>, as GA and IAA levels begin to </a:t>
            </a:r>
            <a:r>
              <a:rPr lang="en-US" dirty="0" smtClean="0"/>
              <a:t>decline, that </a:t>
            </a:r>
            <a:r>
              <a:rPr lang="en-US" dirty="0" smtClean="0"/>
              <a:t>ABA levels begin to rise. ABA levels generally </a:t>
            </a:r>
            <a:r>
              <a:rPr lang="en-US" dirty="0" smtClean="0"/>
              <a:t>peak during </a:t>
            </a:r>
            <a:r>
              <a:rPr lang="en-US" dirty="0" smtClean="0"/>
              <a:t>the maturation stage when seed volume and </a:t>
            </a:r>
            <a:r>
              <a:rPr lang="en-US" dirty="0" smtClean="0"/>
              <a:t>dry weight </a:t>
            </a:r>
            <a:r>
              <a:rPr lang="en-US" dirty="0" smtClean="0"/>
              <a:t>also reach a maximum. </a:t>
            </a:r>
            <a:r>
              <a:rPr lang="en-US" dirty="0" smtClean="0"/>
              <a:t>Maturation </a:t>
            </a:r>
            <a:r>
              <a:rPr lang="en-US" dirty="0" smtClean="0"/>
              <a:t>of the embryo is characterized by </a:t>
            </a:r>
            <a:r>
              <a:rPr lang="en-US" dirty="0" smtClean="0"/>
              <a:t>cessation of </a:t>
            </a:r>
            <a:r>
              <a:rPr lang="en-US" dirty="0" smtClean="0"/>
              <a:t>embryo growth, accumulation of nutrient </a:t>
            </a:r>
            <a:r>
              <a:rPr lang="en-US" dirty="0" smtClean="0"/>
              <a:t>reserves, and </a:t>
            </a:r>
            <a:r>
              <a:rPr lang="en-US" dirty="0" smtClean="0"/>
              <a:t>the development of tolerance to desiccation</a:t>
            </a:r>
            <a:r>
              <a:rPr lang="en-US" dirty="0" smtClean="0"/>
              <a:t>.</a:t>
            </a:r>
          </a:p>
          <a:p>
            <a:r>
              <a:rPr lang="en-US" dirty="0" smtClean="0"/>
              <a:t> </a:t>
            </a:r>
            <a:r>
              <a:rPr lang="en-US" dirty="0" smtClean="0"/>
              <a:t>The first structure to emerge when a seed </a:t>
            </a:r>
            <a:r>
              <a:rPr lang="en-US" dirty="0" smtClean="0"/>
              <a:t>germinates is </a:t>
            </a:r>
            <a:r>
              <a:rPr lang="en-US" dirty="0" smtClean="0"/>
              <a:t>the </a:t>
            </a:r>
            <a:r>
              <a:rPr lang="en-US" dirty="0" err="1" smtClean="0"/>
              <a:t>radicle</a:t>
            </a:r>
            <a:r>
              <a:rPr lang="en-US" dirty="0" smtClean="0"/>
              <a:t>. The </a:t>
            </a:r>
            <a:r>
              <a:rPr lang="en-US" dirty="0" err="1" smtClean="0"/>
              <a:t>radicle</a:t>
            </a:r>
            <a:r>
              <a:rPr lang="en-US" dirty="0" smtClean="0"/>
              <a:t>, which is the nascent </a:t>
            </a:r>
            <a:r>
              <a:rPr lang="en-US" dirty="0" smtClean="0"/>
              <a:t>primary root</a:t>
            </a:r>
            <a:r>
              <a:rPr lang="en-US" dirty="0" smtClean="0"/>
              <a:t>, anchors the seed in the soil and begins the </a:t>
            </a:r>
            <a:r>
              <a:rPr lang="en-US" dirty="0" smtClean="0"/>
              <a:t>process of </a:t>
            </a:r>
            <a:r>
              <a:rPr lang="en-US" dirty="0" smtClean="0"/>
              <a:t>mining the soil for water and nutrients. As the </a:t>
            </a:r>
            <a:r>
              <a:rPr lang="en-US" dirty="0" smtClean="0"/>
              <a:t>primary roots </a:t>
            </a:r>
            <a:r>
              <a:rPr lang="en-US" dirty="0" smtClean="0"/>
              <a:t>elongates, it gives rise to branch, or lateral, roots.</a:t>
            </a:r>
            <a:endParaRPr lang="en-US" dirty="0"/>
          </a:p>
        </p:txBody>
      </p:sp>
    </p:spTree>
  </p:cSld>
  <p:clrMapOvr>
    <a:masterClrMapping/>
  </p:clrMapOvr>
  <p:transition>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r>
              <a:rPr lang="en-US" dirty="0" smtClean="0"/>
              <a:t>Emergence of the </a:t>
            </a:r>
            <a:r>
              <a:rPr lang="en-US" dirty="0" err="1" smtClean="0"/>
              <a:t>radicle</a:t>
            </a:r>
            <a:r>
              <a:rPr lang="en-US" dirty="0" smtClean="0"/>
              <a:t> is followed by </a:t>
            </a:r>
            <a:r>
              <a:rPr lang="en-US" dirty="0" smtClean="0"/>
              <a:t>elongation of </a:t>
            </a:r>
            <a:r>
              <a:rPr lang="en-US" dirty="0" smtClean="0"/>
              <a:t>the shoot axis. In some </a:t>
            </a:r>
            <a:r>
              <a:rPr lang="en-US" dirty="0" err="1" smtClean="0"/>
              <a:t>dicot</a:t>
            </a:r>
            <a:r>
              <a:rPr lang="en-US" dirty="0" smtClean="0"/>
              <a:t> seedlings, such </a:t>
            </a:r>
            <a:r>
              <a:rPr lang="en-US" dirty="0" smtClean="0"/>
              <a:t>as the </a:t>
            </a:r>
            <a:r>
              <a:rPr lang="en-US" dirty="0" smtClean="0"/>
              <a:t>bean (</a:t>
            </a:r>
            <a:r>
              <a:rPr lang="en-US" i="1" dirty="0" err="1" smtClean="0"/>
              <a:t>Phaseous</a:t>
            </a:r>
            <a:r>
              <a:rPr lang="en-US" i="1" dirty="0" smtClean="0"/>
              <a:t> </a:t>
            </a:r>
            <a:r>
              <a:rPr lang="en-US" i="1" dirty="0" err="1" smtClean="0"/>
              <a:t>vulgaris</a:t>
            </a:r>
            <a:r>
              <a:rPr lang="en-US" i="1" dirty="0" smtClean="0"/>
              <a:t>) the </a:t>
            </a:r>
            <a:r>
              <a:rPr lang="en-US" b="1" i="1" dirty="0" err="1" smtClean="0"/>
              <a:t>hypocotyl</a:t>
            </a:r>
            <a:r>
              <a:rPr lang="en-US" b="1" i="1" dirty="0" smtClean="0"/>
              <a:t> (hypo, </a:t>
            </a:r>
            <a:r>
              <a:rPr lang="en-US" b="1" i="1" dirty="0" smtClean="0"/>
              <a:t>below </a:t>
            </a:r>
            <a:r>
              <a:rPr lang="en-US" dirty="0" smtClean="0"/>
              <a:t>the </a:t>
            </a:r>
            <a:r>
              <a:rPr lang="en-US" dirty="0" smtClean="0"/>
              <a:t>cotyledons) is the first part of the axis to elongate.</a:t>
            </a:r>
          </a:p>
          <a:p>
            <a:r>
              <a:rPr lang="en-US" dirty="0" smtClean="0"/>
              <a:t>The </a:t>
            </a:r>
            <a:r>
              <a:rPr lang="en-US" dirty="0" err="1" smtClean="0"/>
              <a:t>hypocotyl</a:t>
            </a:r>
            <a:r>
              <a:rPr lang="en-US" dirty="0" smtClean="0"/>
              <a:t> is hooked so that it pulls rather </a:t>
            </a:r>
            <a:r>
              <a:rPr lang="en-US" dirty="0" smtClean="0"/>
              <a:t>than pushes </a:t>
            </a:r>
            <a:r>
              <a:rPr lang="en-US" dirty="0" smtClean="0"/>
              <a:t>the cotyledons and the enclosed first </a:t>
            </a:r>
            <a:r>
              <a:rPr lang="en-US" dirty="0" smtClean="0"/>
              <a:t>foliage leaves </a:t>
            </a:r>
            <a:r>
              <a:rPr lang="en-US" dirty="0" smtClean="0"/>
              <a:t>and shoot tip, called the </a:t>
            </a:r>
            <a:r>
              <a:rPr lang="en-US" b="1" dirty="0" err="1" smtClean="0"/>
              <a:t>plumule</a:t>
            </a:r>
            <a:r>
              <a:rPr lang="en-US" b="1" dirty="0" smtClean="0"/>
              <a:t>, up </a:t>
            </a:r>
            <a:r>
              <a:rPr lang="en-US" b="1" dirty="0" smtClean="0"/>
              <a:t>through </a:t>
            </a:r>
            <a:r>
              <a:rPr lang="en-US" dirty="0" smtClean="0"/>
              <a:t>the </a:t>
            </a:r>
            <a:r>
              <a:rPr lang="en-US" dirty="0" smtClean="0"/>
              <a:t>soil.</a:t>
            </a:r>
            <a:endParaRPr lang="en-US" dirty="0"/>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IEN11095113.png"/>
          <p:cNvPicPr>
            <a:picLocks noChangeAspect="1"/>
          </p:cNvPicPr>
          <p:nvPr/>
        </p:nvPicPr>
        <p:blipFill>
          <a:blip r:embed="rId2"/>
          <a:stretch>
            <a:fillRect/>
          </a:stretch>
        </p:blipFill>
        <p:spPr>
          <a:xfrm>
            <a:off x="152400" y="304800"/>
            <a:ext cx="4495799" cy="2971800"/>
          </a:xfrm>
          <a:prstGeom prst="rect">
            <a:avLst/>
          </a:prstGeom>
        </p:spPr>
      </p:pic>
      <p:pic>
        <p:nvPicPr>
          <p:cNvPr id="5" name="Picture 4" descr="main-qimg-b8f0489940102e98e4df78aaa44193d1.jpg"/>
          <p:cNvPicPr>
            <a:picLocks noChangeAspect="1"/>
          </p:cNvPicPr>
          <p:nvPr/>
        </p:nvPicPr>
        <p:blipFill>
          <a:blip r:embed="rId3"/>
          <a:stretch>
            <a:fillRect/>
          </a:stretch>
        </p:blipFill>
        <p:spPr>
          <a:xfrm>
            <a:off x="3733800" y="3048000"/>
            <a:ext cx="5181600" cy="3657600"/>
          </a:xfrm>
          <a:prstGeom prst="rect">
            <a:avLst/>
          </a:prstGeom>
        </p:spPr>
      </p:pic>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55000" lnSpcReduction="20000"/>
          </a:bodyPr>
          <a:lstStyle/>
          <a:p>
            <a:r>
              <a:rPr lang="en-US" dirty="0" smtClean="0"/>
              <a:t>Seed or a </a:t>
            </a:r>
            <a:r>
              <a:rPr lang="en-US" dirty="0"/>
              <a:t>small embryonic axis (along with some storage </a:t>
            </a:r>
            <a:r>
              <a:rPr lang="en-US" dirty="0" smtClean="0"/>
              <a:t>tissues) enclosed </a:t>
            </a:r>
            <a:r>
              <a:rPr lang="en-US" dirty="0"/>
              <a:t>by a series of membranes, </a:t>
            </a:r>
            <a:r>
              <a:rPr lang="en-US" dirty="0" smtClean="0"/>
              <a:t>collectively called </a:t>
            </a:r>
            <a:r>
              <a:rPr lang="en-US" dirty="0"/>
              <a:t>the </a:t>
            </a:r>
            <a:r>
              <a:rPr lang="en-US" b="1" dirty="0"/>
              <a:t>seed </a:t>
            </a:r>
            <a:r>
              <a:rPr lang="en-US" b="1" dirty="0" smtClean="0"/>
              <a:t>coat or </a:t>
            </a:r>
            <a:r>
              <a:rPr lang="en-US" b="1" dirty="0" err="1" smtClean="0"/>
              <a:t>testa</a:t>
            </a:r>
            <a:r>
              <a:rPr lang="en-US" b="1" dirty="0" smtClean="0"/>
              <a:t> </a:t>
            </a:r>
            <a:r>
              <a:rPr lang="en-US" dirty="0" smtClean="0"/>
              <a:t>( develops from integuments of the </a:t>
            </a:r>
            <a:r>
              <a:rPr lang="en-US" dirty="0" smtClean="0"/>
              <a:t>ovule)</a:t>
            </a:r>
            <a:r>
              <a:rPr lang="en-US" b="1" dirty="0" smtClean="0"/>
              <a:t>.</a:t>
            </a:r>
            <a:endParaRPr lang="en-US" b="1" dirty="0" smtClean="0"/>
          </a:p>
          <a:p>
            <a:r>
              <a:rPr lang="en-US" dirty="0"/>
              <a:t>The seed coat serves a </a:t>
            </a:r>
            <a:r>
              <a:rPr lang="en-US" dirty="0" smtClean="0"/>
              <a:t>protective function </a:t>
            </a:r>
            <a:r>
              <a:rPr lang="en-US" dirty="0"/>
              <a:t>much as bud scales do. Its </a:t>
            </a:r>
            <a:r>
              <a:rPr lang="en-US" dirty="0" smtClean="0"/>
              <a:t>presence </a:t>
            </a:r>
            <a:r>
              <a:rPr lang="en-US" dirty="0"/>
              <a:t>often suppresses germination by restricting the uptake of water and exchange of oxygen, it mechanically limits the expansion of the embryo and, in some cases, contains inhibitors that prevent growth of the embryo</a:t>
            </a:r>
            <a:r>
              <a:rPr lang="en-US" dirty="0" smtClean="0"/>
              <a:t>.</a:t>
            </a:r>
          </a:p>
          <a:p>
            <a:r>
              <a:rPr lang="en-US" dirty="0"/>
              <a:t>Seed development can be divided into three phases </a:t>
            </a:r>
            <a:r>
              <a:rPr lang="en-US" dirty="0" smtClean="0"/>
              <a:t>of approximately </a:t>
            </a:r>
            <a:r>
              <a:rPr lang="en-US" dirty="0"/>
              <a:t>equal duration:</a:t>
            </a:r>
          </a:p>
          <a:p>
            <a:pPr>
              <a:buNone/>
            </a:pPr>
            <a:r>
              <a:rPr lang="en-US" dirty="0"/>
              <a:t>1. During the first phase, which is characterized by </a:t>
            </a:r>
            <a:r>
              <a:rPr lang="en-US" dirty="0" smtClean="0"/>
              <a:t>cell divisions </a:t>
            </a:r>
            <a:r>
              <a:rPr lang="en-US" dirty="0"/>
              <a:t>and tissue differentiation, the zygote </a:t>
            </a:r>
            <a:r>
              <a:rPr lang="en-US" dirty="0" smtClean="0"/>
              <a:t>undergoes embryogenesis </a:t>
            </a:r>
            <a:r>
              <a:rPr lang="en-US" dirty="0"/>
              <a:t>and the endosperm tissue proliferates.</a:t>
            </a:r>
          </a:p>
          <a:p>
            <a:pPr>
              <a:buNone/>
            </a:pPr>
            <a:r>
              <a:rPr lang="en-US" dirty="0"/>
              <a:t>2. During the second phase, cell divisions cease </a:t>
            </a:r>
            <a:r>
              <a:rPr lang="en-US" dirty="0" smtClean="0"/>
              <a:t>and storage </a:t>
            </a:r>
            <a:r>
              <a:rPr lang="en-US" dirty="0"/>
              <a:t>compounds accumulate.</a:t>
            </a:r>
          </a:p>
          <a:p>
            <a:pPr>
              <a:buNone/>
            </a:pPr>
            <a:r>
              <a:rPr lang="en-US" dirty="0"/>
              <a:t>3. In the final phase, the embryo becomes tolerant </a:t>
            </a:r>
            <a:r>
              <a:rPr lang="en-US" dirty="0" smtClean="0"/>
              <a:t>to desiccation</a:t>
            </a:r>
            <a:r>
              <a:rPr lang="en-US" dirty="0"/>
              <a:t>, and the seed dehydrates, losing up </a:t>
            </a:r>
            <a:r>
              <a:rPr lang="en-US" dirty="0" smtClean="0"/>
              <a:t>to 90</a:t>
            </a:r>
            <a:r>
              <a:rPr lang="en-US" dirty="0"/>
              <a:t>% of its water. As a consequence of </a:t>
            </a:r>
            <a:r>
              <a:rPr lang="en-US" dirty="0" smtClean="0"/>
              <a:t>dehydration, metabolism </a:t>
            </a:r>
            <a:r>
              <a:rPr lang="en-US" dirty="0"/>
              <a:t>comes to a halt and the seed enters a </a:t>
            </a:r>
            <a:r>
              <a:rPr lang="en-US" b="1" dirty="0" smtClean="0"/>
              <a:t>quiescent </a:t>
            </a:r>
            <a:r>
              <a:rPr lang="en-US" dirty="0" smtClean="0"/>
              <a:t>(“</a:t>
            </a:r>
            <a:r>
              <a:rPr lang="en-US" dirty="0"/>
              <a:t>resting”) state. In contrast to dormant </a:t>
            </a:r>
            <a:r>
              <a:rPr lang="en-US" dirty="0" smtClean="0"/>
              <a:t>seeds, quiescent </a:t>
            </a:r>
            <a:r>
              <a:rPr lang="en-US" dirty="0"/>
              <a:t>seeds will germinate upon rehydration.</a:t>
            </a:r>
          </a:p>
          <a:p>
            <a:r>
              <a:rPr lang="en-US" dirty="0"/>
              <a:t>The latter two phases result in the production of </a:t>
            </a:r>
            <a:r>
              <a:rPr lang="en-US" dirty="0" smtClean="0"/>
              <a:t>viable seeds </a:t>
            </a:r>
            <a:r>
              <a:rPr lang="en-US" dirty="0"/>
              <a:t>with adequate resources to support germination </a:t>
            </a:r>
            <a:r>
              <a:rPr lang="en-US" dirty="0" err="1" smtClean="0"/>
              <a:t>and</a:t>
            </a:r>
            <a:r>
              <a:rPr lang="en-US" dirty="0" err="1"/>
              <a:t>the</a:t>
            </a:r>
            <a:r>
              <a:rPr lang="en-US" dirty="0"/>
              <a:t> capacity to wait weeks to years before </a:t>
            </a:r>
            <a:r>
              <a:rPr lang="en-US" dirty="0" smtClean="0"/>
              <a:t>resuming growth</a:t>
            </a:r>
            <a:r>
              <a:rPr lang="en-US" dirty="0"/>
              <a:t>.</a:t>
            </a:r>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70000" lnSpcReduction="20000"/>
          </a:bodyPr>
          <a:lstStyle/>
          <a:p>
            <a:r>
              <a:rPr lang="en-US" dirty="0" smtClean="0"/>
              <a:t>During seed maturation, the embryo enters a quiescent phase in response to desiccation. Seed germination can be defined as the resumption of growth of the embryo of the mature seed; it depends on the same environmental conditions as vegetative growth does.</a:t>
            </a:r>
          </a:p>
          <a:p>
            <a:r>
              <a:rPr lang="en-US" dirty="0"/>
              <a:t>Water and oxygen </a:t>
            </a:r>
            <a:r>
              <a:rPr lang="en-US" dirty="0" smtClean="0"/>
              <a:t>must be </a:t>
            </a:r>
            <a:r>
              <a:rPr lang="en-US" dirty="0"/>
              <a:t>available, the temperature must be suitable, and </a:t>
            </a:r>
            <a:r>
              <a:rPr lang="en-US" dirty="0" smtClean="0"/>
              <a:t>there must </a:t>
            </a:r>
            <a:r>
              <a:rPr lang="en-US" dirty="0"/>
              <a:t>be no inhibitory substances </a:t>
            </a:r>
            <a:r>
              <a:rPr lang="en-US" dirty="0" smtClean="0"/>
              <a:t>present. In </a:t>
            </a:r>
            <a:r>
              <a:rPr lang="en-US" dirty="0"/>
              <a:t>many cases a viable (living) seed will not </a:t>
            </a:r>
            <a:r>
              <a:rPr lang="en-US" dirty="0" smtClean="0"/>
              <a:t>germinate even </a:t>
            </a:r>
            <a:r>
              <a:rPr lang="en-US" dirty="0"/>
              <a:t>if all the necessary environmental conditions </a:t>
            </a:r>
            <a:r>
              <a:rPr lang="en-US" dirty="0" smtClean="0"/>
              <a:t>for growth </a:t>
            </a:r>
            <a:r>
              <a:rPr lang="en-US" dirty="0"/>
              <a:t>are satisfied. This phenomenon is termed </a:t>
            </a:r>
            <a:r>
              <a:rPr lang="en-US" b="1" dirty="0" smtClean="0"/>
              <a:t>seed dormancy.</a:t>
            </a:r>
          </a:p>
          <a:p>
            <a:r>
              <a:rPr lang="en-US" dirty="0" smtClean="0"/>
              <a:t>Seed dormancy introduces a temporal delay in the germination process that provides additional time for seed dispersal over greater geographic distances. It also maximizes seedling survival by preventing germination under unfavorable conditions. Two types of seed dormancy have been recognized: coat-imposed dormancy and embryo dormancy.</a:t>
            </a:r>
            <a:endParaRPr lang="en-US" dirty="0"/>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7500" lnSpcReduction="20000"/>
          </a:bodyPr>
          <a:lstStyle/>
          <a:p>
            <a:r>
              <a:rPr lang="en-US" b="1" i="1" dirty="0" smtClean="0"/>
              <a:t>Coat-imposed dormancy. </a:t>
            </a:r>
            <a:r>
              <a:rPr lang="en-US" i="1" dirty="0" smtClean="0"/>
              <a:t>Dormancy imposed on </a:t>
            </a:r>
            <a:r>
              <a:rPr lang="en-US" i="1" dirty="0" smtClean="0"/>
              <a:t>the </a:t>
            </a:r>
            <a:r>
              <a:rPr lang="en-US" dirty="0" smtClean="0"/>
              <a:t>embryo </a:t>
            </a:r>
            <a:r>
              <a:rPr lang="en-US" dirty="0" smtClean="0"/>
              <a:t>by the seed coat and other enclosing tissues, such as endosperm, </a:t>
            </a:r>
            <a:r>
              <a:rPr lang="en-US" dirty="0" err="1" smtClean="0"/>
              <a:t>pericarp</a:t>
            </a:r>
            <a:r>
              <a:rPr lang="en-US" dirty="0" smtClean="0"/>
              <a:t>, or </a:t>
            </a:r>
            <a:r>
              <a:rPr lang="en-US" dirty="0" err="1" smtClean="0"/>
              <a:t>extrafloral</a:t>
            </a:r>
            <a:r>
              <a:rPr lang="en-US" dirty="0" smtClean="0"/>
              <a:t> organs, is known as coat-imposed dormancy. The embryos of such seeds will germinate readily in the presence of water and oxygen once the seed coat and other surrounding tissues have been either removed or damaged. There are five basic mechanisms of coat-imposed dormancy (</a:t>
            </a:r>
            <a:r>
              <a:rPr lang="en-US" dirty="0" err="1" smtClean="0"/>
              <a:t>Bewley</a:t>
            </a:r>
            <a:r>
              <a:rPr lang="en-US" dirty="0" smtClean="0"/>
              <a:t> and Black 1994):</a:t>
            </a:r>
          </a:p>
          <a:p>
            <a:r>
              <a:rPr lang="en-US" dirty="0" smtClean="0"/>
              <a:t>1. </a:t>
            </a:r>
            <a:r>
              <a:rPr lang="en-US" i="1" dirty="0" smtClean="0"/>
              <a:t>Prevention of water uptake. </a:t>
            </a:r>
            <a:r>
              <a:rPr lang="en-US" dirty="0" smtClean="0"/>
              <a:t>As with buds, dormancy in seeds refers to the situation wherein the embryo fails to grow because of physiological or environmental limitations. These limitations commonly include the inability of water or oxygen to penetrate the seed coat. Seeds of some plants, particularly in the family </a:t>
            </a:r>
            <a:r>
              <a:rPr lang="en-US" dirty="0" err="1" smtClean="0"/>
              <a:t>Leguminoseae</a:t>
            </a:r>
            <a:r>
              <a:rPr lang="en-US" dirty="0" smtClean="0"/>
              <a:t>, have specialized structures that control seed moisture content. </a:t>
            </a:r>
          </a:p>
          <a:p>
            <a:pPr>
              <a:buNone/>
            </a:pPr>
            <a:endParaRPr lang="en-US" i="1" dirty="0" smtClean="0"/>
          </a:p>
          <a:p>
            <a:endParaRPr lang="en-US" dirty="0"/>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A</a:t>
            </a:r>
            <a:r>
              <a:rPr lang="en-US" dirty="0" smtClean="0"/>
              <a:t> </a:t>
            </a:r>
            <a:r>
              <a:rPr lang="en-US" dirty="0" smtClean="0"/>
              <a:t>structure in seeds of lupine (</a:t>
            </a:r>
            <a:r>
              <a:rPr lang="en-US" dirty="0" err="1" smtClean="0"/>
              <a:t>Lupinus</a:t>
            </a:r>
            <a:r>
              <a:rPr lang="en-US" dirty="0" smtClean="0"/>
              <a:t> </a:t>
            </a:r>
            <a:r>
              <a:rPr lang="en-US" dirty="0" err="1" smtClean="0"/>
              <a:t>arboreus</a:t>
            </a:r>
            <a:r>
              <a:rPr lang="en-US" dirty="0" smtClean="0"/>
              <a:t>) that functions as a </a:t>
            </a:r>
            <a:r>
              <a:rPr lang="en-US" dirty="0" err="1" smtClean="0"/>
              <a:t>hygroscopically</a:t>
            </a:r>
            <a:r>
              <a:rPr lang="en-US" dirty="0" smtClean="0"/>
              <a:t> operated check-valve and that limits </a:t>
            </a:r>
            <a:r>
              <a:rPr lang="en-US" dirty="0" err="1" smtClean="0"/>
              <a:t>imbibition</a:t>
            </a:r>
            <a:r>
              <a:rPr lang="en-US" dirty="0" smtClean="0"/>
              <a:t> of water by the seed. Because water cannot pass through the </a:t>
            </a:r>
            <a:r>
              <a:rPr lang="en-US" dirty="0" err="1" smtClean="0"/>
              <a:t>unscarified</a:t>
            </a:r>
            <a:r>
              <a:rPr lang="en-US" dirty="0" smtClean="0"/>
              <a:t> seed coat, the only possible route of entry is through a small pore, called the </a:t>
            </a:r>
            <a:r>
              <a:rPr lang="en-US" dirty="0" err="1" smtClean="0"/>
              <a:t>hilum</a:t>
            </a:r>
            <a:r>
              <a:rPr lang="en-US" dirty="0" smtClean="0"/>
              <a:t>. </a:t>
            </a:r>
            <a:r>
              <a:rPr lang="en-US" dirty="0" smtClean="0"/>
              <a:t>When </a:t>
            </a:r>
            <a:r>
              <a:rPr lang="en-US" dirty="0" smtClean="0"/>
              <a:t>the water content of the seed is higher than ambient, the </a:t>
            </a:r>
            <a:r>
              <a:rPr lang="en-US" dirty="0" err="1" smtClean="0"/>
              <a:t>hilum</a:t>
            </a:r>
            <a:r>
              <a:rPr lang="en-US" dirty="0" smtClean="0"/>
              <a:t> is open to permit the exit of water and allow the seed to dry. But when the moisture content outside the seed is higher than inside, cells surrounding the </a:t>
            </a:r>
            <a:r>
              <a:rPr lang="en-US" dirty="0" err="1" smtClean="0"/>
              <a:t>hilum</a:t>
            </a:r>
            <a:r>
              <a:rPr lang="en-US" dirty="0" smtClean="0"/>
              <a:t> swell, thus closing off the pore and preventing the uptake of water. In addition, as the seed dries out the permeability of the seed coat to water also decreases and the dormancy of the seed increases. </a:t>
            </a:r>
            <a:endParaRPr lang="en-US" dirty="0"/>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2. </a:t>
            </a:r>
            <a:r>
              <a:rPr lang="en-US" i="1" dirty="0" smtClean="0"/>
              <a:t>Mechanical constraint. The first visible sign of germination </a:t>
            </a:r>
            <a:r>
              <a:rPr lang="en-US" dirty="0" smtClean="0"/>
              <a:t>is typically the </a:t>
            </a:r>
            <a:r>
              <a:rPr lang="en-US" dirty="0" err="1" smtClean="0"/>
              <a:t>radicle</a:t>
            </a:r>
            <a:r>
              <a:rPr lang="en-US" dirty="0" smtClean="0"/>
              <a:t> breaking through the seed coat. In some cases, however, the seed coat may be too rigid for the </a:t>
            </a:r>
            <a:r>
              <a:rPr lang="en-US" dirty="0" err="1" smtClean="0"/>
              <a:t>radicle</a:t>
            </a:r>
            <a:r>
              <a:rPr lang="en-US" dirty="0" smtClean="0"/>
              <a:t> to penetrate. For the seeds to germinate, the endosperm cell walls must be weakened by the production of cell wall–degrading enzymes.</a:t>
            </a:r>
          </a:p>
          <a:p>
            <a:r>
              <a:rPr lang="en-US" dirty="0" smtClean="0"/>
              <a:t>These limitations can be removed and the germination of many seeds accelerated by mechanically disrupting or removing the seed coat, a process called scarification. In the laboratory, scarification may be accomplished with files or sandpaper.</a:t>
            </a:r>
          </a:p>
          <a:p>
            <a:r>
              <a:rPr lang="en-US" dirty="0" smtClean="0"/>
              <a:t>In nature, abrasion by sand, microbial action, or passage of the seed through animal gut will accomplish the same end.</a:t>
            </a:r>
          </a:p>
          <a:p>
            <a:endParaRPr lang="en-US" dirty="0"/>
          </a:p>
        </p:txBody>
      </p:sp>
    </p:spTree>
  </p:cSld>
  <p:clrMapOvr>
    <a:masterClrMapping/>
  </p:clrMapOvr>
  <p:transition>
    <p:wipe dir="d"/>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TotalTime>
  <Words>4260</Words>
  <Application>Microsoft Office PowerPoint</Application>
  <PresentationFormat>On-screen Show (4:3)</PresentationFormat>
  <Paragraphs>83</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Seed Dormancy</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Environmental Factors Control the Release from Seed Dormancy </vt:lpstr>
      <vt:lpstr>Temperature and Seed dormancy</vt:lpstr>
      <vt:lpstr>Slide 19</vt:lpstr>
      <vt:lpstr>Slide 20</vt:lpstr>
      <vt:lpstr>Light and Seed dormancy</vt:lpstr>
      <vt:lpstr>Slide 22</vt:lpstr>
      <vt:lpstr>Slide 23</vt:lpstr>
      <vt:lpstr>Slide 24</vt:lpstr>
      <vt:lpstr>Slide 25</vt:lpstr>
      <vt:lpstr>SEED GERMINATION</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Ravindra</dc:creator>
  <cp:lastModifiedBy>Ravindra</cp:lastModifiedBy>
  <cp:revision>4</cp:revision>
  <dcterms:created xsi:type="dcterms:W3CDTF">2020-09-30T01:26:39Z</dcterms:created>
  <dcterms:modified xsi:type="dcterms:W3CDTF">2020-09-30T06:21:27Z</dcterms:modified>
</cp:coreProperties>
</file>