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57" r:id="rId3"/>
    <p:sldId id="281" r:id="rId4"/>
    <p:sldId id="259" r:id="rId5"/>
    <p:sldId id="260" r:id="rId6"/>
    <p:sldId id="261" r:id="rId7"/>
    <p:sldId id="262" r:id="rId8"/>
    <p:sldId id="264" r:id="rId9"/>
    <p:sldId id="265" r:id="rId10"/>
    <p:sldId id="266" r:id="rId11"/>
    <p:sldId id="267" r:id="rId12"/>
    <p:sldId id="293" r:id="rId13"/>
    <p:sldId id="268" r:id="rId14"/>
    <p:sldId id="287" r:id="rId15"/>
    <p:sldId id="269" r:id="rId16"/>
    <p:sldId id="270" r:id="rId17"/>
    <p:sldId id="271" r:id="rId18"/>
    <p:sldId id="272" r:id="rId19"/>
    <p:sldId id="273" r:id="rId20"/>
    <p:sldId id="288" r:id="rId21"/>
    <p:sldId id="289" r:id="rId22"/>
    <p:sldId id="290" r:id="rId23"/>
    <p:sldId id="291" r:id="rId24"/>
    <p:sldId id="274" r:id="rId25"/>
    <p:sldId id="275" r:id="rId26"/>
    <p:sldId id="276" r:id="rId27"/>
    <p:sldId id="283" r:id="rId28"/>
    <p:sldId id="285" r:id="rId29"/>
    <p:sldId id="294" r:id="rId30"/>
    <p:sldId id="277" r:id="rId31"/>
    <p:sldId id="27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271288-6AD6-44FD-AEBA-6571CC25B3C8}" type="doc">
      <dgm:prSet loTypeId="urn:microsoft.com/office/officeart/2005/8/layout/hProcess9" loCatId="process" qsTypeId="urn:microsoft.com/office/officeart/2005/8/quickstyle/simple1" qsCatId="simple" csTypeId="urn:microsoft.com/office/officeart/2005/8/colors/colorful2" csCatId="colorful" phldr="1"/>
      <dgm:spPr/>
    </dgm:pt>
    <dgm:pt modelId="{7B36DBA8-96C0-41D1-BAA0-CB80ED884B81}">
      <dgm:prSet phldrT="[Text]"/>
      <dgm:spPr/>
      <dgm:t>
        <a:bodyPr/>
        <a:lstStyle/>
        <a:p>
          <a:r>
            <a:rPr lang="en-US" dirty="0" smtClean="0"/>
            <a:t>Section cutting</a:t>
          </a:r>
          <a:endParaRPr lang="en-US" dirty="0"/>
        </a:p>
      </dgm:t>
    </dgm:pt>
    <dgm:pt modelId="{0798927A-1C2C-4535-B63E-51C8773B7A09}" type="parTrans" cxnId="{E8723EA6-E7B1-4F17-A69B-0852D23FBC78}">
      <dgm:prSet/>
      <dgm:spPr/>
      <dgm:t>
        <a:bodyPr/>
        <a:lstStyle/>
        <a:p>
          <a:endParaRPr lang="en-US"/>
        </a:p>
      </dgm:t>
    </dgm:pt>
    <dgm:pt modelId="{2F25D4D4-98C7-41CF-8B67-8C99E1525950}" type="sibTrans" cxnId="{E8723EA6-E7B1-4F17-A69B-0852D23FBC78}">
      <dgm:prSet/>
      <dgm:spPr/>
      <dgm:t>
        <a:bodyPr/>
        <a:lstStyle/>
        <a:p>
          <a:endParaRPr lang="en-US"/>
        </a:p>
      </dgm:t>
    </dgm:pt>
    <dgm:pt modelId="{AB038CFF-17D0-4F7E-901B-B84B7EDAB8F6}">
      <dgm:prSet phldrT="[Text]"/>
      <dgm:spPr/>
      <dgm:t>
        <a:bodyPr/>
        <a:lstStyle/>
        <a:p>
          <a:r>
            <a:rPr lang="en-US" dirty="0" smtClean="0"/>
            <a:t>Transfer  the section into watch</a:t>
          </a:r>
        </a:p>
        <a:p>
          <a:r>
            <a:rPr lang="en-US" dirty="0" smtClean="0"/>
            <a:t>glass containing safranin</a:t>
          </a:r>
        </a:p>
      </dgm:t>
    </dgm:pt>
    <dgm:pt modelId="{349F4AAB-B8E5-43E3-8594-69373CC9B74B}" type="parTrans" cxnId="{0A032FED-AAC6-48B2-BD01-5CDFED3F04AF}">
      <dgm:prSet/>
      <dgm:spPr/>
      <dgm:t>
        <a:bodyPr/>
        <a:lstStyle/>
        <a:p>
          <a:endParaRPr lang="en-US"/>
        </a:p>
      </dgm:t>
    </dgm:pt>
    <dgm:pt modelId="{9A2BEBB3-12B2-4AFD-9E62-317B159B8481}" type="sibTrans" cxnId="{0A032FED-AAC6-48B2-BD01-5CDFED3F04AF}">
      <dgm:prSet/>
      <dgm:spPr/>
      <dgm:t>
        <a:bodyPr/>
        <a:lstStyle/>
        <a:p>
          <a:endParaRPr lang="en-US"/>
        </a:p>
      </dgm:t>
    </dgm:pt>
    <dgm:pt modelId="{7467388C-6FA1-4F69-A8CC-2B751F76057F}">
      <dgm:prSet/>
      <dgm:spPr/>
      <dgm:t>
        <a:bodyPr/>
        <a:lstStyle/>
        <a:p>
          <a:r>
            <a:rPr lang="en-US" dirty="0" smtClean="0"/>
            <a:t>Wash with water and stain with fast green </a:t>
          </a:r>
          <a:endParaRPr lang="en-US" dirty="0"/>
        </a:p>
      </dgm:t>
    </dgm:pt>
    <dgm:pt modelId="{8524BA2E-1073-44E9-BAED-C1A3FBE03011}" type="parTrans" cxnId="{E0F6E99B-C0AC-4DBC-866F-D52EB7641065}">
      <dgm:prSet/>
      <dgm:spPr/>
      <dgm:t>
        <a:bodyPr/>
        <a:lstStyle/>
        <a:p>
          <a:endParaRPr lang="en-US"/>
        </a:p>
      </dgm:t>
    </dgm:pt>
    <dgm:pt modelId="{51454D71-8A96-4E3E-BB88-EC2D214BF1F6}" type="sibTrans" cxnId="{E0F6E99B-C0AC-4DBC-866F-D52EB7641065}">
      <dgm:prSet/>
      <dgm:spPr/>
      <dgm:t>
        <a:bodyPr/>
        <a:lstStyle/>
        <a:p>
          <a:endParaRPr lang="en-US"/>
        </a:p>
      </dgm:t>
    </dgm:pt>
    <dgm:pt modelId="{C95F2FB4-AC22-4620-8762-5E153F61EE00}">
      <dgm:prSet/>
      <dgm:spPr/>
      <dgm:t>
        <a:bodyPr/>
        <a:lstStyle/>
        <a:p>
          <a:r>
            <a:rPr lang="en-US" dirty="0" smtClean="0"/>
            <a:t>Transfer  the section into</a:t>
          </a:r>
        </a:p>
        <a:p>
          <a:r>
            <a:rPr lang="en-US" dirty="0" smtClean="0"/>
            <a:t>watch glass containing water</a:t>
          </a:r>
          <a:endParaRPr lang="en-US" dirty="0"/>
        </a:p>
      </dgm:t>
    </dgm:pt>
    <dgm:pt modelId="{AE1E32C9-B049-497A-BC64-58E57D9F8B1C}" type="parTrans" cxnId="{36B68C25-D885-4D48-B121-732F4FB76987}">
      <dgm:prSet/>
      <dgm:spPr/>
      <dgm:t>
        <a:bodyPr/>
        <a:lstStyle/>
        <a:p>
          <a:endParaRPr lang="en-US"/>
        </a:p>
      </dgm:t>
    </dgm:pt>
    <dgm:pt modelId="{70AB253A-CC86-42AF-AD03-AAF2E6468E12}" type="sibTrans" cxnId="{36B68C25-D885-4D48-B121-732F4FB76987}">
      <dgm:prSet/>
      <dgm:spPr/>
      <dgm:t>
        <a:bodyPr/>
        <a:lstStyle/>
        <a:p>
          <a:endParaRPr lang="en-US"/>
        </a:p>
      </dgm:t>
    </dgm:pt>
    <dgm:pt modelId="{B095EF96-B3AF-4B95-AA05-AA14D7C4D44D}">
      <dgm:prSet/>
      <dgm:spPr/>
      <dgm:t>
        <a:bodyPr/>
        <a:lstStyle/>
        <a:p>
          <a:r>
            <a:rPr lang="en-US" dirty="0" smtClean="0"/>
            <a:t>Mount with glycerin drop on slide and cover with cover slip and observe under microscope </a:t>
          </a:r>
          <a:endParaRPr lang="en-US" dirty="0"/>
        </a:p>
      </dgm:t>
    </dgm:pt>
    <dgm:pt modelId="{DE545800-E84F-4C89-8957-9772BEAC8547}" type="parTrans" cxnId="{18C45B4C-8809-4E3A-AFCB-5C06ACE07C4F}">
      <dgm:prSet/>
      <dgm:spPr/>
      <dgm:t>
        <a:bodyPr/>
        <a:lstStyle/>
        <a:p>
          <a:endParaRPr lang="en-US"/>
        </a:p>
      </dgm:t>
    </dgm:pt>
    <dgm:pt modelId="{3F1ABA71-9FF0-4CBE-BAB4-E2F6247F2E30}" type="sibTrans" cxnId="{18C45B4C-8809-4E3A-AFCB-5C06ACE07C4F}">
      <dgm:prSet/>
      <dgm:spPr/>
      <dgm:t>
        <a:bodyPr/>
        <a:lstStyle/>
        <a:p>
          <a:endParaRPr lang="en-US"/>
        </a:p>
      </dgm:t>
    </dgm:pt>
    <dgm:pt modelId="{F6570F84-D98E-46FD-B1E0-3BB0604DAEBB}" type="pres">
      <dgm:prSet presAssocID="{14271288-6AD6-44FD-AEBA-6571CC25B3C8}" presName="CompostProcess" presStyleCnt="0">
        <dgm:presLayoutVars>
          <dgm:dir/>
          <dgm:resizeHandles val="exact"/>
        </dgm:presLayoutVars>
      </dgm:prSet>
      <dgm:spPr/>
    </dgm:pt>
    <dgm:pt modelId="{7DD62288-93C6-4AB5-87FA-6E484322B680}" type="pres">
      <dgm:prSet presAssocID="{14271288-6AD6-44FD-AEBA-6571CC25B3C8}" presName="arrow" presStyleLbl="bgShp" presStyleIdx="0" presStyleCnt="1"/>
      <dgm:spPr/>
    </dgm:pt>
    <dgm:pt modelId="{AA600B1B-0DB6-4380-8A05-0857880F0A3B}" type="pres">
      <dgm:prSet presAssocID="{14271288-6AD6-44FD-AEBA-6571CC25B3C8}" presName="linearProcess" presStyleCnt="0"/>
      <dgm:spPr/>
    </dgm:pt>
    <dgm:pt modelId="{788C3309-9FA4-4BE6-8D91-63C86CCFDD73}" type="pres">
      <dgm:prSet presAssocID="{7B36DBA8-96C0-41D1-BAA0-CB80ED884B81}" presName="textNode" presStyleLbl="node1" presStyleIdx="0" presStyleCnt="5">
        <dgm:presLayoutVars>
          <dgm:bulletEnabled val="1"/>
        </dgm:presLayoutVars>
      </dgm:prSet>
      <dgm:spPr/>
      <dgm:t>
        <a:bodyPr/>
        <a:lstStyle/>
        <a:p>
          <a:endParaRPr lang="en-US"/>
        </a:p>
      </dgm:t>
    </dgm:pt>
    <dgm:pt modelId="{D2ADD5A4-B654-417E-A645-08FB80B1C49B}" type="pres">
      <dgm:prSet presAssocID="{2F25D4D4-98C7-41CF-8B67-8C99E1525950}" presName="sibTrans" presStyleCnt="0"/>
      <dgm:spPr/>
    </dgm:pt>
    <dgm:pt modelId="{08B93308-E110-47DB-A6CF-5F72A235B3B8}" type="pres">
      <dgm:prSet presAssocID="{C95F2FB4-AC22-4620-8762-5E153F61EE00}" presName="textNode" presStyleLbl="node1" presStyleIdx="1" presStyleCnt="5">
        <dgm:presLayoutVars>
          <dgm:bulletEnabled val="1"/>
        </dgm:presLayoutVars>
      </dgm:prSet>
      <dgm:spPr/>
      <dgm:t>
        <a:bodyPr/>
        <a:lstStyle/>
        <a:p>
          <a:endParaRPr lang="en-US"/>
        </a:p>
      </dgm:t>
    </dgm:pt>
    <dgm:pt modelId="{63BB02A9-569E-406D-9DB4-5E860F16C404}" type="pres">
      <dgm:prSet presAssocID="{70AB253A-CC86-42AF-AD03-AAF2E6468E12}" presName="sibTrans" presStyleCnt="0"/>
      <dgm:spPr/>
    </dgm:pt>
    <dgm:pt modelId="{3C5E502B-BD93-41E9-9A6D-E4C38772B151}" type="pres">
      <dgm:prSet presAssocID="{AB038CFF-17D0-4F7E-901B-B84B7EDAB8F6}" presName="textNode" presStyleLbl="node1" presStyleIdx="2" presStyleCnt="5">
        <dgm:presLayoutVars>
          <dgm:bulletEnabled val="1"/>
        </dgm:presLayoutVars>
      </dgm:prSet>
      <dgm:spPr/>
      <dgm:t>
        <a:bodyPr/>
        <a:lstStyle/>
        <a:p>
          <a:endParaRPr lang="en-US"/>
        </a:p>
      </dgm:t>
    </dgm:pt>
    <dgm:pt modelId="{47E3981B-DAC7-4CF5-B7DE-2F8D071B0E7E}" type="pres">
      <dgm:prSet presAssocID="{9A2BEBB3-12B2-4AFD-9E62-317B159B8481}" presName="sibTrans" presStyleCnt="0"/>
      <dgm:spPr/>
    </dgm:pt>
    <dgm:pt modelId="{3026E9FE-37C7-4C43-8C59-8B8A17296AA6}" type="pres">
      <dgm:prSet presAssocID="{7467388C-6FA1-4F69-A8CC-2B751F76057F}" presName="textNode" presStyleLbl="node1" presStyleIdx="3" presStyleCnt="5">
        <dgm:presLayoutVars>
          <dgm:bulletEnabled val="1"/>
        </dgm:presLayoutVars>
      </dgm:prSet>
      <dgm:spPr/>
      <dgm:t>
        <a:bodyPr/>
        <a:lstStyle/>
        <a:p>
          <a:endParaRPr lang="en-US"/>
        </a:p>
      </dgm:t>
    </dgm:pt>
    <dgm:pt modelId="{F5221A67-564F-4252-9587-C5818903759A}" type="pres">
      <dgm:prSet presAssocID="{51454D71-8A96-4E3E-BB88-EC2D214BF1F6}" presName="sibTrans" presStyleCnt="0"/>
      <dgm:spPr/>
    </dgm:pt>
    <dgm:pt modelId="{8B2EA6D7-168F-4963-A87C-5C13A3027A7F}" type="pres">
      <dgm:prSet presAssocID="{B095EF96-B3AF-4B95-AA05-AA14D7C4D44D}" presName="textNode" presStyleLbl="node1" presStyleIdx="4" presStyleCnt="5">
        <dgm:presLayoutVars>
          <dgm:bulletEnabled val="1"/>
        </dgm:presLayoutVars>
      </dgm:prSet>
      <dgm:spPr/>
      <dgm:t>
        <a:bodyPr/>
        <a:lstStyle/>
        <a:p>
          <a:endParaRPr lang="en-US"/>
        </a:p>
      </dgm:t>
    </dgm:pt>
  </dgm:ptLst>
  <dgm:cxnLst>
    <dgm:cxn modelId="{C2992C82-1281-4F25-AFE9-337F67671D7B}" type="presOf" srcId="{7467388C-6FA1-4F69-A8CC-2B751F76057F}" destId="{3026E9FE-37C7-4C43-8C59-8B8A17296AA6}" srcOrd="0" destOrd="0" presId="urn:microsoft.com/office/officeart/2005/8/layout/hProcess9"/>
    <dgm:cxn modelId="{4C8DC909-A1AE-4A2A-9085-155B9F1B9828}" type="presOf" srcId="{B095EF96-B3AF-4B95-AA05-AA14D7C4D44D}" destId="{8B2EA6D7-168F-4963-A87C-5C13A3027A7F}" srcOrd="0" destOrd="0" presId="urn:microsoft.com/office/officeart/2005/8/layout/hProcess9"/>
    <dgm:cxn modelId="{059470B0-D070-4BD6-94CE-21A801318FC3}" type="presOf" srcId="{AB038CFF-17D0-4F7E-901B-B84B7EDAB8F6}" destId="{3C5E502B-BD93-41E9-9A6D-E4C38772B151}" srcOrd="0" destOrd="0" presId="urn:microsoft.com/office/officeart/2005/8/layout/hProcess9"/>
    <dgm:cxn modelId="{18C45B4C-8809-4E3A-AFCB-5C06ACE07C4F}" srcId="{14271288-6AD6-44FD-AEBA-6571CC25B3C8}" destId="{B095EF96-B3AF-4B95-AA05-AA14D7C4D44D}" srcOrd="4" destOrd="0" parTransId="{DE545800-E84F-4C89-8957-9772BEAC8547}" sibTransId="{3F1ABA71-9FF0-4CBE-BAB4-E2F6247F2E30}"/>
    <dgm:cxn modelId="{11DAEC02-5F0F-42FD-9C6D-D593169A6B62}" type="presOf" srcId="{7B36DBA8-96C0-41D1-BAA0-CB80ED884B81}" destId="{788C3309-9FA4-4BE6-8D91-63C86CCFDD73}" srcOrd="0" destOrd="0" presId="urn:microsoft.com/office/officeart/2005/8/layout/hProcess9"/>
    <dgm:cxn modelId="{E8723EA6-E7B1-4F17-A69B-0852D23FBC78}" srcId="{14271288-6AD6-44FD-AEBA-6571CC25B3C8}" destId="{7B36DBA8-96C0-41D1-BAA0-CB80ED884B81}" srcOrd="0" destOrd="0" parTransId="{0798927A-1C2C-4535-B63E-51C8773B7A09}" sibTransId="{2F25D4D4-98C7-41CF-8B67-8C99E1525950}"/>
    <dgm:cxn modelId="{0A032FED-AAC6-48B2-BD01-5CDFED3F04AF}" srcId="{14271288-6AD6-44FD-AEBA-6571CC25B3C8}" destId="{AB038CFF-17D0-4F7E-901B-B84B7EDAB8F6}" srcOrd="2" destOrd="0" parTransId="{349F4AAB-B8E5-43E3-8594-69373CC9B74B}" sibTransId="{9A2BEBB3-12B2-4AFD-9E62-317B159B8481}"/>
    <dgm:cxn modelId="{E0F6E99B-C0AC-4DBC-866F-D52EB7641065}" srcId="{14271288-6AD6-44FD-AEBA-6571CC25B3C8}" destId="{7467388C-6FA1-4F69-A8CC-2B751F76057F}" srcOrd="3" destOrd="0" parTransId="{8524BA2E-1073-44E9-BAED-C1A3FBE03011}" sibTransId="{51454D71-8A96-4E3E-BB88-EC2D214BF1F6}"/>
    <dgm:cxn modelId="{36B68C25-D885-4D48-B121-732F4FB76987}" srcId="{14271288-6AD6-44FD-AEBA-6571CC25B3C8}" destId="{C95F2FB4-AC22-4620-8762-5E153F61EE00}" srcOrd="1" destOrd="0" parTransId="{AE1E32C9-B049-497A-BC64-58E57D9F8B1C}" sibTransId="{70AB253A-CC86-42AF-AD03-AAF2E6468E12}"/>
    <dgm:cxn modelId="{1BB66EA7-1858-4E70-B0D4-4CED6667893D}" type="presOf" srcId="{C95F2FB4-AC22-4620-8762-5E153F61EE00}" destId="{08B93308-E110-47DB-A6CF-5F72A235B3B8}" srcOrd="0" destOrd="0" presId="urn:microsoft.com/office/officeart/2005/8/layout/hProcess9"/>
    <dgm:cxn modelId="{1A1C82BF-FC30-4B6C-B6AC-B1A6D631CBE2}" type="presOf" srcId="{14271288-6AD6-44FD-AEBA-6571CC25B3C8}" destId="{F6570F84-D98E-46FD-B1E0-3BB0604DAEBB}" srcOrd="0" destOrd="0" presId="urn:microsoft.com/office/officeart/2005/8/layout/hProcess9"/>
    <dgm:cxn modelId="{A44BD616-1C79-4D14-8DE1-C4D75237AC9B}" type="presParOf" srcId="{F6570F84-D98E-46FD-B1E0-3BB0604DAEBB}" destId="{7DD62288-93C6-4AB5-87FA-6E484322B680}" srcOrd="0" destOrd="0" presId="urn:microsoft.com/office/officeart/2005/8/layout/hProcess9"/>
    <dgm:cxn modelId="{4855EE97-5109-47D9-94C4-4D6A030BA886}" type="presParOf" srcId="{F6570F84-D98E-46FD-B1E0-3BB0604DAEBB}" destId="{AA600B1B-0DB6-4380-8A05-0857880F0A3B}" srcOrd="1" destOrd="0" presId="urn:microsoft.com/office/officeart/2005/8/layout/hProcess9"/>
    <dgm:cxn modelId="{CE620531-4654-4ADC-A095-A4309B89C809}" type="presParOf" srcId="{AA600B1B-0DB6-4380-8A05-0857880F0A3B}" destId="{788C3309-9FA4-4BE6-8D91-63C86CCFDD73}" srcOrd="0" destOrd="0" presId="urn:microsoft.com/office/officeart/2005/8/layout/hProcess9"/>
    <dgm:cxn modelId="{FCE66116-1476-44C6-A7C8-47F0875C58BA}" type="presParOf" srcId="{AA600B1B-0DB6-4380-8A05-0857880F0A3B}" destId="{D2ADD5A4-B654-417E-A645-08FB80B1C49B}" srcOrd="1" destOrd="0" presId="urn:microsoft.com/office/officeart/2005/8/layout/hProcess9"/>
    <dgm:cxn modelId="{37CBBD1E-0901-407A-8331-FFD867A9AB1F}" type="presParOf" srcId="{AA600B1B-0DB6-4380-8A05-0857880F0A3B}" destId="{08B93308-E110-47DB-A6CF-5F72A235B3B8}" srcOrd="2" destOrd="0" presId="urn:microsoft.com/office/officeart/2005/8/layout/hProcess9"/>
    <dgm:cxn modelId="{A583E2A4-EA15-4FCB-8C57-ABF4ABD92DE6}" type="presParOf" srcId="{AA600B1B-0DB6-4380-8A05-0857880F0A3B}" destId="{63BB02A9-569E-406D-9DB4-5E860F16C404}" srcOrd="3" destOrd="0" presId="urn:microsoft.com/office/officeart/2005/8/layout/hProcess9"/>
    <dgm:cxn modelId="{571C7A57-C643-4FDB-BAE2-527D3C6A0361}" type="presParOf" srcId="{AA600B1B-0DB6-4380-8A05-0857880F0A3B}" destId="{3C5E502B-BD93-41E9-9A6D-E4C38772B151}" srcOrd="4" destOrd="0" presId="urn:microsoft.com/office/officeart/2005/8/layout/hProcess9"/>
    <dgm:cxn modelId="{1CC72F66-DE74-4DBB-A2A3-912A64F88221}" type="presParOf" srcId="{AA600B1B-0DB6-4380-8A05-0857880F0A3B}" destId="{47E3981B-DAC7-4CF5-B7DE-2F8D071B0E7E}" srcOrd="5" destOrd="0" presId="urn:microsoft.com/office/officeart/2005/8/layout/hProcess9"/>
    <dgm:cxn modelId="{9AD208D5-321F-4D27-8F5D-57E3A13A5B25}" type="presParOf" srcId="{AA600B1B-0DB6-4380-8A05-0857880F0A3B}" destId="{3026E9FE-37C7-4C43-8C59-8B8A17296AA6}" srcOrd="6" destOrd="0" presId="urn:microsoft.com/office/officeart/2005/8/layout/hProcess9"/>
    <dgm:cxn modelId="{7E1B02F5-605B-4B5E-854F-A11E7D31E814}" type="presParOf" srcId="{AA600B1B-0DB6-4380-8A05-0857880F0A3B}" destId="{F5221A67-564F-4252-9587-C5818903759A}" srcOrd="7" destOrd="0" presId="urn:microsoft.com/office/officeart/2005/8/layout/hProcess9"/>
    <dgm:cxn modelId="{2627B213-B611-4AD8-BF60-FCB6F4AC1AF0}" type="presParOf" srcId="{AA600B1B-0DB6-4380-8A05-0857880F0A3B}" destId="{8B2EA6D7-168F-4963-A87C-5C13A3027A7F}" srcOrd="8" destOrd="0" presId="urn:microsoft.com/office/officeart/2005/8/layout/hProcess9"/>
  </dgm:cxnLst>
  <dgm:bg/>
  <dgm:whole/>
</dgm:dataModel>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3E5AC7A-1747-4334-9DF8-9395F0181CA5}" type="datetimeFigureOut">
              <a:rPr lang="en-US" smtClean="0"/>
              <a:pPr/>
              <a:t>9/5/2020</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BDBD3DA-0606-48BC-9D84-1FA8EBC66EA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3E5AC7A-1747-4334-9DF8-9395F0181CA5}" type="datetimeFigureOut">
              <a:rPr lang="en-US" smtClean="0"/>
              <a:pPr/>
              <a:t>9/5/2020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BDBD3DA-0606-48BC-9D84-1FA8EBC66EA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3E5AC7A-1747-4334-9DF8-9395F0181CA5}" type="datetimeFigureOut">
              <a:rPr lang="en-US" smtClean="0"/>
              <a:pPr/>
              <a:t>9/5/2020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BDBD3DA-0606-48BC-9D84-1FA8EBC66EA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3E5AC7A-1747-4334-9DF8-9395F0181CA5}" type="datetimeFigureOut">
              <a:rPr lang="en-US" smtClean="0"/>
              <a:pPr/>
              <a:t>9/5/2020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BDBD3DA-0606-48BC-9D84-1FA8EBC66EA5}"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3E5AC7A-1747-4334-9DF8-9395F0181CA5}" type="datetimeFigureOut">
              <a:rPr lang="en-US" smtClean="0"/>
              <a:pPr/>
              <a:t>9/5/2020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BDBD3DA-0606-48BC-9D84-1FA8EBC66EA5}"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3E5AC7A-1747-4334-9DF8-9395F0181CA5}" type="datetimeFigureOut">
              <a:rPr lang="en-US" smtClean="0"/>
              <a:pPr/>
              <a:t>9/5/2020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BDBD3DA-0606-48BC-9D84-1FA8EBC66EA5}"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3E5AC7A-1747-4334-9DF8-9395F0181CA5}" type="datetimeFigureOut">
              <a:rPr lang="en-US" smtClean="0"/>
              <a:pPr/>
              <a:t>9/5/2020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7BDBD3DA-0606-48BC-9D84-1FA8EBC66EA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3E5AC7A-1747-4334-9DF8-9395F0181CA5}" type="datetimeFigureOut">
              <a:rPr lang="en-US" smtClean="0"/>
              <a:pPr/>
              <a:t>9/5/2020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7BDBD3DA-0606-48BC-9D84-1FA8EBC66EA5}"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3E5AC7A-1747-4334-9DF8-9395F0181CA5}" type="datetimeFigureOut">
              <a:rPr lang="en-US" smtClean="0"/>
              <a:pPr/>
              <a:t>9/5/2020</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7BDBD3DA-0606-48BC-9D84-1FA8EBC66EA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3E5AC7A-1747-4334-9DF8-9395F0181CA5}" type="datetimeFigureOut">
              <a:rPr lang="en-US" smtClean="0"/>
              <a:pPr/>
              <a:t>9/5/2020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BDBD3DA-0606-48BC-9D84-1FA8EBC66EA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3E5AC7A-1747-4334-9DF8-9395F0181CA5}" type="datetimeFigureOut">
              <a:rPr lang="en-US" smtClean="0"/>
              <a:pPr/>
              <a:t>9/5/2020</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BDBD3DA-0606-48BC-9D84-1FA8EBC66EA5}"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3E5AC7A-1747-4334-9DF8-9395F0181CA5}" type="datetimeFigureOut">
              <a:rPr lang="en-US" smtClean="0"/>
              <a:pPr/>
              <a:t>9/5/2020</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BDBD3DA-0606-48BC-9D84-1FA8EBC66EA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2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 Id="rId4" Type="http://schemas.openxmlformats.org/officeDocument/2006/relationships/image" Target="../media/image25.jpeg"/></Relationships>
</file>

<file path=ppt/slides/_rels/slide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12" Type="http://schemas.openxmlformats.org/officeDocument/2006/relationships/image" Target="../media/image13.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11" Type="http://schemas.openxmlformats.org/officeDocument/2006/relationships/image" Target="../media/image12.pn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49362"/>
          </a:xfrm>
        </p:spPr>
        <p:txBody>
          <a:bodyPr>
            <a:noAutofit/>
          </a:bodyPr>
          <a:lstStyle/>
          <a:p>
            <a:pPr algn="ctr"/>
            <a:r>
              <a:rPr lang="en-US" sz="5400" dirty="0" smtClean="0">
                <a:solidFill>
                  <a:schemeClr val="bg2">
                    <a:lumMod val="10000"/>
                  </a:schemeClr>
                </a:solidFill>
              </a:rPr>
              <a:t/>
            </a:r>
            <a:br>
              <a:rPr lang="en-US" sz="5400" dirty="0" smtClean="0">
                <a:solidFill>
                  <a:schemeClr val="bg2">
                    <a:lumMod val="10000"/>
                  </a:schemeClr>
                </a:solidFill>
              </a:rPr>
            </a:br>
            <a:r>
              <a:rPr lang="en-US" sz="2800" b="1" dirty="0" smtClean="0">
                <a:solidFill>
                  <a:schemeClr val="bg2">
                    <a:lumMod val="10000"/>
                  </a:schemeClr>
                </a:solidFill>
              </a:rPr>
              <a:t>Plant Anatomy</a:t>
            </a:r>
            <a:r>
              <a:rPr lang="en-US" sz="4000" b="1" dirty="0" smtClean="0">
                <a:solidFill>
                  <a:schemeClr val="bg2">
                    <a:lumMod val="10000"/>
                  </a:schemeClr>
                </a:solidFill>
              </a:rPr>
              <a:t/>
            </a:r>
            <a:br>
              <a:rPr lang="en-US" sz="4000" b="1" dirty="0" smtClean="0">
                <a:solidFill>
                  <a:schemeClr val="bg2">
                    <a:lumMod val="10000"/>
                  </a:schemeClr>
                </a:solidFill>
              </a:rPr>
            </a:br>
            <a:endParaRPr lang="en-US" sz="2800" dirty="0">
              <a:solidFill>
                <a:schemeClr val="bg2">
                  <a:lumMod val="10000"/>
                </a:schemeClr>
              </a:solidFill>
            </a:endParaRPr>
          </a:p>
        </p:txBody>
      </p:sp>
      <p:pic>
        <p:nvPicPr>
          <p:cNvPr id="4" name="Picture 2" descr="C:\Users\Shani Raj\Desktop\mlsu-logo.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581400" y="1981200"/>
            <a:ext cx="2072469" cy="205740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TextBox 4"/>
          <p:cNvSpPr txBox="1"/>
          <p:nvPr/>
        </p:nvSpPr>
        <p:spPr>
          <a:xfrm>
            <a:off x="2133600" y="4495800"/>
            <a:ext cx="4876800" cy="2062103"/>
          </a:xfrm>
          <a:prstGeom prst="rect">
            <a:avLst/>
          </a:prstGeom>
          <a:noFill/>
        </p:spPr>
        <p:txBody>
          <a:bodyPr wrap="square" rtlCol="0">
            <a:spAutoFit/>
          </a:bodyPr>
          <a:lstStyle/>
          <a:p>
            <a:pPr marL="114300" indent="0" algn="ctr">
              <a:buNone/>
            </a:pPr>
            <a:r>
              <a:rPr lang="en-IN" sz="2400" dirty="0">
                <a:solidFill>
                  <a:schemeClr val="bg2">
                    <a:lumMod val="10000"/>
                  </a:schemeClr>
                </a:solidFill>
                <a:latin typeface="New times roman"/>
              </a:rPr>
              <a:t>Presented By</a:t>
            </a:r>
          </a:p>
          <a:p>
            <a:pPr marL="114300" indent="0" algn="ctr">
              <a:buNone/>
            </a:pPr>
            <a:r>
              <a:rPr lang="en-IN" sz="2000" b="1" dirty="0" smtClean="0">
                <a:solidFill>
                  <a:schemeClr val="bg2">
                    <a:lumMod val="10000"/>
                  </a:schemeClr>
                </a:solidFill>
                <a:latin typeface="New times roman"/>
              </a:rPr>
              <a:t>Garima Yadav</a:t>
            </a:r>
          </a:p>
          <a:p>
            <a:pPr marL="114300" indent="0" algn="ctr">
              <a:buNone/>
            </a:pPr>
            <a:r>
              <a:rPr lang="en-IN" sz="2000" b="1" dirty="0" smtClean="0">
                <a:solidFill>
                  <a:schemeClr val="bg2">
                    <a:lumMod val="10000"/>
                  </a:schemeClr>
                </a:solidFill>
                <a:latin typeface="New times roman"/>
              </a:rPr>
              <a:t>Research Scholar</a:t>
            </a:r>
          </a:p>
          <a:p>
            <a:pPr marL="114300" indent="0" algn="ctr">
              <a:buNone/>
            </a:pPr>
            <a:r>
              <a:rPr lang="en-US" sz="2000" b="1" dirty="0" smtClean="0">
                <a:solidFill>
                  <a:schemeClr val="bg2">
                    <a:lumMod val="10000"/>
                  </a:schemeClr>
                </a:solidFill>
              </a:rPr>
              <a:t>Mohanlal Sukhadia University, Udaipur Department Of Botany</a:t>
            </a:r>
            <a:endParaRPr lang="en-IN" sz="2000" b="1" dirty="0" smtClean="0">
              <a:solidFill>
                <a:schemeClr val="bg2">
                  <a:lumMod val="10000"/>
                </a:schemeClr>
              </a:solidFill>
              <a:latin typeface="New times roman"/>
            </a:endParaRPr>
          </a:p>
          <a:p>
            <a:endParaRPr lang="en-US" sz="2400" dirty="0">
              <a:solidFill>
                <a:schemeClr val="bg2">
                  <a:lumMod val="10000"/>
                </a:schemeClr>
              </a:solidFill>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228600"/>
          <a:ext cx="8229600" cy="6522720"/>
        </p:xfrm>
        <a:graphic>
          <a:graphicData uri="http://schemas.openxmlformats.org/drawingml/2006/table">
            <a:tbl>
              <a:tblPr firstRow="1" bandRow="1">
                <a:tableStyleId>{5940675A-B579-460E-94D1-54222C63F5DA}</a:tableStyleId>
              </a:tblPr>
              <a:tblGrid>
                <a:gridCol w="1371600"/>
                <a:gridCol w="1371600"/>
                <a:gridCol w="1371600"/>
                <a:gridCol w="1371600"/>
                <a:gridCol w="1371600"/>
                <a:gridCol w="1371600"/>
              </a:tblGrid>
              <a:tr h="370840">
                <a:tc>
                  <a:txBody>
                    <a:bodyPr/>
                    <a:lstStyle/>
                    <a:p>
                      <a:r>
                        <a:rPr kumimoji="0" lang="en-US" sz="1600" i="1" kern="1200" baseline="0" dirty="0" smtClean="0">
                          <a:solidFill>
                            <a:schemeClr val="tx1"/>
                          </a:solidFill>
                          <a:latin typeface="Times New Roman" pitchFamily="18" charset="0"/>
                          <a:ea typeface="+mn-ea"/>
                          <a:cs typeface="Times New Roman" pitchFamily="18" charset="0"/>
                        </a:rPr>
                        <a:t>(e) Endodermis</a:t>
                      </a:r>
                      <a:endParaRPr lang="en-US" sz="1600" dirty="0">
                        <a:latin typeface="Times New Roman" pitchFamily="18" charset="0"/>
                        <a:cs typeface="Times New Roman" pitchFamily="18" charset="0"/>
                      </a:endParaRPr>
                    </a:p>
                  </a:txBody>
                  <a:tcPr marL="88487" marR="88487"/>
                </a:tc>
                <a:tc>
                  <a:txBody>
                    <a:bodyPr/>
                    <a:lstStyle/>
                    <a:p>
                      <a:r>
                        <a:rPr kumimoji="0" lang="en-US" sz="1600" kern="1200" baseline="0" dirty="0" smtClean="0">
                          <a:solidFill>
                            <a:schemeClr val="tx1"/>
                          </a:solidFill>
                          <a:latin typeface="Times New Roman" pitchFamily="18" charset="0"/>
                          <a:ea typeface="+mn-ea"/>
                          <a:cs typeface="Times New Roman" pitchFamily="18" charset="0"/>
                        </a:rPr>
                        <a:t>Living</a:t>
                      </a:r>
                      <a:endParaRPr lang="en-US" sz="1600" dirty="0">
                        <a:latin typeface="Times New Roman" pitchFamily="18" charset="0"/>
                        <a:cs typeface="Times New Roman" pitchFamily="18" charset="0"/>
                      </a:endParaRPr>
                    </a:p>
                  </a:txBody>
                  <a:tcPr marL="88487" marR="88487"/>
                </a:tc>
                <a:tc>
                  <a:txBody>
                    <a:bodyPr/>
                    <a:lstStyle/>
                    <a:p>
                      <a:r>
                        <a:rPr kumimoji="0" lang="en-US" sz="1600" kern="1200" baseline="0" dirty="0" smtClean="0">
                          <a:solidFill>
                            <a:schemeClr val="tx1"/>
                          </a:solidFill>
                          <a:latin typeface="Times New Roman" pitchFamily="18" charset="0"/>
                          <a:ea typeface="+mn-ea"/>
                          <a:cs typeface="Times New Roman" pitchFamily="18" charset="0"/>
                        </a:rPr>
                        <a:t>Cellulose, pectins and hemicelluloses, and deposits of suberin (Casparian strips)</a:t>
                      </a:r>
                      <a:endParaRPr lang="en-US" sz="1600" dirty="0">
                        <a:latin typeface="Times New Roman" pitchFamily="18" charset="0"/>
                        <a:cs typeface="Times New Roman" pitchFamily="18" charset="0"/>
                      </a:endParaRPr>
                    </a:p>
                  </a:txBody>
                  <a:tcPr marL="88487" marR="88487"/>
                </a:tc>
                <a:tc>
                  <a:txBody>
                    <a:bodyPr/>
                    <a:lstStyle/>
                    <a:p>
                      <a:r>
                        <a:rPr kumimoji="0" lang="en-US" sz="1600" kern="1200" baseline="0" dirty="0" smtClean="0">
                          <a:solidFill>
                            <a:schemeClr val="tx1"/>
                          </a:solidFill>
                          <a:latin typeface="Times New Roman" pitchFamily="18" charset="0"/>
                          <a:ea typeface="+mn-ea"/>
                          <a:cs typeface="Times New Roman" pitchFamily="18" charset="0"/>
                        </a:rPr>
                        <a:t>As epidermis</a:t>
                      </a:r>
                      <a:endParaRPr lang="en-US" sz="1600" dirty="0">
                        <a:latin typeface="Times New Roman" pitchFamily="18" charset="0"/>
                        <a:cs typeface="Times New Roman" pitchFamily="18" charset="0"/>
                      </a:endParaRPr>
                    </a:p>
                  </a:txBody>
                  <a:tcPr marL="88487" marR="88487"/>
                </a:tc>
                <a:tc>
                  <a:txBody>
                    <a:bodyPr/>
                    <a:lstStyle/>
                    <a:p>
                      <a:r>
                        <a:rPr kumimoji="0" lang="en-US" sz="1600" kern="1200" baseline="0" dirty="0" smtClean="0">
                          <a:solidFill>
                            <a:schemeClr val="tx1"/>
                          </a:solidFill>
                          <a:latin typeface="Times New Roman" pitchFamily="18" charset="0"/>
                          <a:ea typeface="+mn-ea"/>
                          <a:cs typeface="Times New Roman" pitchFamily="18" charset="0"/>
                        </a:rPr>
                        <a:t>Selective barrier to movement of water and mineral salts (between cortex and xylem) in roots. Starch sheath with possible role in geotropic response in stems.</a:t>
                      </a:r>
                      <a:endParaRPr lang="en-US" sz="1600" dirty="0">
                        <a:latin typeface="Times New Roman" pitchFamily="18" charset="0"/>
                        <a:cs typeface="Times New Roman" pitchFamily="18" charset="0"/>
                      </a:endParaRPr>
                    </a:p>
                  </a:txBody>
                  <a:tcPr marL="88487" marR="88487"/>
                </a:tc>
                <a:tc>
                  <a:txBody>
                    <a:bodyPr/>
                    <a:lstStyle/>
                    <a:p>
                      <a:r>
                        <a:rPr kumimoji="0" lang="en-US" sz="1600" kern="1200" baseline="0" dirty="0" smtClean="0">
                          <a:solidFill>
                            <a:schemeClr val="tx1"/>
                          </a:solidFill>
                          <a:latin typeface="Times New Roman" pitchFamily="18" charset="0"/>
                          <a:ea typeface="+mn-ea"/>
                          <a:cs typeface="Times New Roman" pitchFamily="18" charset="0"/>
                        </a:rPr>
                        <a:t>Around vascular tissue. (innermost layer of cortex)</a:t>
                      </a:r>
                      <a:endParaRPr lang="en-US" sz="1600" dirty="0">
                        <a:latin typeface="Times New Roman" pitchFamily="18" charset="0"/>
                        <a:cs typeface="Times New Roman" pitchFamily="18" charset="0"/>
                      </a:endParaRPr>
                    </a:p>
                  </a:txBody>
                  <a:tcPr marL="88487" marR="88487"/>
                </a:tc>
              </a:tr>
              <a:tr h="370840">
                <a:tc>
                  <a:txBody>
                    <a:bodyPr/>
                    <a:lstStyle/>
                    <a:p>
                      <a:r>
                        <a:rPr lang="en-US" sz="1600" dirty="0" smtClean="0">
                          <a:latin typeface="Times New Roman" pitchFamily="18" charset="0"/>
                          <a:cs typeface="Times New Roman" pitchFamily="18" charset="0"/>
                        </a:rPr>
                        <a:t>(d) Pericycle</a:t>
                      </a:r>
                      <a:endParaRPr lang="en-US" sz="1600" dirty="0">
                        <a:latin typeface="Times New Roman" pitchFamily="18" charset="0"/>
                        <a:cs typeface="Times New Roman" pitchFamily="18" charset="0"/>
                      </a:endParaRPr>
                    </a:p>
                  </a:txBody>
                  <a:tcPr marL="88487" marR="88487"/>
                </a:tc>
                <a:tc>
                  <a:txBody>
                    <a:bodyPr/>
                    <a:lstStyle/>
                    <a:p>
                      <a:r>
                        <a:rPr kumimoji="0" lang="en-US" sz="1600" kern="1200" baseline="0" dirty="0" smtClean="0">
                          <a:solidFill>
                            <a:schemeClr val="tx1"/>
                          </a:solidFill>
                          <a:latin typeface="Times New Roman" pitchFamily="18" charset="0"/>
                          <a:ea typeface="+mn-ea"/>
                          <a:cs typeface="Times New Roman" pitchFamily="18" charset="0"/>
                        </a:rPr>
                        <a:t>Living</a:t>
                      </a:r>
                      <a:endParaRPr lang="en-US" sz="1600" dirty="0">
                        <a:latin typeface="Times New Roman" pitchFamily="18" charset="0"/>
                        <a:cs typeface="Times New Roman" pitchFamily="18" charset="0"/>
                      </a:endParaRPr>
                    </a:p>
                  </a:txBody>
                  <a:tcPr marL="88487" marR="88487"/>
                </a:tc>
                <a:tc>
                  <a:txBody>
                    <a:bodyPr/>
                    <a:lstStyle/>
                    <a:p>
                      <a:r>
                        <a:rPr kumimoji="0" lang="en-US" sz="1600" kern="1200" baseline="0" dirty="0" smtClean="0">
                          <a:solidFill>
                            <a:schemeClr val="tx1"/>
                          </a:solidFill>
                          <a:latin typeface="Times New Roman" pitchFamily="18" charset="0"/>
                          <a:ea typeface="+mn-ea"/>
                          <a:cs typeface="Times New Roman" pitchFamily="18" charset="0"/>
                        </a:rPr>
                        <a:t>Cellulose, pectins and </a:t>
                      </a:r>
                      <a:r>
                        <a:rPr kumimoji="0" lang="en-US" sz="1600" kern="1200" baseline="0" dirty="0" err="1" smtClean="0">
                          <a:solidFill>
                            <a:schemeClr val="tx1"/>
                          </a:solidFill>
                          <a:latin typeface="Times New Roman" pitchFamily="18" charset="0"/>
                          <a:ea typeface="+mn-ea"/>
                          <a:cs typeface="Times New Roman" pitchFamily="18" charset="0"/>
                        </a:rPr>
                        <a:t>hemicellulose</a:t>
                      </a:r>
                      <a:r>
                        <a:rPr kumimoji="0" lang="en-US" sz="1600" kern="1200" baseline="0" dirty="0" smtClean="0">
                          <a:solidFill>
                            <a:schemeClr val="tx1"/>
                          </a:solidFill>
                          <a:latin typeface="Times New Roman" pitchFamily="18" charset="0"/>
                          <a:ea typeface="+mn-ea"/>
                          <a:cs typeface="Times New Roman" pitchFamily="18" charset="0"/>
                        </a:rPr>
                        <a:t>-s</a:t>
                      </a:r>
                      <a:endParaRPr lang="en-US" sz="1600" dirty="0">
                        <a:latin typeface="Times New Roman" pitchFamily="18" charset="0"/>
                        <a:cs typeface="Times New Roman" pitchFamily="18" charset="0"/>
                      </a:endParaRPr>
                    </a:p>
                  </a:txBody>
                  <a:tcPr marL="88487" marR="8848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baseline="0" dirty="0" smtClean="0">
                          <a:solidFill>
                            <a:schemeClr val="tx1"/>
                          </a:solidFill>
                          <a:latin typeface="Times New Roman" pitchFamily="18" charset="0"/>
                          <a:ea typeface="+mn-ea"/>
                          <a:cs typeface="Times New Roman" pitchFamily="18" charset="0"/>
                        </a:rPr>
                        <a:t>As parenchyma</a:t>
                      </a:r>
                      <a:endParaRPr lang="en-US" sz="1600" dirty="0">
                        <a:latin typeface="Times New Roman" pitchFamily="18" charset="0"/>
                        <a:cs typeface="Times New Roman" pitchFamily="18" charset="0"/>
                      </a:endParaRPr>
                    </a:p>
                  </a:txBody>
                  <a:tcPr marL="88487" marR="88487"/>
                </a:tc>
                <a:tc>
                  <a:txBody>
                    <a:bodyPr/>
                    <a:lstStyle/>
                    <a:p>
                      <a:r>
                        <a:rPr lang="en-US" sz="1600" dirty="0" smtClean="0">
                          <a:latin typeface="Times New Roman" pitchFamily="18" charset="0"/>
                          <a:cs typeface="Times New Roman" pitchFamily="18" charset="0"/>
                        </a:rPr>
                        <a:t>In roots, it retains </a:t>
                      </a:r>
                      <a:r>
                        <a:rPr kumimoji="0" lang="en-US" sz="1600" kern="1200" baseline="0" dirty="0" smtClean="0">
                          <a:solidFill>
                            <a:schemeClr val="tx1"/>
                          </a:solidFill>
                          <a:latin typeface="Times New Roman" pitchFamily="18" charset="0"/>
                          <a:ea typeface="+mn-ea"/>
                          <a:cs typeface="Times New Roman" pitchFamily="18" charset="0"/>
                        </a:rPr>
                        <a:t>meristematic activity producing lateral roots and contributing to</a:t>
                      </a:r>
                    </a:p>
                    <a:p>
                      <a:r>
                        <a:rPr kumimoji="0" lang="en-US" sz="1600" kern="1200" baseline="0" dirty="0" smtClean="0">
                          <a:solidFill>
                            <a:schemeClr val="tx1"/>
                          </a:solidFill>
                          <a:latin typeface="Times New Roman" pitchFamily="18" charset="0"/>
                          <a:ea typeface="+mn-ea"/>
                          <a:cs typeface="Times New Roman" pitchFamily="18" charset="0"/>
                        </a:rPr>
                        <a:t>secondary growth if this</a:t>
                      </a:r>
                    </a:p>
                    <a:p>
                      <a:r>
                        <a:rPr kumimoji="0" lang="en-US" sz="1600" kern="1200" baseline="0" dirty="0" smtClean="0">
                          <a:solidFill>
                            <a:schemeClr val="tx1"/>
                          </a:solidFill>
                          <a:latin typeface="Times New Roman" pitchFamily="18" charset="0"/>
                          <a:ea typeface="+mn-ea"/>
                          <a:cs typeface="Times New Roman" pitchFamily="18" charset="0"/>
                        </a:rPr>
                        <a:t>occurs.</a:t>
                      </a:r>
                      <a:endParaRPr lang="en-US" sz="1600" dirty="0">
                        <a:latin typeface="Times New Roman" pitchFamily="18" charset="0"/>
                        <a:cs typeface="Times New Roman" pitchFamily="18" charset="0"/>
                      </a:endParaRPr>
                    </a:p>
                  </a:txBody>
                  <a:tcPr marL="88487" marR="88487"/>
                </a:tc>
                <a:tc>
                  <a:txBody>
                    <a:bodyPr/>
                    <a:lstStyle/>
                    <a:p>
                      <a:r>
                        <a:rPr kumimoji="0" lang="nl-NL" sz="1600" kern="1200" baseline="0" dirty="0" smtClean="0">
                          <a:solidFill>
                            <a:schemeClr val="tx1"/>
                          </a:solidFill>
                          <a:latin typeface="Times New Roman" pitchFamily="18" charset="0"/>
                          <a:ea typeface="+mn-ea"/>
                          <a:cs typeface="Times New Roman" pitchFamily="18" charset="0"/>
                        </a:rPr>
                        <a:t>In roots between central </a:t>
                      </a:r>
                      <a:r>
                        <a:rPr kumimoji="0" lang="en-US" sz="1600" kern="1200" baseline="0" dirty="0" smtClean="0">
                          <a:solidFill>
                            <a:schemeClr val="tx1"/>
                          </a:solidFill>
                          <a:latin typeface="Times New Roman" pitchFamily="18" charset="0"/>
                          <a:ea typeface="+mn-ea"/>
                          <a:cs typeface="Times New Roman" pitchFamily="18" charset="0"/>
                        </a:rPr>
                        <a:t>vascular tissue and endodermis.</a:t>
                      </a:r>
                      <a:endParaRPr lang="en-US" sz="1600" dirty="0">
                        <a:latin typeface="Times New Roman" pitchFamily="18" charset="0"/>
                        <a:cs typeface="Times New Roman" pitchFamily="18" charset="0"/>
                      </a:endParaRPr>
                    </a:p>
                  </a:txBody>
                  <a:tcPr marL="88487" marR="88487"/>
                </a:tc>
              </a:tr>
            </a:tbl>
          </a:graphicData>
        </a:graphic>
      </p:graphicFrame>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175760"/>
        </p:xfrm>
        <a:graphic>
          <a:graphicData uri="http://schemas.openxmlformats.org/drawingml/2006/table">
            <a:tbl>
              <a:tblPr firstRow="1" bandRow="1">
                <a:tableStyleId>{5940675A-B579-460E-94D1-54222C63F5DA}</a:tableStyleId>
              </a:tblPr>
              <a:tblGrid>
                <a:gridCol w="1676400"/>
                <a:gridCol w="1066800"/>
                <a:gridCol w="1371600"/>
                <a:gridCol w="1371600"/>
                <a:gridCol w="1371600"/>
                <a:gridCol w="1371600"/>
              </a:tblGrid>
              <a:tr h="370840">
                <a:tc>
                  <a:txBody>
                    <a:bodyPr/>
                    <a:lstStyle/>
                    <a:p>
                      <a:r>
                        <a:rPr kumimoji="0" lang="en-US" sz="1600" kern="1200" baseline="0" dirty="0" smtClean="0">
                          <a:solidFill>
                            <a:schemeClr val="tx1"/>
                          </a:solidFill>
                          <a:latin typeface="Times New Roman" pitchFamily="18" charset="0"/>
                          <a:ea typeface="+mn-ea"/>
                          <a:cs typeface="Times New Roman" pitchFamily="18" charset="0"/>
                        </a:rPr>
                        <a:t>3.Collenchyma</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Living</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Cellulose, pectins and hemicelluloses</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Elongated and polygonal with tapering ends</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Support (a mechanical function).</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Outer regions of cortex, e.g. angles of stems, midrib of leaves.</a:t>
                      </a:r>
                      <a:endParaRPr lang="en-US" sz="1600" dirty="0">
                        <a:latin typeface="Times New Roman" pitchFamily="18" charset="0"/>
                        <a:cs typeface="Times New Roman" pitchFamily="18" charset="0"/>
                      </a:endParaRPr>
                    </a:p>
                  </a:txBody>
                  <a:tcPr/>
                </a:tc>
              </a:tr>
              <a:tr h="370840">
                <a:tc rowSpan="2">
                  <a:txBody>
                    <a:bodyPr/>
                    <a:lstStyle/>
                    <a:p>
                      <a:r>
                        <a:rPr kumimoji="0" lang="en-US" sz="1600" kern="1200" baseline="0" dirty="0" smtClean="0">
                          <a:solidFill>
                            <a:schemeClr val="tx1"/>
                          </a:solidFill>
                          <a:latin typeface="Times New Roman" pitchFamily="18" charset="0"/>
                          <a:ea typeface="+mn-ea"/>
                          <a:cs typeface="Times New Roman" pitchFamily="18" charset="0"/>
                        </a:rPr>
                        <a:t>4. Sclerenchyma</a:t>
                      </a:r>
                    </a:p>
                    <a:p>
                      <a:endParaRPr kumimoji="0" lang="en-US" sz="1600" kern="1200" baseline="0" dirty="0" smtClean="0">
                        <a:solidFill>
                          <a:schemeClr val="tx1"/>
                        </a:solidFill>
                        <a:latin typeface="Times New Roman" pitchFamily="18" charset="0"/>
                        <a:ea typeface="+mn-ea"/>
                        <a:cs typeface="Times New Roman" pitchFamily="18" charset="0"/>
                      </a:endParaRPr>
                    </a:p>
                    <a:p>
                      <a:pPr marL="342900" marR="0" indent="-342900" algn="l" defTabSz="914400" rtl="0" eaLnBrk="1" fontAlgn="auto" latinLnBrk="0" hangingPunct="1">
                        <a:lnSpc>
                          <a:spcPct val="100000"/>
                        </a:lnSpc>
                        <a:spcBef>
                          <a:spcPts val="0"/>
                        </a:spcBef>
                        <a:spcAft>
                          <a:spcPts val="0"/>
                        </a:spcAft>
                        <a:buClrTx/>
                        <a:buSzTx/>
                        <a:buFontTx/>
                        <a:buAutoNum type="alphaLcParenR"/>
                        <a:tabLst/>
                        <a:defRPr/>
                      </a:pPr>
                      <a:r>
                        <a:rPr kumimoji="0" lang="en-US" sz="1600" i="0" kern="1200" baseline="0" dirty="0" smtClean="0">
                          <a:solidFill>
                            <a:schemeClr val="tx1"/>
                          </a:solidFill>
                          <a:latin typeface="Times New Roman" pitchFamily="18" charset="0"/>
                          <a:ea typeface="+mn-ea"/>
                          <a:cs typeface="Times New Roman" pitchFamily="18" charset="0"/>
                        </a:rPr>
                        <a:t>Fibers</a:t>
                      </a:r>
                    </a:p>
                    <a:p>
                      <a:pPr marL="342900" marR="0" indent="-342900" algn="l" defTabSz="914400" rtl="0" eaLnBrk="1" fontAlgn="auto" latinLnBrk="0" hangingPunct="1">
                        <a:lnSpc>
                          <a:spcPct val="100000"/>
                        </a:lnSpc>
                        <a:spcBef>
                          <a:spcPts val="0"/>
                        </a:spcBef>
                        <a:spcAft>
                          <a:spcPts val="0"/>
                        </a:spcAft>
                        <a:buClrTx/>
                        <a:buSzTx/>
                        <a:buFontTx/>
                        <a:buAutoNum type="alphaLcParenR"/>
                        <a:tabLst/>
                        <a:defRPr/>
                      </a:pPr>
                      <a:endParaRPr kumimoji="0" lang="en-US" sz="1600" i="0" kern="1200" baseline="0" dirty="0" smtClean="0">
                        <a:solidFill>
                          <a:schemeClr val="tx1"/>
                        </a:solidFill>
                        <a:latin typeface="Times New Roman" pitchFamily="18" charset="0"/>
                        <a:ea typeface="+mn-ea"/>
                        <a:cs typeface="Times New Roman" pitchFamily="18" charset="0"/>
                      </a:endParaRPr>
                    </a:p>
                    <a:p>
                      <a:pPr marL="342900" marR="0" indent="-342900" algn="l" defTabSz="914400" rtl="0" eaLnBrk="1" fontAlgn="auto" latinLnBrk="0" hangingPunct="1">
                        <a:lnSpc>
                          <a:spcPct val="100000"/>
                        </a:lnSpc>
                        <a:spcBef>
                          <a:spcPts val="0"/>
                        </a:spcBef>
                        <a:spcAft>
                          <a:spcPts val="0"/>
                        </a:spcAft>
                        <a:buClrTx/>
                        <a:buSzTx/>
                        <a:buFontTx/>
                        <a:buAutoNum type="alphaLcParenR"/>
                        <a:tabLst/>
                        <a:defRPr/>
                      </a:pPr>
                      <a:endParaRPr kumimoji="0" lang="en-US" sz="1600" i="0" kern="1200" baseline="0" dirty="0" smtClean="0">
                        <a:solidFill>
                          <a:schemeClr val="tx1"/>
                        </a:solidFill>
                        <a:latin typeface="Times New Roman" pitchFamily="18" charset="0"/>
                        <a:ea typeface="+mn-ea"/>
                        <a:cs typeface="Times New Roman" pitchFamily="18" charset="0"/>
                      </a:endParaRPr>
                    </a:p>
                    <a:p>
                      <a:pPr marL="342900" marR="0" indent="-342900" algn="l" defTabSz="914400" rtl="0" eaLnBrk="1" fontAlgn="auto" latinLnBrk="0" hangingPunct="1">
                        <a:lnSpc>
                          <a:spcPct val="100000"/>
                        </a:lnSpc>
                        <a:spcBef>
                          <a:spcPts val="0"/>
                        </a:spcBef>
                        <a:spcAft>
                          <a:spcPts val="0"/>
                        </a:spcAft>
                        <a:buClrTx/>
                        <a:buSzTx/>
                        <a:buFontTx/>
                        <a:buAutoNum type="alphaLcParenR"/>
                        <a:tabLst/>
                        <a:defRPr/>
                      </a:pPr>
                      <a:r>
                        <a:rPr kumimoji="0" lang="en-US" sz="1600" i="0" kern="1200" baseline="0" dirty="0" smtClean="0">
                          <a:solidFill>
                            <a:schemeClr val="tx1"/>
                          </a:solidFill>
                          <a:latin typeface="Times New Roman" pitchFamily="18" charset="0"/>
                          <a:ea typeface="+mn-ea"/>
                          <a:cs typeface="Times New Roman" pitchFamily="18" charset="0"/>
                        </a:rPr>
                        <a:t>Selereids</a:t>
                      </a:r>
                      <a:endParaRPr lang="en-US" sz="1600" i="0" dirty="0">
                        <a:latin typeface="Times New Roman" pitchFamily="18" charset="0"/>
                        <a:cs typeface="Times New Roman" pitchFamily="18" charset="0"/>
                      </a:endParaRPr>
                    </a:p>
                  </a:txBody>
                  <a:tcPr/>
                </a:tc>
                <a:tc>
                  <a:txBody>
                    <a:bodyPr/>
                    <a:lstStyle/>
                    <a:p>
                      <a:endParaRPr lang="en-US" sz="1600" dirty="0" smtClean="0">
                        <a:latin typeface="Times New Roman" pitchFamily="18" charset="0"/>
                        <a:cs typeface="Times New Roman" pitchFamily="18" charset="0"/>
                      </a:endParaRPr>
                    </a:p>
                    <a:p>
                      <a:endParaRPr lang="en-US" sz="1600" dirty="0" smtClean="0">
                        <a:latin typeface="Times New Roman" pitchFamily="18" charset="0"/>
                        <a:cs typeface="Times New Roman" pitchFamily="18" charset="0"/>
                      </a:endParaRPr>
                    </a:p>
                    <a:p>
                      <a:r>
                        <a:rPr kumimoji="0" lang="en-US" sz="1600" kern="1200" baseline="0" dirty="0" smtClean="0">
                          <a:solidFill>
                            <a:schemeClr val="tx1"/>
                          </a:solidFill>
                          <a:latin typeface="Times New Roman" pitchFamily="18" charset="0"/>
                          <a:ea typeface="+mn-ea"/>
                          <a:cs typeface="Times New Roman" pitchFamily="18" charset="0"/>
                        </a:rPr>
                        <a:t>Dead</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Mainly lignin. </a:t>
                      </a:r>
                      <a:r>
                        <a:rPr kumimoji="0" lang="en-US" sz="1600" kern="1200" baseline="0" dirty="0" smtClean="0">
                          <a:solidFill>
                            <a:schemeClr val="tx1"/>
                          </a:solidFill>
                          <a:latin typeface="Times New Roman" pitchFamily="18" charset="0"/>
                          <a:ea typeface="+mn-ea"/>
                          <a:cs typeface="Times New Roman" pitchFamily="18" charset="0"/>
                        </a:rPr>
                        <a:t>Cellulose </a:t>
                      </a:r>
                      <a:r>
                        <a:rPr kumimoji="0" lang="en-US" sz="1600" kern="1200" baseline="0" dirty="0" err="1" smtClean="0">
                          <a:solidFill>
                            <a:schemeClr val="tx1"/>
                          </a:solidFill>
                          <a:latin typeface="Times New Roman" pitchFamily="18" charset="0"/>
                          <a:ea typeface="+mn-ea"/>
                          <a:cs typeface="Times New Roman" pitchFamily="18" charset="0"/>
                        </a:rPr>
                        <a:t>pectins</a:t>
                      </a:r>
                      <a:r>
                        <a:rPr kumimoji="0" lang="en-US" sz="1600" kern="1200" baseline="0" dirty="0" smtClean="0">
                          <a:solidFill>
                            <a:schemeClr val="tx1"/>
                          </a:solidFill>
                          <a:latin typeface="Times New Roman" pitchFamily="18" charset="0"/>
                          <a:ea typeface="+mn-ea"/>
                          <a:cs typeface="Times New Roman" pitchFamily="18" charset="0"/>
                        </a:rPr>
                        <a:t> </a:t>
                      </a:r>
                      <a:r>
                        <a:rPr kumimoji="0" lang="en-US" sz="1600" kern="1200" baseline="0" dirty="0" smtClean="0">
                          <a:solidFill>
                            <a:schemeClr val="tx1"/>
                          </a:solidFill>
                          <a:latin typeface="Times New Roman" pitchFamily="18" charset="0"/>
                          <a:ea typeface="+mn-ea"/>
                          <a:cs typeface="Times New Roman" pitchFamily="18" charset="0"/>
                        </a:rPr>
                        <a:t>and hemi-celluloses also present.</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Elongated and polygonal with tapering interlocking ends.</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Support (purely mechanical).</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Outer regions of cortex, pericyc1e of stems, xylem and phloem</a:t>
                      </a:r>
                      <a:endParaRPr lang="en-US" sz="1600" dirty="0">
                        <a:latin typeface="Times New Roman" pitchFamily="18" charset="0"/>
                        <a:cs typeface="Times New Roman" pitchFamily="18" charset="0"/>
                      </a:endParaRPr>
                    </a:p>
                  </a:txBody>
                  <a:tcPr/>
                </a:tc>
              </a:tr>
              <a:tr h="37084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i="0" dirty="0">
                        <a:latin typeface="Times New Roman" pitchFamily="18" charset="0"/>
                        <a:cs typeface="Times New Roman" pitchFamily="18" charset="0"/>
                      </a:endParaRPr>
                    </a:p>
                  </a:txBody>
                  <a:tcPr/>
                </a:tc>
                <a:tc>
                  <a:txBody>
                    <a:bodyPr/>
                    <a:lstStyle/>
                    <a:p>
                      <a:endParaRPr lang="en-US" sz="1600" dirty="0" smtClean="0">
                        <a:latin typeface="Times New Roman" pitchFamily="18" charset="0"/>
                        <a:cs typeface="Times New Roman" pitchFamily="18" charset="0"/>
                      </a:endParaRPr>
                    </a:p>
                    <a:p>
                      <a:endParaRPr lang="en-US" sz="1600" dirty="0" smtClean="0">
                        <a:latin typeface="Times New Roman" pitchFamily="18" charset="0"/>
                        <a:cs typeface="Times New Roman" pitchFamily="18" charset="0"/>
                      </a:endParaRPr>
                    </a:p>
                    <a:p>
                      <a:r>
                        <a:rPr kumimoji="0" lang="en-US" sz="1600" kern="1200" baseline="0" dirty="0" smtClean="0">
                          <a:solidFill>
                            <a:schemeClr val="tx1"/>
                          </a:solidFill>
                          <a:latin typeface="Times New Roman" pitchFamily="18" charset="0"/>
                          <a:ea typeface="+mn-ea"/>
                          <a:cs typeface="Times New Roman" pitchFamily="18" charset="0"/>
                        </a:rPr>
                        <a:t>Dead</a:t>
                      </a:r>
                      <a:endParaRPr lang="en-US" sz="1600" dirty="0" smtClean="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As fibers</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Roughly isodiametric, </a:t>
                      </a:r>
                    </a:p>
                    <a:p>
                      <a:r>
                        <a:rPr kumimoji="0" lang="en-US" sz="1600" kern="1200" baseline="0" dirty="0" smtClean="0">
                          <a:solidFill>
                            <a:schemeClr val="tx1"/>
                          </a:solidFill>
                          <a:latin typeface="Times New Roman" pitchFamily="18" charset="0"/>
                          <a:ea typeface="+mn-ea"/>
                          <a:cs typeface="Times New Roman" pitchFamily="18" charset="0"/>
                        </a:rPr>
                        <a:t>though variations occur</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Support or mechanical protection</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Cortex, pith, phloem, shells and stones of fruits, seed coats.</a:t>
                      </a:r>
                      <a:endParaRPr lang="en-US" sz="1600" dirty="0">
                        <a:latin typeface="Times New Roman" pitchFamily="18" charset="0"/>
                        <a:cs typeface="Times New Roman" pitchFamily="18" charset="0"/>
                      </a:endParaRPr>
                    </a:p>
                  </a:txBody>
                  <a:tcPr/>
                </a:tc>
              </a:tr>
            </a:tbl>
          </a:graphicData>
        </a:graphic>
      </p:graphicFrame>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ypes-of-parenchyma-tissue-in-plants.jpg"/>
          <p:cNvPicPr>
            <a:picLocks noChangeAspect="1"/>
          </p:cNvPicPr>
          <p:nvPr/>
        </p:nvPicPr>
        <p:blipFill>
          <a:blip r:embed="rId2"/>
          <a:stretch>
            <a:fillRect/>
          </a:stretch>
        </p:blipFill>
        <p:spPr>
          <a:xfrm>
            <a:off x="0" y="0"/>
            <a:ext cx="8763000" cy="3676650"/>
          </a:xfrm>
          <a:prstGeom prst="rect">
            <a:avLst/>
          </a:prstGeom>
        </p:spPr>
      </p:pic>
      <p:pic>
        <p:nvPicPr>
          <p:cNvPr id="9" name="Content Placeholder 3" descr="350px-Sclerenchyma-300x159.jpg"/>
          <p:cNvPicPr>
            <a:picLocks noGrp="1" noChangeAspect="1"/>
          </p:cNvPicPr>
          <p:nvPr>
            <p:ph idx="1"/>
          </p:nvPr>
        </p:nvPicPr>
        <p:blipFill>
          <a:blip r:embed="rId3"/>
          <a:stretch>
            <a:fillRect/>
          </a:stretch>
        </p:blipFill>
        <p:spPr>
          <a:xfrm>
            <a:off x="0" y="3581400"/>
            <a:ext cx="9144000" cy="327660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846320"/>
        </p:xfrm>
        <a:graphic>
          <a:graphicData uri="http://schemas.openxmlformats.org/drawingml/2006/table">
            <a:tbl>
              <a:tblPr firstRow="1" bandRow="1">
                <a:tableStyleId>{5940675A-B579-460E-94D1-54222C63F5DA}</a:tableStyleId>
              </a:tblPr>
              <a:tblGrid>
                <a:gridCol w="1752600"/>
                <a:gridCol w="990600"/>
                <a:gridCol w="1371600"/>
                <a:gridCol w="1371600"/>
                <a:gridCol w="1371600"/>
                <a:gridCol w="1371600"/>
              </a:tblGrid>
              <a:tr h="370840">
                <a:tc rowSpan="2">
                  <a:txBody>
                    <a:bodyPr/>
                    <a:lstStyle/>
                    <a:p>
                      <a:pPr marL="342900" indent="-342900">
                        <a:buAutoNum type="alphaLcParenBoth"/>
                      </a:pPr>
                      <a:r>
                        <a:rPr kumimoji="0" lang="en-US" sz="1800" i="0" kern="1200" baseline="0" dirty="0" smtClean="0">
                          <a:solidFill>
                            <a:schemeClr val="tx1"/>
                          </a:solidFill>
                          <a:latin typeface="+mn-lt"/>
                          <a:ea typeface="+mn-ea"/>
                          <a:cs typeface="+mn-cs"/>
                        </a:rPr>
                        <a:t>Tracheids</a:t>
                      </a:r>
                    </a:p>
                    <a:p>
                      <a:pPr marL="342900" indent="-342900">
                        <a:buAutoNum type="alphaLcParenBoth"/>
                      </a:pPr>
                      <a:endParaRPr kumimoji="0" lang="en-US" sz="1800" i="0" kern="1200" baseline="0" dirty="0" smtClean="0">
                        <a:solidFill>
                          <a:schemeClr val="tx1"/>
                        </a:solidFill>
                        <a:latin typeface="+mn-lt"/>
                        <a:ea typeface="+mn-ea"/>
                        <a:cs typeface="+mn-cs"/>
                      </a:endParaRPr>
                    </a:p>
                    <a:p>
                      <a:pPr marL="342900" indent="-342900">
                        <a:buAutoNum type="alphaLcParenBoth"/>
                      </a:pPr>
                      <a:endParaRPr kumimoji="0" lang="en-US" sz="1800" i="0" kern="1200" baseline="0" dirty="0" smtClean="0">
                        <a:solidFill>
                          <a:schemeClr val="tx1"/>
                        </a:solidFill>
                        <a:latin typeface="+mn-lt"/>
                        <a:ea typeface="+mn-ea"/>
                        <a:cs typeface="+mn-cs"/>
                      </a:endParaRPr>
                    </a:p>
                    <a:p>
                      <a:pPr marL="342900" indent="-342900">
                        <a:buAutoNum type="alphaLcParenBoth"/>
                      </a:pPr>
                      <a:endParaRPr kumimoji="0" lang="en-US" sz="1800" i="0" kern="1200" baseline="0" dirty="0" smtClean="0">
                        <a:solidFill>
                          <a:schemeClr val="tx1"/>
                        </a:solidFill>
                        <a:latin typeface="+mn-lt"/>
                        <a:ea typeface="+mn-ea"/>
                        <a:cs typeface="+mn-cs"/>
                      </a:endParaRPr>
                    </a:p>
                    <a:p>
                      <a:pPr marL="342900" indent="-342900">
                        <a:buAutoNum type="alphaLcParenBoth"/>
                      </a:pPr>
                      <a:endParaRPr kumimoji="0" lang="en-US" sz="1800" i="0" kern="1200" baseline="0" dirty="0" smtClean="0">
                        <a:solidFill>
                          <a:schemeClr val="tx1"/>
                        </a:solidFill>
                        <a:latin typeface="+mn-lt"/>
                        <a:ea typeface="+mn-ea"/>
                        <a:cs typeface="+mn-cs"/>
                      </a:endParaRPr>
                    </a:p>
                    <a:p>
                      <a:pPr marL="342900" indent="-342900">
                        <a:buAutoNum type="alphaLcParenBoth"/>
                      </a:pPr>
                      <a:endParaRPr kumimoji="0" lang="en-US" sz="1800" i="0" kern="1200" baseline="0" dirty="0" smtClean="0">
                        <a:solidFill>
                          <a:schemeClr val="tx1"/>
                        </a:solidFill>
                        <a:latin typeface="+mn-lt"/>
                        <a:ea typeface="+mn-ea"/>
                        <a:cs typeface="+mn-cs"/>
                      </a:endParaRPr>
                    </a:p>
                    <a:p>
                      <a:pPr marL="342900" indent="-342900">
                        <a:buAutoNum type="alphaLcParenBoth"/>
                      </a:pPr>
                      <a:endParaRPr kumimoji="0" lang="en-US" sz="1800" i="0" kern="1200" baseline="0" dirty="0" smtClean="0">
                        <a:solidFill>
                          <a:schemeClr val="tx1"/>
                        </a:solidFill>
                        <a:latin typeface="+mn-lt"/>
                        <a:ea typeface="+mn-ea"/>
                        <a:cs typeface="+mn-cs"/>
                      </a:endParaRPr>
                    </a:p>
                    <a:p>
                      <a:pPr marL="342900" indent="-342900">
                        <a:buAutoNum type="alphaLcParenBoth"/>
                      </a:pPr>
                      <a:endParaRPr kumimoji="0" lang="en-US" sz="1800" i="0" kern="1200" baseline="0" dirty="0" smtClean="0">
                        <a:solidFill>
                          <a:schemeClr val="tx1"/>
                        </a:solidFill>
                        <a:latin typeface="+mn-lt"/>
                        <a:ea typeface="+mn-ea"/>
                        <a:cs typeface="+mn-cs"/>
                      </a:endParaRPr>
                    </a:p>
                    <a:p>
                      <a:pPr marL="342900" indent="-342900">
                        <a:buAutoNum type="alphaLcParenBoth"/>
                      </a:pPr>
                      <a:r>
                        <a:rPr kumimoji="0" lang="en-US" sz="1800" i="1" kern="1200" baseline="0" dirty="0" smtClean="0">
                          <a:solidFill>
                            <a:schemeClr val="tx1"/>
                          </a:solidFill>
                          <a:latin typeface="+mn-lt"/>
                          <a:ea typeface="+mn-ea"/>
                          <a:cs typeface="+mn-cs"/>
                        </a:rPr>
                        <a:t> </a:t>
                      </a:r>
                      <a:r>
                        <a:rPr kumimoji="0" lang="en-US" sz="1800" i="0" kern="1200" baseline="0" dirty="0" smtClean="0">
                          <a:solidFill>
                            <a:schemeClr val="tx1"/>
                          </a:solidFill>
                          <a:latin typeface="+mn-lt"/>
                          <a:ea typeface="+mn-ea"/>
                          <a:cs typeface="+mn-cs"/>
                        </a:rPr>
                        <a:t>Vessels</a:t>
                      </a:r>
                      <a:r>
                        <a:rPr kumimoji="0" lang="en-US" sz="1800" i="1" kern="1200" baseline="0" dirty="0" smtClean="0">
                          <a:solidFill>
                            <a:schemeClr val="tx1"/>
                          </a:solidFill>
                          <a:latin typeface="+mn-lt"/>
                          <a:ea typeface="+mn-ea"/>
                          <a:cs typeface="+mn-cs"/>
                        </a:rPr>
                        <a:t>.</a:t>
                      </a:r>
                      <a:endParaRPr lang="en-US" dirty="0"/>
                    </a:p>
                  </a:txBody>
                  <a:tcPr/>
                </a:tc>
                <a:tc>
                  <a:txBody>
                    <a:bodyPr/>
                    <a:lstStyle/>
                    <a:p>
                      <a:r>
                        <a:rPr kumimoji="0" lang="en-US" sz="1800" kern="1200" baseline="0" dirty="0" smtClean="0">
                          <a:solidFill>
                            <a:schemeClr val="tx1"/>
                          </a:solidFill>
                          <a:latin typeface="+mn-lt"/>
                          <a:ea typeface="+mn-ea"/>
                          <a:cs typeface="+mn-cs"/>
                        </a:rPr>
                        <a:t>Dead</a:t>
                      </a:r>
                      <a:endParaRPr lang="en-US" dirty="0"/>
                    </a:p>
                  </a:txBody>
                  <a:tcPr/>
                </a:tc>
                <a:tc>
                  <a:txBody>
                    <a:bodyPr/>
                    <a:lstStyle/>
                    <a:p>
                      <a:r>
                        <a:rPr kumimoji="0" lang="en-US" sz="1800" kern="1200" baseline="0" dirty="0" smtClean="0">
                          <a:solidFill>
                            <a:schemeClr val="tx1"/>
                          </a:solidFill>
                          <a:latin typeface="+mn-lt"/>
                          <a:ea typeface="+mn-ea"/>
                          <a:cs typeface="+mn-cs"/>
                        </a:rPr>
                        <a:t>Mainly lignin. Cellulose, pectins and </a:t>
                      </a:r>
                      <a:r>
                        <a:rPr kumimoji="0" lang="en-US" sz="1800" kern="1200" baseline="0" dirty="0" err="1" smtClean="0">
                          <a:solidFill>
                            <a:schemeClr val="tx1"/>
                          </a:solidFill>
                          <a:latin typeface="+mn-lt"/>
                          <a:ea typeface="+mn-ea"/>
                          <a:cs typeface="+mn-cs"/>
                        </a:rPr>
                        <a:t>hemicellul-oses</a:t>
                      </a:r>
                      <a:r>
                        <a:rPr kumimoji="0" lang="en-US" sz="1800" kern="1200" baseline="0" dirty="0" smtClean="0">
                          <a:solidFill>
                            <a:schemeClr val="tx1"/>
                          </a:solidFill>
                          <a:latin typeface="+mn-lt"/>
                          <a:ea typeface="+mn-ea"/>
                          <a:cs typeface="+mn-cs"/>
                        </a:rPr>
                        <a:t> </a:t>
                      </a:r>
                      <a:r>
                        <a:rPr kumimoji="0" lang="en-US" sz="1800" kern="1200" baseline="0" dirty="0" smtClean="0">
                          <a:solidFill>
                            <a:schemeClr val="tx1"/>
                          </a:solidFill>
                          <a:latin typeface="+mn-lt"/>
                          <a:ea typeface="+mn-ea"/>
                          <a:cs typeface="+mn-cs"/>
                        </a:rPr>
                        <a:t>also present.</a:t>
                      </a:r>
                      <a:endParaRPr lang="en-US" dirty="0"/>
                    </a:p>
                  </a:txBody>
                  <a:tcPr/>
                </a:tc>
                <a:tc>
                  <a:txBody>
                    <a:bodyPr/>
                    <a:lstStyle/>
                    <a:p>
                      <a:r>
                        <a:rPr kumimoji="0" lang="en-US" sz="1800" kern="1200" baseline="0" dirty="0" smtClean="0">
                          <a:solidFill>
                            <a:schemeClr val="tx1"/>
                          </a:solidFill>
                          <a:latin typeface="+mn-lt"/>
                          <a:ea typeface="+mn-ea"/>
                          <a:cs typeface="+mn-cs"/>
                        </a:rPr>
                        <a:t>Elongated and tubular</a:t>
                      </a:r>
                      <a:endParaRPr lang="en-US" dirty="0"/>
                    </a:p>
                  </a:txBody>
                  <a:tcPr/>
                </a:tc>
                <a:tc>
                  <a:txBody>
                    <a:bodyPr/>
                    <a:lstStyle/>
                    <a:p>
                      <a:r>
                        <a:rPr kumimoji="0" lang="en-US" sz="1800" kern="1200" baseline="0" dirty="0" err="1" smtClean="0">
                          <a:solidFill>
                            <a:schemeClr val="tx1"/>
                          </a:solidFill>
                          <a:latin typeface="+mn-lt"/>
                          <a:ea typeface="+mn-ea"/>
                          <a:cs typeface="+mn-cs"/>
                        </a:rPr>
                        <a:t>Translocat</a:t>
                      </a:r>
                      <a:r>
                        <a:rPr kumimoji="0" lang="en-US" sz="1800" kern="1200" baseline="0" dirty="0" smtClean="0">
                          <a:solidFill>
                            <a:schemeClr val="tx1"/>
                          </a:solidFill>
                          <a:latin typeface="+mn-lt"/>
                          <a:ea typeface="+mn-ea"/>
                          <a:cs typeface="+mn-cs"/>
                        </a:rPr>
                        <a:t>-ion </a:t>
                      </a:r>
                      <a:r>
                        <a:rPr kumimoji="0" lang="en-US" sz="1800" kern="1200" baseline="0" dirty="0" smtClean="0">
                          <a:solidFill>
                            <a:schemeClr val="tx1"/>
                          </a:solidFill>
                          <a:latin typeface="+mn-lt"/>
                          <a:ea typeface="+mn-ea"/>
                          <a:cs typeface="+mn-cs"/>
                        </a:rPr>
                        <a:t>of water and mineral salts. Support.</a:t>
                      </a:r>
                      <a:endParaRPr lang="en-US" dirty="0"/>
                    </a:p>
                  </a:txBody>
                  <a:tcPr/>
                </a:tc>
                <a:tc>
                  <a:txBody>
                    <a:bodyPr/>
                    <a:lstStyle/>
                    <a:p>
                      <a:r>
                        <a:rPr kumimoji="0" lang="en-US" sz="1800" kern="1200" baseline="0" dirty="0" smtClean="0">
                          <a:solidFill>
                            <a:schemeClr val="tx1"/>
                          </a:solidFill>
                          <a:latin typeface="+mn-lt"/>
                          <a:ea typeface="+mn-ea"/>
                          <a:cs typeface="+mn-cs"/>
                        </a:rPr>
                        <a:t>Vascular system</a:t>
                      </a:r>
                      <a:endParaRPr lang="en-US" dirty="0"/>
                    </a:p>
                  </a:txBody>
                  <a:tcPr/>
                </a:tc>
              </a:tr>
              <a:tr h="370840">
                <a:tc vMerge="1">
                  <a:txBody>
                    <a:bodyPr/>
                    <a:lstStyle/>
                    <a:p>
                      <a:endParaRPr lang="en-US" dirty="0"/>
                    </a:p>
                  </a:txBody>
                  <a:tcPr/>
                </a:tc>
                <a:tc>
                  <a:txBody>
                    <a:bodyPr/>
                    <a:lstStyle/>
                    <a:p>
                      <a:r>
                        <a:rPr kumimoji="0" lang="en-US" sz="1800" kern="1200" baseline="0" dirty="0" smtClean="0">
                          <a:solidFill>
                            <a:schemeClr val="tx1"/>
                          </a:solidFill>
                          <a:latin typeface="+mn-lt"/>
                          <a:ea typeface="+mn-ea"/>
                          <a:cs typeface="+mn-cs"/>
                        </a:rPr>
                        <a:t>Dead</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baseline="0" dirty="0" smtClean="0">
                          <a:solidFill>
                            <a:schemeClr val="tx1"/>
                          </a:solidFill>
                          <a:latin typeface="+mn-lt"/>
                          <a:ea typeface="+mn-ea"/>
                          <a:cs typeface="+mn-cs"/>
                        </a:rPr>
                        <a:t>Mainly lignin. Cellulose, pectins and hemicelluloses also present.</a:t>
                      </a:r>
                      <a:endParaRPr lang="en-US" dirty="0" smtClean="0"/>
                    </a:p>
                    <a:p>
                      <a:endParaRPr lang="en-US" dirty="0"/>
                    </a:p>
                  </a:txBody>
                  <a:tcPr/>
                </a:tc>
                <a:tc>
                  <a:txBody>
                    <a:bodyPr/>
                    <a:lstStyle/>
                    <a:p>
                      <a:r>
                        <a:rPr kumimoji="0" lang="en-US" sz="1800" kern="1200" baseline="0" dirty="0" smtClean="0">
                          <a:solidFill>
                            <a:schemeClr val="tx1"/>
                          </a:solidFill>
                          <a:latin typeface="+mn-lt"/>
                          <a:ea typeface="+mn-ea"/>
                          <a:cs typeface="+mn-cs"/>
                        </a:rPr>
                        <a:t>Elongated but broad and cylindrical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baseline="0" dirty="0" smtClean="0">
                          <a:solidFill>
                            <a:schemeClr val="tx1"/>
                          </a:solidFill>
                          <a:latin typeface="+mn-lt"/>
                          <a:ea typeface="+mn-ea"/>
                          <a:cs typeface="+mn-cs"/>
                        </a:rPr>
                        <a:t>Translocation of water and mineral salts. Support.</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baseline="0" dirty="0" smtClean="0">
                          <a:solidFill>
                            <a:schemeClr val="tx1"/>
                          </a:solidFill>
                          <a:latin typeface="+mn-lt"/>
                          <a:ea typeface="+mn-ea"/>
                          <a:cs typeface="+mn-cs"/>
                        </a:rPr>
                        <a:t>Vascular system</a:t>
                      </a:r>
                      <a:endParaRPr lang="en-US" dirty="0" smtClean="0"/>
                    </a:p>
                    <a:p>
                      <a:endParaRPr lang="en-US" dirty="0"/>
                    </a:p>
                  </a:txBody>
                  <a:tcPr/>
                </a:tc>
              </a:tr>
            </a:tbl>
          </a:graphicData>
        </a:graphic>
      </p:graphicFrame>
      <p:sp>
        <p:nvSpPr>
          <p:cNvPr id="5" name="TextBox 4"/>
          <p:cNvSpPr txBox="1"/>
          <p:nvPr/>
        </p:nvSpPr>
        <p:spPr>
          <a:xfrm>
            <a:off x="304800" y="762000"/>
            <a:ext cx="8458200" cy="646331"/>
          </a:xfrm>
          <a:prstGeom prst="rect">
            <a:avLst/>
          </a:prstGeom>
          <a:noFill/>
        </p:spPr>
        <p:txBody>
          <a:bodyPr wrap="square" rtlCol="0">
            <a:spAutoFit/>
          </a:bodyPr>
          <a:lstStyle/>
          <a:p>
            <a:r>
              <a:rPr lang="en-US" dirty="0" smtClean="0"/>
              <a:t>5. Xylem. Mixture of living and dead cells. Xylem also contains fibers and parenchyma</a:t>
            </a:r>
            <a:endParaRPr lang="en-US" dirty="0"/>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k_57ceda6ac65ed.jpg"/>
          <p:cNvPicPr>
            <a:picLocks noChangeAspect="1"/>
          </p:cNvPicPr>
          <p:nvPr/>
        </p:nvPicPr>
        <p:blipFill>
          <a:blip r:embed="rId2"/>
          <a:stretch>
            <a:fillRect/>
          </a:stretch>
        </p:blipFill>
        <p:spPr>
          <a:xfrm>
            <a:off x="3911600" y="533400"/>
            <a:ext cx="5232400" cy="5334000"/>
          </a:xfrm>
          <a:prstGeom prst="rect">
            <a:avLst/>
          </a:prstGeom>
        </p:spPr>
      </p:pic>
      <p:pic>
        <p:nvPicPr>
          <p:cNvPr id="7" name="Picture 6" descr="download (4).jpg"/>
          <p:cNvPicPr>
            <a:picLocks noChangeAspect="1"/>
          </p:cNvPicPr>
          <p:nvPr/>
        </p:nvPicPr>
        <p:blipFill>
          <a:blip r:embed="rId3"/>
          <a:stretch>
            <a:fillRect/>
          </a:stretch>
        </p:blipFill>
        <p:spPr>
          <a:xfrm>
            <a:off x="0" y="990600"/>
            <a:ext cx="4343400" cy="43434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2133600"/>
          <a:ext cx="8229600" cy="4206240"/>
        </p:xfrm>
        <a:graphic>
          <a:graphicData uri="http://schemas.openxmlformats.org/drawingml/2006/table">
            <a:tbl>
              <a:tblPr firstRow="1" bandRow="1">
                <a:tableStyleId>{5940675A-B579-460E-94D1-54222C63F5DA}</a:tableStyleId>
              </a:tblPr>
              <a:tblGrid>
                <a:gridCol w="1371600"/>
                <a:gridCol w="1371600"/>
                <a:gridCol w="1371600"/>
                <a:gridCol w="1371600"/>
                <a:gridCol w="1371600"/>
                <a:gridCol w="1371600"/>
              </a:tblGrid>
              <a:tr h="370840">
                <a:tc rowSpan="2">
                  <a:txBody>
                    <a:bodyPr/>
                    <a:lstStyle/>
                    <a:p>
                      <a:r>
                        <a:rPr kumimoji="0" lang="en-US" sz="2400" i="0" kern="1200" baseline="0" dirty="0" smtClean="0">
                          <a:solidFill>
                            <a:schemeClr val="tx1"/>
                          </a:solidFill>
                          <a:latin typeface="Times New Roman" pitchFamily="18" charset="0"/>
                          <a:ea typeface="+mn-ea"/>
                          <a:cs typeface="Times New Roman" pitchFamily="18" charset="0"/>
                        </a:rPr>
                        <a:t>(a) Sieve tubes.</a:t>
                      </a:r>
                      <a:endParaRPr lang="en-US" sz="2400" i="0" dirty="0">
                        <a:latin typeface="Times New Roman" pitchFamily="18" charset="0"/>
                        <a:cs typeface="Times New Roman" pitchFamily="18" charset="0"/>
                      </a:endParaRPr>
                    </a:p>
                    <a:p>
                      <a:endParaRPr kumimoji="0" lang="en-US" sz="2400" i="0" kern="1200" baseline="0" dirty="0" smtClean="0">
                        <a:solidFill>
                          <a:schemeClr val="tx1"/>
                        </a:solidFill>
                        <a:latin typeface="Times New Roman" pitchFamily="18" charset="0"/>
                        <a:ea typeface="+mn-ea"/>
                        <a:cs typeface="Times New Roman" pitchFamily="18" charset="0"/>
                      </a:endParaRPr>
                    </a:p>
                    <a:p>
                      <a:endParaRPr kumimoji="0" lang="en-US" sz="2400" i="0" kern="1200" baseline="0" dirty="0" smtClean="0">
                        <a:solidFill>
                          <a:schemeClr val="tx1"/>
                        </a:solidFill>
                        <a:latin typeface="Times New Roman" pitchFamily="18" charset="0"/>
                        <a:ea typeface="+mn-ea"/>
                        <a:cs typeface="Times New Roman" pitchFamily="18" charset="0"/>
                      </a:endParaRPr>
                    </a:p>
                    <a:p>
                      <a:endParaRPr kumimoji="0" lang="en-US" sz="2400" i="0" kern="1200" baseline="0" dirty="0" smtClean="0">
                        <a:solidFill>
                          <a:schemeClr val="tx1"/>
                        </a:solidFill>
                        <a:latin typeface="Times New Roman" pitchFamily="18" charset="0"/>
                        <a:ea typeface="+mn-ea"/>
                        <a:cs typeface="Times New Roman" pitchFamily="18" charset="0"/>
                      </a:endParaRPr>
                    </a:p>
                    <a:p>
                      <a:r>
                        <a:rPr kumimoji="0" lang="en-US" sz="2400" i="0" kern="1200" baseline="0" dirty="0" smtClean="0">
                          <a:solidFill>
                            <a:schemeClr val="tx1"/>
                          </a:solidFill>
                          <a:latin typeface="Times New Roman" pitchFamily="18" charset="0"/>
                          <a:ea typeface="+mn-ea"/>
                          <a:cs typeface="Times New Roman" pitchFamily="18" charset="0"/>
                        </a:rPr>
                        <a:t>(</a:t>
                      </a:r>
                      <a:r>
                        <a:rPr kumimoji="0" lang="en-US" sz="2400" i="0" kern="1200" baseline="0" dirty="0" smtClean="0">
                          <a:solidFill>
                            <a:schemeClr val="tx1"/>
                          </a:solidFill>
                          <a:latin typeface="Times New Roman" pitchFamily="18" charset="0"/>
                          <a:ea typeface="+mn-ea"/>
                          <a:cs typeface="Times New Roman" pitchFamily="18" charset="0"/>
                        </a:rPr>
                        <a:t>b) Companion cells</a:t>
                      </a:r>
                      <a:endParaRPr lang="en-US" sz="2400" i="0" dirty="0">
                        <a:latin typeface="Times New Roman" pitchFamily="18" charset="0"/>
                        <a:cs typeface="Times New Roman" pitchFamily="18" charset="0"/>
                      </a:endParaRPr>
                    </a:p>
                  </a:txBody>
                  <a:tcPr/>
                </a:tc>
                <a:tc>
                  <a:txBody>
                    <a:bodyPr/>
                    <a:lstStyle/>
                    <a:p>
                      <a:r>
                        <a:rPr kumimoji="0" lang="en-US" sz="2400" kern="1200" baseline="0" dirty="0" smtClean="0">
                          <a:solidFill>
                            <a:schemeClr val="tx1"/>
                          </a:solidFill>
                          <a:latin typeface="Times New Roman" pitchFamily="18" charset="0"/>
                          <a:ea typeface="+mn-ea"/>
                          <a:cs typeface="Times New Roman" pitchFamily="18" charset="0"/>
                        </a:rPr>
                        <a:t>Living</a:t>
                      </a:r>
                      <a:endParaRPr lang="en-US" sz="2400" dirty="0">
                        <a:latin typeface="Times New Roman" pitchFamily="18" charset="0"/>
                        <a:cs typeface="Times New Roman" pitchFamily="18" charset="0"/>
                      </a:endParaRPr>
                    </a:p>
                  </a:txBody>
                  <a:tcPr/>
                </a:tc>
                <a:tc>
                  <a:txBody>
                    <a:bodyPr/>
                    <a:lstStyle/>
                    <a:p>
                      <a:r>
                        <a:rPr kumimoji="0" lang="en-US" sz="2400" kern="1200" baseline="0" dirty="0" smtClean="0">
                          <a:solidFill>
                            <a:schemeClr val="tx1"/>
                          </a:solidFill>
                          <a:latin typeface="Times New Roman" pitchFamily="18" charset="0"/>
                          <a:ea typeface="+mn-ea"/>
                          <a:cs typeface="Times New Roman" pitchFamily="18" charset="0"/>
                        </a:rPr>
                        <a:t>Cellulose, pectins and </a:t>
                      </a:r>
                      <a:r>
                        <a:rPr kumimoji="0" lang="en-US" sz="2400" kern="1200" baseline="0" dirty="0" err="1" smtClean="0">
                          <a:solidFill>
                            <a:schemeClr val="tx1"/>
                          </a:solidFill>
                          <a:latin typeface="Times New Roman" pitchFamily="18" charset="0"/>
                          <a:ea typeface="+mn-ea"/>
                          <a:cs typeface="Times New Roman" pitchFamily="18" charset="0"/>
                        </a:rPr>
                        <a:t>hemicell-uloses</a:t>
                      </a:r>
                      <a:r>
                        <a:rPr kumimoji="0" lang="en-US" sz="2400" kern="1200" baseline="0" dirty="0" smtClean="0">
                          <a:solidFill>
                            <a:schemeClr val="tx1"/>
                          </a:solidFill>
                          <a:latin typeface="Times New Roman" pitchFamily="18" charset="0"/>
                          <a:ea typeface="+mn-ea"/>
                          <a:cs typeface="Times New Roman" pitchFamily="18" charset="0"/>
                        </a:rPr>
                        <a:t>.</a:t>
                      </a:r>
                      <a:endParaRPr lang="en-US" sz="2400" dirty="0">
                        <a:latin typeface="Times New Roman" pitchFamily="18" charset="0"/>
                        <a:cs typeface="Times New Roman" pitchFamily="18" charset="0"/>
                      </a:endParaRPr>
                    </a:p>
                  </a:txBody>
                  <a:tcPr/>
                </a:tc>
                <a:tc>
                  <a:txBody>
                    <a:bodyPr/>
                    <a:lstStyle/>
                    <a:p>
                      <a:r>
                        <a:rPr kumimoji="0" lang="en-US" sz="2400" kern="1200" baseline="0" dirty="0" smtClean="0">
                          <a:solidFill>
                            <a:schemeClr val="tx1"/>
                          </a:solidFill>
                          <a:latin typeface="Times New Roman" pitchFamily="18" charset="0"/>
                          <a:ea typeface="+mn-ea"/>
                          <a:cs typeface="Times New Roman" pitchFamily="18" charset="0"/>
                        </a:rPr>
                        <a:t>Elongate-d </a:t>
                      </a:r>
                      <a:r>
                        <a:rPr kumimoji="0" lang="en-US" sz="2400" kern="1200" baseline="0" dirty="0" smtClean="0">
                          <a:solidFill>
                            <a:schemeClr val="tx1"/>
                          </a:solidFill>
                          <a:latin typeface="Times New Roman" pitchFamily="18" charset="0"/>
                          <a:ea typeface="+mn-ea"/>
                          <a:cs typeface="Times New Roman" pitchFamily="18" charset="0"/>
                        </a:rPr>
                        <a:t>and tubular</a:t>
                      </a:r>
                      <a:endParaRPr lang="en-US" sz="2400" dirty="0">
                        <a:latin typeface="Times New Roman" pitchFamily="18" charset="0"/>
                        <a:cs typeface="Times New Roman" pitchFamily="18" charset="0"/>
                      </a:endParaRPr>
                    </a:p>
                  </a:txBody>
                  <a:tcPr/>
                </a:tc>
                <a:tc>
                  <a:txBody>
                    <a:bodyPr/>
                    <a:lstStyle/>
                    <a:p>
                      <a:r>
                        <a:rPr kumimoji="0" lang="en-US" sz="2400" kern="1200" baseline="0" dirty="0" smtClean="0">
                          <a:solidFill>
                            <a:schemeClr val="tx1"/>
                          </a:solidFill>
                          <a:latin typeface="Times New Roman" pitchFamily="18" charset="0"/>
                          <a:ea typeface="+mn-ea"/>
                          <a:cs typeface="Times New Roman" pitchFamily="18" charset="0"/>
                        </a:rPr>
                        <a:t>Translocation of organic solutes (food)</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Vascular system</a:t>
                      </a:r>
                      <a:endParaRPr lang="en-US" sz="2400" dirty="0">
                        <a:latin typeface="Times New Roman" pitchFamily="18" charset="0"/>
                        <a:cs typeface="Times New Roman" pitchFamily="18" charset="0"/>
                      </a:endParaRPr>
                    </a:p>
                  </a:txBody>
                  <a:tcPr/>
                </a:tc>
              </a:tr>
              <a:tr h="370840">
                <a:tc vMerge="1">
                  <a:txBody>
                    <a:bodyPr/>
                    <a:lstStyle/>
                    <a:p>
                      <a:endParaRPr lang="en-US" i="0" dirty="0"/>
                    </a:p>
                  </a:txBody>
                  <a:tcPr/>
                </a:tc>
                <a:tc>
                  <a:txBody>
                    <a:bodyPr/>
                    <a:lstStyle/>
                    <a:p>
                      <a:r>
                        <a:rPr kumimoji="0" lang="en-US" sz="2400" kern="1200" baseline="0" dirty="0" smtClean="0">
                          <a:solidFill>
                            <a:schemeClr val="tx1"/>
                          </a:solidFill>
                          <a:latin typeface="Times New Roman" pitchFamily="18" charset="0"/>
                          <a:ea typeface="+mn-ea"/>
                          <a:cs typeface="Times New Roman" pitchFamily="18" charset="0"/>
                        </a:rPr>
                        <a:t>Living</a:t>
                      </a:r>
                      <a:endParaRPr lang="en-US" sz="24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400" kern="1200" baseline="0" dirty="0" smtClean="0">
                          <a:solidFill>
                            <a:schemeClr val="tx1"/>
                          </a:solidFill>
                          <a:latin typeface="Times New Roman" pitchFamily="18" charset="0"/>
                          <a:ea typeface="+mn-ea"/>
                          <a:cs typeface="Times New Roman" pitchFamily="18" charset="0"/>
                        </a:rPr>
                        <a:t>Cellulose, pectins and </a:t>
                      </a:r>
                      <a:r>
                        <a:rPr kumimoji="0" lang="en-US" sz="2400" kern="1200" baseline="0" dirty="0" err="1" smtClean="0">
                          <a:solidFill>
                            <a:schemeClr val="tx1"/>
                          </a:solidFill>
                          <a:latin typeface="Times New Roman" pitchFamily="18" charset="0"/>
                          <a:ea typeface="+mn-ea"/>
                          <a:cs typeface="Times New Roman" pitchFamily="18" charset="0"/>
                        </a:rPr>
                        <a:t>hemicell-uloses</a:t>
                      </a:r>
                      <a:r>
                        <a:rPr kumimoji="0" lang="en-US" sz="2400" kern="1200" baseline="0" dirty="0" smtClean="0">
                          <a:solidFill>
                            <a:schemeClr val="tx1"/>
                          </a:solidFill>
                          <a:latin typeface="Times New Roman" pitchFamily="18" charset="0"/>
                          <a:ea typeface="+mn-ea"/>
                          <a:cs typeface="Times New Roman" pitchFamily="18" charset="0"/>
                        </a:rPr>
                        <a:t>.</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txBody>
                  <a:tcPr/>
                </a:tc>
                <a:tc>
                  <a:txBody>
                    <a:bodyPr/>
                    <a:lstStyle/>
                    <a:p>
                      <a:r>
                        <a:rPr kumimoji="0" lang="en-US" sz="2400" kern="1200" baseline="0" dirty="0" smtClean="0">
                          <a:solidFill>
                            <a:schemeClr val="tx1"/>
                          </a:solidFill>
                          <a:latin typeface="Times New Roman" pitchFamily="18" charset="0"/>
                          <a:ea typeface="+mn-ea"/>
                          <a:cs typeface="Times New Roman" pitchFamily="18" charset="0"/>
                        </a:rPr>
                        <a:t>Elongate-d </a:t>
                      </a:r>
                      <a:r>
                        <a:rPr kumimoji="0" lang="en-US" sz="2400" kern="1200" baseline="0" dirty="0" smtClean="0">
                          <a:solidFill>
                            <a:schemeClr val="tx1"/>
                          </a:solidFill>
                          <a:latin typeface="Times New Roman" pitchFamily="18" charset="0"/>
                          <a:ea typeface="+mn-ea"/>
                          <a:cs typeface="Times New Roman" pitchFamily="18" charset="0"/>
                        </a:rPr>
                        <a:t>and narrow</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Work in association with sieve tubes</a:t>
                      </a:r>
                      <a:endParaRPr lang="en-US" sz="24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itchFamily="18" charset="0"/>
                          <a:cs typeface="Times New Roman" pitchFamily="18" charset="0"/>
                        </a:rPr>
                        <a:t>Vascular system</a:t>
                      </a:r>
                    </a:p>
                    <a:p>
                      <a:endParaRPr lang="en-US" sz="2400" dirty="0">
                        <a:latin typeface="Times New Roman" pitchFamily="18" charset="0"/>
                        <a:cs typeface="Times New Roman" pitchFamily="18" charset="0"/>
                      </a:endParaRPr>
                    </a:p>
                  </a:txBody>
                  <a:tcPr/>
                </a:tc>
              </a:tr>
            </a:tbl>
          </a:graphicData>
        </a:graphic>
      </p:graphicFrame>
      <p:sp>
        <p:nvSpPr>
          <p:cNvPr id="5" name="TextBox 4"/>
          <p:cNvSpPr txBox="1"/>
          <p:nvPr/>
        </p:nvSpPr>
        <p:spPr>
          <a:xfrm>
            <a:off x="457200" y="953869"/>
            <a:ext cx="8001000" cy="584775"/>
          </a:xfrm>
          <a:prstGeom prst="rect">
            <a:avLst/>
          </a:prstGeom>
          <a:noFill/>
        </p:spPr>
        <p:txBody>
          <a:bodyPr wrap="square" rtlCol="0">
            <a:spAutoFit/>
          </a:bodyPr>
          <a:lstStyle/>
          <a:p>
            <a:r>
              <a:rPr lang="en-US" sz="3200" dirty="0" smtClean="0">
                <a:latin typeface="Times New Roman" pitchFamily="18" charset="0"/>
                <a:cs typeface="Times New Roman" pitchFamily="18" charset="0"/>
              </a:rPr>
              <a:t>5. Phloem. Mixture of living and dead cells. </a:t>
            </a:r>
            <a:endParaRPr lang="en-US" sz="32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2123440"/>
          <a:ext cx="8229600" cy="1925320"/>
        </p:xfrm>
        <a:graphic>
          <a:graphicData uri="http://schemas.openxmlformats.org/drawingml/2006/table">
            <a:tbl>
              <a:tblPr firstRow="1" bandRow="1">
                <a:tableStyleId>{5940675A-B579-460E-94D1-54222C63F5DA}</a:tableStyleId>
              </a:tblPr>
              <a:tblGrid>
                <a:gridCol w="2743200"/>
                <a:gridCol w="2743200"/>
                <a:gridCol w="2743200"/>
              </a:tblGrid>
              <a:tr h="370840">
                <a:tc>
                  <a:txBody>
                    <a:bodyPr/>
                    <a:lstStyle/>
                    <a:p>
                      <a:r>
                        <a:rPr kumimoji="0" lang="en-US" sz="1800" kern="1200" baseline="0" dirty="0" smtClean="0">
                          <a:solidFill>
                            <a:schemeClr val="tx1"/>
                          </a:solidFill>
                          <a:latin typeface="+mn-lt"/>
                          <a:ea typeface="+mn-ea"/>
                          <a:cs typeface="+mn-cs"/>
                        </a:rPr>
                        <a:t>Characters</a:t>
                      </a:r>
                      <a:endParaRPr lang="en-US" dirty="0"/>
                    </a:p>
                  </a:txBody>
                  <a:tcPr/>
                </a:tc>
                <a:tc>
                  <a:txBody>
                    <a:bodyPr/>
                    <a:lstStyle/>
                    <a:p>
                      <a:r>
                        <a:rPr kumimoji="0" lang="en-US" sz="1800" kern="1200" baseline="0" dirty="0" smtClean="0">
                          <a:solidFill>
                            <a:schemeClr val="tx1"/>
                          </a:solidFill>
                          <a:latin typeface="+mn-lt"/>
                          <a:ea typeface="+mn-ea"/>
                          <a:cs typeface="+mn-cs"/>
                        </a:rPr>
                        <a:t>Stems</a:t>
                      </a:r>
                      <a:endParaRPr lang="en-US" dirty="0"/>
                    </a:p>
                  </a:txBody>
                  <a:tcPr/>
                </a:tc>
                <a:tc>
                  <a:txBody>
                    <a:bodyPr/>
                    <a:lstStyle/>
                    <a:p>
                      <a:r>
                        <a:rPr kumimoji="0" lang="en-US" sz="1800" kern="1200" baseline="0" dirty="0" smtClean="0">
                          <a:solidFill>
                            <a:schemeClr val="tx1"/>
                          </a:solidFill>
                          <a:latin typeface="+mn-lt"/>
                          <a:ea typeface="+mn-ea"/>
                          <a:cs typeface="+mn-cs"/>
                        </a:rPr>
                        <a:t>Roots</a:t>
                      </a:r>
                      <a:endParaRPr lang="en-US" dirty="0"/>
                    </a:p>
                  </a:txBody>
                  <a:tcPr/>
                </a:tc>
              </a:tr>
              <a:tr h="370840">
                <a:tc>
                  <a:txBody>
                    <a:bodyPr/>
                    <a:lstStyle/>
                    <a:p>
                      <a:r>
                        <a:rPr kumimoji="0" lang="en-US" sz="1800" kern="1200" baseline="0" dirty="0" smtClean="0">
                          <a:solidFill>
                            <a:schemeClr val="tx1"/>
                          </a:solidFill>
                          <a:latin typeface="+mn-lt"/>
                          <a:ea typeface="+mn-ea"/>
                          <a:cs typeface="+mn-cs"/>
                        </a:rPr>
                        <a:t>1. Endodermis</a:t>
                      </a:r>
                    </a:p>
                    <a:p>
                      <a:endParaRPr lang="en-US" dirty="0"/>
                    </a:p>
                  </a:txBody>
                  <a:tcPr/>
                </a:tc>
                <a:tc>
                  <a:txBody>
                    <a:bodyPr/>
                    <a:lstStyle/>
                    <a:p>
                      <a:r>
                        <a:rPr kumimoji="0" lang="en-US" sz="1800" kern="1200" baseline="0" dirty="0" smtClean="0">
                          <a:solidFill>
                            <a:schemeClr val="tx1"/>
                          </a:solidFill>
                          <a:latin typeface="+mn-lt"/>
                          <a:ea typeface="+mn-ea"/>
                          <a:cs typeface="+mn-cs"/>
                        </a:rPr>
                        <a:t>Mayor may not be present.</a:t>
                      </a:r>
                      <a:endParaRPr lang="en-US" dirty="0"/>
                    </a:p>
                  </a:txBody>
                  <a:tcPr/>
                </a:tc>
                <a:tc>
                  <a:txBody>
                    <a:bodyPr/>
                    <a:lstStyle/>
                    <a:p>
                      <a:r>
                        <a:rPr kumimoji="0" lang="en-US" sz="1800" kern="1200" baseline="0" dirty="0" smtClean="0">
                          <a:solidFill>
                            <a:schemeClr val="tx1"/>
                          </a:solidFill>
                          <a:latin typeface="+mn-lt"/>
                          <a:ea typeface="+mn-ea"/>
                          <a:cs typeface="+mn-cs"/>
                        </a:rPr>
                        <a:t>Always very clearly marked</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baseline="0" dirty="0" smtClean="0">
                          <a:solidFill>
                            <a:schemeClr val="tx1"/>
                          </a:solidFill>
                          <a:latin typeface="+mn-lt"/>
                          <a:ea typeface="+mn-ea"/>
                          <a:cs typeface="+mn-cs"/>
                        </a:rPr>
                        <a:t>2. Vascular bundles</a:t>
                      </a:r>
                      <a:endParaRPr lang="en-US" dirty="0" smtClean="0"/>
                    </a:p>
                    <a:p>
                      <a:endParaRPr lang="en-US" dirty="0"/>
                    </a:p>
                  </a:txBody>
                  <a:tcPr/>
                </a:tc>
                <a:tc>
                  <a:txBody>
                    <a:bodyPr/>
                    <a:lstStyle/>
                    <a:p>
                      <a:r>
                        <a:rPr lang="en-US" dirty="0" smtClean="0"/>
                        <a:t>Conjoint, collateral and endarch.</a:t>
                      </a:r>
                    </a:p>
                    <a:p>
                      <a:endParaRPr lang="en-US" dirty="0"/>
                    </a:p>
                  </a:txBody>
                  <a:tcPr/>
                </a:tc>
                <a:tc>
                  <a:txBody>
                    <a:bodyPr/>
                    <a:lstStyle/>
                    <a:p>
                      <a:r>
                        <a:rPr kumimoji="0" lang="en-US" sz="1800" kern="1200" baseline="0" dirty="0" smtClean="0">
                          <a:solidFill>
                            <a:schemeClr val="tx1"/>
                          </a:solidFill>
                          <a:latin typeface="+mn-lt"/>
                          <a:ea typeface="+mn-ea"/>
                          <a:cs typeface="+mn-cs"/>
                        </a:rPr>
                        <a:t>Radial and exarch.</a:t>
                      </a:r>
                      <a:endParaRPr lang="en-US" dirty="0"/>
                    </a:p>
                  </a:txBody>
                  <a:tcPr/>
                </a:tc>
              </a:tr>
            </a:tbl>
          </a:graphicData>
        </a:graphic>
      </p:graphicFrame>
      <p:sp>
        <p:nvSpPr>
          <p:cNvPr id="3" name="Title 2"/>
          <p:cNvSpPr>
            <a:spLocks noGrp="1"/>
          </p:cNvSpPr>
          <p:nvPr>
            <p:ph type="title"/>
          </p:nvPr>
        </p:nvSpPr>
        <p:spPr/>
        <p:txBody>
          <a:bodyPr>
            <a:normAutofit fontScale="90000"/>
          </a:bodyPr>
          <a:lstStyle/>
          <a:p>
            <a:r>
              <a:rPr lang="en-US" dirty="0" smtClean="0"/>
              <a:t>Comparison between Stem and Root</a:t>
            </a:r>
            <a:endParaRPr lang="en-US" dirty="0"/>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219200"/>
          <a:ext cx="8229600" cy="5105399"/>
        </p:xfrm>
        <a:graphic>
          <a:graphicData uri="http://schemas.openxmlformats.org/drawingml/2006/table">
            <a:tbl>
              <a:tblPr firstRow="1" bandRow="1">
                <a:tableStyleId>{5940675A-B579-460E-94D1-54222C63F5DA}</a:tableStyleId>
              </a:tblPr>
              <a:tblGrid>
                <a:gridCol w="2743200"/>
                <a:gridCol w="2743200"/>
                <a:gridCol w="2743200"/>
              </a:tblGrid>
              <a:tr h="440017">
                <a:tc>
                  <a:txBody>
                    <a:bodyPr/>
                    <a:lstStyle/>
                    <a:p>
                      <a:r>
                        <a:rPr kumimoji="0" lang="en-US" sz="1600" kern="1200" baseline="0" dirty="0" smtClean="0">
                          <a:solidFill>
                            <a:schemeClr val="tx1"/>
                          </a:solidFill>
                          <a:latin typeface="Times New Roman" pitchFamily="18" charset="0"/>
                          <a:ea typeface="+mn-ea"/>
                          <a:cs typeface="Times New Roman" pitchFamily="18" charset="0"/>
                        </a:rPr>
                        <a:t>Characters</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Dicotyledons</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Monocotyledons</a:t>
                      </a:r>
                      <a:endParaRPr lang="en-US" sz="1600" dirty="0">
                        <a:latin typeface="Times New Roman" pitchFamily="18" charset="0"/>
                        <a:cs typeface="Times New Roman" pitchFamily="18" charset="0"/>
                      </a:endParaRPr>
                    </a:p>
                  </a:txBody>
                  <a:tcPr/>
                </a:tc>
              </a:tr>
              <a:tr h="976475">
                <a:tc>
                  <a:txBody>
                    <a:bodyPr/>
                    <a:lstStyle/>
                    <a:p>
                      <a:r>
                        <a:rPr lang="en-US" sz="1600" dirty="0" smtClean="0">
                          <a:latin typeface="Times New Roman" pitchFamily="18" charset="0"/>
                          <a:cs typeface="Times New Roman" pitchFamily="18" charset="0"/>
                        </a:rPr>
                        <a:t>1. Hypodermis</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May or </a:t>
                      </a:r>
                      <a:r>
                        <a:rPr kumimoji="0" lang="en-US" sz="1600" kern="1200" baseline="0" dirty="0" smtClean="0">
                          <a:solidFill>
                            <a:schemeClr val="tx1"/>
                          </a:solidFill>
                          <a:latin typeface="Times New Roman" pitchFamily="18" charset="0"/>
                          <a:ea typeface="+mn-ea"/>
                          <a:cs typeface="Times New Roman" pitchFamily="18" charset="0"/>
                        </a:rPr>
                        <a:t>may not be present, if present mostly</a:t>
                      </a:r>
                    </a:p>
                    <a:p>
                      <a:r>
                        <a:rPr kumimoji="0" lang="en-US" sz="1600" kern="1200" baseline="0" dirty="0" smtClean="0">
                          <a:solidFill>
                            <a:schemeClr val="tx1"/>
                          </a:solidFill>
                          <a:latin typeface="Times New Roman" pitchFamily="18" charset="0"/>
                          <a:ea typeface="+mn-ea"/>
                          <a:cs typeface="Times New Roman" pitchFamily="18" charset="0"/>
                        </a:rPr>
                        <a:t>collenchymatous</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Generally present, sclerenchymatous.</a:t>
                      </a:r>
                      <a:endParaRPr lang="en-US" sz="1600" dirty="0">
                        <a:latin typeface="Times New Roman" pitchFamily="18" charset="0"/>
                        <a:cs typeface="Times New Roman" pitchFamily="18" charset="0"/>
                      </a:endParaRPr>
                    </a:p>
                  </a:txBody>
                  <a:tcPr/>
                </a:tc>
              </a:tr>
              <a:tr h="976475">
                <a:tc>
                  <a:txBody>
                    <a:bodyPr/>
                    <a:lstStyle/>
                    <a:p>
                      <a:r>
                        <a:rPr kumimoji="0" lang="en-US" sz="1600" kern="1200" baseline="0" dirty="0" smtClean="0">
                          <a:solidFill>
                            <a:schemeClr val="tx1"/>
                          </a:solidFill>
                          <a:latin typeface="Times New Roman" pitchFamily="18" charset="0"/>
                          <a:ea typeface="+mn-ea"/>
                          <a:cs typeface="Times New Roman" pitchFamily="18" charset="0"/>
                        </a:rPr>
                        <a:t>2. Cortex</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A few layers of parenchyma extend up to the</a:t>
                      </a:r>
                    </a:p>
                    <a:p>
                      <a:r>
                        <a:rPr kumimoji="0" lang="en-US" sz="1600" kern="1200" baseline="0" dirty="0" smtClean="0">
                          <a:solidFill>
                            <a:schemeClr val="tx1"/>
                          </a:solidFill>
                          <a:latin typeface="Times New Roman" pitchFamily="18" charset="0"/>
                          <a:ea typeface="+mn-ea"/>
                          <a:cs typeface="Times New Roman" pitchFamily="18" charset="0"/>
                        </a:rPr>
                        <a:t>endodermis</a:t>
                      </a:r>
                      <a:endParaRPr lang="en-US" sz="1600" dirty="0">
                        <a:latin typeface="Times New Roman" pitchFamily="18" charset="0"/>
                        <a:cs typeface="Times New Roman" pitchFamily="18" charset="0"/>
                      </a:endParaRPr>
                    </a:p>
                  </a:txBody>
                  <a:tcPr/>
                </a:tc>
                <a:tc>
                  <a:txBody>
                    <a:bodyPr/>
                    <a:lstStyle/>
                    <a:p>
                      <a:endParaRPr lang="en-US" sz="1600" dirty="0">
                        <a:latin typeface="Times New Roman" pitchFamily="18" charset="0"/>
                        <a:cs typeface="Times New Roman" pitchFamily="18" charset="0"/>
                      </a:endParaRPr>
                    </a:p>
                  </a:txBody>
                  <a:tcPr/>
                </a:tc>
              </a:tr>
              <a:tr h="2712432">
                <a:tc>
                  <a:txBody>
                    <a:bodyPr/>
                    <a:lstStyle/>
                    <a:p>
                      <a:r>
                        <a:rPr kumimoji="0" lang="en-US" sz="1600" kern="1200" baseline="0" dirty="0" smtClean="0">
                          <a:solidFill>
                            <a:schemeClr val="tx1"/>
                          </a:solidFill>
                          <a:latin typeface="Times New Roman" pitchFamily="18" charset="0"/>
                          <a:ea typeface="+mn-ea"/>
                          <a:cs typeface="Times New Roman" pitchFamily="18" charset="0"/>
                        </a:rPr>
                        <a:t>3. Endodermis</a:t>
                      </a:r>
                      <a:endParaRPr lang="en-US" sz="1600" dirty="0">
                        <a:latin typeface="Times New Roman" pitchFamily="18" charset="0"/>
                        <a:cs typeface="Times New Roman" pitchFamily="18" charset="0"/>
                      </a:endParaRPr>
                    </a:p>
                  </a:txBody>
                  <a:tcPr/>
                </a:tc>
                <a:tc>
                  <a:txBody>
                    <a:bodyPr/>
                    <a:lstStyle/>
                    <a:p>
                      <a:r>
                        <a:rPr lang="en-US" sz="1600" dirty="0" smtClean="0">
                          <a:latin typeface="Times New Roman" pitchFamily="18" charset="0"/>
                          <a:cs typeface="Times New Roman" pitchFamily="18" charset="0"/>
                        </a:rPr>
                        <a:t>Generally absent; mostly represented by</a:t>
                      </a:r>
                    </a:p>
                    <a:p>
                      <a:r>
                        <a:rPr lang="en-US" sz="1600" dirty="0" smtClean="0">
                          <a:latin typeface="Times New Roman" pitchFamily="18" charset="0"/>
                          <a:cs typeface="Times New Roman" pitchFamily="18" charset="0"/>
                        </a:rPr>
                        <a:t>endodermoid cells; If present, in the form of</a:t>
                      </a:r>
                    </a:p>
                    <a:p>
                      <a:r>
                        <a:rPr lang="en-US" sz="1600" dirty="0" smtClean="0">
                          <a:latin typeface="Times New Roman" pitchFamily="18" charset="0"/>
                          <a:cs typeface="Times New Roman" pitchFamily="18" charset="0"/>
                        </a:rPr>
                        <a:t>a ring</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The cells following hypodermis are not</a:t>
                      </a:r>
                    </a:p>
                    <a:p>
                      <a:r>
                        <a:rPr kumimoji="0" lang="en-US" sz="1600" kern="1200" baseline="0" dirty="0" smtClean="0">
                          <a:solidFill>
                            <a:schemeClr val="tx1"/>
                          </a:solidFill>
                          <a:latin typeface="Times New Roman" pitchFamily="18" charset="0"/>
                          <a:ea typeface="+mn-ea"/>
                          <a:cs typeface="Times New Roman" pitchFamily="18" charset="0"/>
                        </a:rPr>
                        <a:t>differentiated. They are generally</a:t>
                      </a:r>
                    </a:p>
                    <a:p>
                      <a:r>
                        <a:rPr kumimoji="0" lang="en-US" sz="1600" kern="1200" baseline="0" dirty="0" smtClean="0">
                          <a:solidFill>
                            <a:schemeClr val="tx1"/>
                          </a:solidFill>
                          <a:latin typeface="Times New Roman" pitchFamily="18" charset="0"/>
                          <a:ea typeface="+mn-ea"/>
                          <a:cs typeface="Times New Roman" pitchFamily="18" charset="0"/>
                        </a:rPr>
                        <a:t>parenchymatous and extend from</a:t>
                      </a:r>
                    </a:p>
                    <a:p>
                      <a:r>
                        <a:rPr kumimoji="0" lang="en-US" sz="1600" kern="1200" baseline="0" dirty="0" smtClean="0">
                          <a:solidFill>
                            <a:schemeClr val="tx1"/>
                          </a:solidFill>
                          <a:latin typeface="Times New Roman" pitchFamily="18" charset="0"/>
                          <a:ea typeface="+mn-ea"/>
                          <a:cs typeface="Times New Roman" pitchFamily="18" charset="0"/>
                        </a:rPr>
                        <a:t>hypodermis up to the centre of the axis. It is</a:t>
                      </a:r>
                    </a:p>
                    <a:p>
                      <a:r>
                        <a:rPr kumimoji="0" lang="en-US" sz="1600" kern="1200" baseline="0" dirty="0" smtClean="0">
                          <a:solidFill>
                            <a:schemeClr val="tx1"/>
                          </a:solidFill>
                          <a:latin typeface="Times New Roman" pitchFamily="18" charset="0"/>
                          <a:ea typeface="+mn-ea"/>
                          <a:cs typeface="Times New Roman" pitchFamily="18" charset="0"/>
                        </a:rPr>
                        <a:t>known as ground tissue.</a:t>
                      </a:r>
                      <a:endParaRPr lang="en-US" sz="1600" dirty="0">
                        <a:latin typeface="Times New Roman" pitchFamily="18" charset="0"/>
                        <a:cs typeface="Times New Roman" pitchFamily="18" charset="0"/>
                      </a:endParaRPr>
                    </a:p>
                  </a:txBody>
                  <a:tcPr/>
                </a:tc>
              </a:tr>
            </a:tbl>
          </a:graphicData>
        </a:graphic>
      </p:graphicFrame>
      <p:sp>
        <p:nvSpPr>
          <p:cNvPr id="3" name="Title 2"/>
          <p:cNvSpPr>
            <a:spLocks noGrp="1"/>
          </p:cNvSpPr>
          <p:nvPr>
            <p:ph type="title"/>
          </p:nvPr>
        </p:nvSpPr>
        <p:spPr>
          <a:xfrm>
            <a:off x="457200" y="76200"/>
            <a:ext cx="8229600" cy="1143000"/>
          </a:xfrm>
        </p:spPr>
        <p:txBody>
          <a:bodyPr>
            <a:noAutofit/>
          </a:bodyPr>
          <a:lstStyle/>
          <a:p>
            <a:pPr algn="ctr"/>
            <a:r>
              <a:rPr lang="en-US" sz="2800" dirty="0" smtClean="0"/>
              <a:t>Comparison </a:t>
            </a:r>
            <a:r>
              <a:rPr lang="en-US" sz="2800" dirty="0" smtClean="0">
                <a:latin typeface="Times New Roman" pitchFamily="18" charset="0"/>
                <a:cs typeface="Times New Roman" pitchFamily="18" charset="0"/>
              </a:rPr>
              <a:t>between</a:t>
            </a:r>
            <a:r>
              <a:rPr lang="en-US" sz="2800" dirty="0" smtClean="0"/>
              <a:t> Stems of Dicotyledonous and </a:t>
            </a:r>
            <a:r>
              <a:rPr lang="en-US" sz="2800" dirty="0" err="1" smtClean="0"/>
              <a:t>Moncotyledonous</a:t>
            </a:r>
            <a:r>
              <a:rPr lang="en-US" sz="2800" dirty="0" smtClean="0"/>
              <a:t> Plants</a:t>
            </a:r>
            <a:endParaRPr lang="en-US" sz="2800" dirty="0"/>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304800"/>
          <a:ext cx="8686800" cy="5844448"/>
        </p:xfrm>
        <a:graphic>
          <a:graphicData uri="http://schemas.openxmlformats.org/drawingml/2006/table">
            <a:tbl>
              <a:tblPr firstRow="1" bandRow="1">
                <a:tableStyleId>{5940675A-B579-460E-94D1-54222C63F5DA}</a:tableStyleId>
              </a:tblPr>
              <a:tblGrid>
                <a:gridCol w="2895600"/>
                <a:gridCol w="2895600"/>
                <a:gridCol w="2895600"/>
              </a:tblGrid>
              <a:tr h="14748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baseline="0" dirty="0" smtClean="0">
                          <a:solidFill>
                            <a:schemeClr val="tx1"/>
                          </a:solidFill>
                          <a:latin typeface="Times New Roman" pitchFamily="18" charset="0"/>
                          <a:ea typeface="+mn-ea"/>
                          <a:cs typeface="Times New Roman" pitchFamily="18" charset="0"/>
                        </a:rPr>
                        <a:t>4. Pericycle</a:t>
                      </a:r>
                      <a:endParaRPr lang="en-US" sz="1600" dirty="0" smtClean="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Present between the vascular tissue and</a:t>
                      </a:r>
                    </a:p>
                    <a:p>
                      <a:r>
                        <a:rPr kumimoji="0" lang="en-US" sz="1600" kern="1200" baseline="0" dirty="0" smtClean="0">
                          <a:solidFill>
                            <a:schemeClr val="tx1"/>
                          </a:solidFill>
                          <a:latin typeface="Times New Roman" pitchFamily="18" charset="0"/>
                          <a:ea typeface="+mn-ea"/>
                          <a:cs typeface="Times New Roman" pitchFamily="18" charset="0"/>
                        </a:rPr>
                        <a:t>cortex; either </a:t>
                      </a:r>
                      <a:r>
                        <a:rPr kumimoji="0" lang="en-US" sz="1600" kern="1200" baseline="0" dirty="0" err="1" smtClean="0">
                          <a:solidFill>
                            <a:schemeClr val="tx1"/>
                          </a:solidFill>
                          <a:latin typeface="Times New Roman" pitchFamily="18" charset="0"/>
                          <a:ea typeface="+mn-ea"/>
                          <a:cs typeface="Times New Roman" pitchFamily="18" charset="0"/>
                        </a:rPr>
                        <a:t>parenchymatous</a:t>
                      </a:r>
                      <a:r>
                        <a:rPr kumimoji="0" lang="en-US" sz="1600" kern="1200" baseline="0" dirty="0" smtClean="0">
                          <a:solidFill>
                            <a:schemeClr val="tx1"/>
                          </a:solidFill>
                          <a:latin typeface="Times New Roman" pitchFamily="18" charset="0"/>
                          <a:ea typeface="+mn-ea"/>
                          <a:cs typeface="Times New Roman" pitchFamily="18" charset="0"/>
                        </a:rPr>
                        <a:t> or</a:t>
                      </a:r>
                    </a:p>
                    <a:p>
                      <a:r>
                        <a:rPr kumimoji="0" lang="en-US" sz="1600" kern="1200" baseline="0" dirty="0" err="1" smtClean="0">
                          <a:solidFill>
                            <a:schemeClr val="tx1"/>
                          </a:solidFill>
                          <a:latin typeface="Times New Roman" pitchFamily="18" charset="0"/>
                          <a:ea typeface="+mn-ea"/>
                          <a:cs typeface="Times New Roman" pitchFamily="18" charset="0"/>
                        </a:rPr>
                        <a:t>sclerenchymatous</a:t>
                      </a:r>
                      <a:r>
                        <a:rPr kumimoji="0" lang="en-US" sz="1600" kern="1200" baseline="0" dirty="0" smtClean="0">
                          <a:solidFill>
                            <a:schemeClr val="tx1"/>
                          </a:solidFill>
                          <a:latin typeface="Times New Roman" pitchFamily="18" charset="0"/>
                          <a:ea typeface="+mn-ea"/>
                          <a:cs typeface="Times New Roman" pitchFamily="18" charset="0"/>
                        </a:rPr>
                        <a:t>, one to few layered.</a:t>
                      </a:r>
                      <a:endParaRPr lang="en-US" sz="1600" dirty="0" smtClean="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txBody>
                  <a:tcPr/>
                </a:tc>
                <a:tc>
                  <a:txBody>
                    <a:bodyPr/>
                    <a:lstStyle/>
                    <a:p>
                      <a:endParaRPr lang="en-US" sz="1600">
                        <a:latin typeface="Times New Roman" pitchFamily="18" charset="0"/>
                        <a:cs typeface="Times New Roman" pitchFamily="18" charset="0"/>
                      </a:endParaRPr>
                    </a:p>
                  </a:txBody>
                  <a:tcPr/>
                </a:tc>
              </a:tr>
              <a:tr h="780791">
                <a:tc>
                  <a:txBody>
                    <a:bodyPr/>
                    <a:lstStyle/>
                    <a:p>
                      <a:r>
                        <a:rPr kumimoji="0" lang="en-US" sz="1600" kern="1200" baseline="0" dirty="0" smtClean="0">
                          <a:solidFill>
                            <a:schemeClr val="tx1"/>
                          </a:solidFill>
                          <a:latin typeface="Times New Roman" pitchFamily="18" charset="0"/>
                          <a:ea typeface="+mn-ea"/>
                          <a:cs typeface="Times New Roman" pitchFamily="18" charset="0"/>
                        </a:rPr>
                        <a:t>s. Medullary ray</a:t>
                      </a:r>
                      <a:endParaRPr lang="en-US" sz="1600" dirty="0">
                        <a:latin typeface="Times New Roman" pitchFamily="18" charset="0"/>
                        <a:cs typeface="Times New Roman" pitchFamily="18" charset="0"/>
                      </a:endParaRPr>
                    </a:p>
                  </a:txBody>
                  <a:tcPr/>
                </a:tc>
                <a:tc>
                  <a:txBody>
                    <a:bodyPr/>
                    <a:lstStyle/>
                    <a:p>
                      <a:r>
                        <a:rPr lang="en-US" sz="1600" dirty="0" smtClean="0">
                          <a:latin typeface="Times New Roman" pitchFamily="18" charset="0"/>
                          <a:cs typeface="Times New Roman" pitchFamily="18" charset="0"/>
                        </a:rPr>
                        <a:t>A strip of parenchyma between the vascular</a:t>
                      </a:r>
                    </a:p>
                    <a:p>
                      <a:r>
                        <a:rPr lang="en-US" sz="1600" dirty="0" smtClean="0">
                          <a:latin typeface="Times New Roman" pitchFamily="18" charset="0"/>
                          <a:cs typeface="Times New Roman" pitchFamily="18" charset="0"/>
                        </a:rPr>
                        <a:t>bundles.</a:t>
                      </a:r>
                      <a:endParaRPr lang="en-US" sz="1600" dirty="0">
                        <a:latin typeface="Times New Roman" pitchFamily="18" charset="0"/>
                        <a:cs typeface="Times New Roman" pitchFamily="18" charset="0"/>
                      </a:endParaRPr>
                    </a:p>
                  </a:txBody>
                  <a:tcPr/>
                </a:tc>
                <a:tc>
                  <a:txBody>
                    <a:bodyPr/>
                    <a:lstStyle/>
                    <a:p>
                      <a:endParaRPr lang="en-US" sz="1600" dirty="0">
                        <a:latin typeface="Times New Roman" pitchFamily="18" charset="0"/>
                        <a:cs typeface="Times New Roman" pitchFamily="18" charset="0"/>
                      </a:endParaRPr>
                    </a:p>
                  </a:txBody>
                  <a:tcPr/>
                </a:tc>
              </a:tr>
              <a:tr h="1012136">
                <a:tc>
                  <a:txBody>
                    <a:bodyPr/>
                    <a:lstStyle/>
                    <a:p>
                      <a:r>
                        <a:rPr lang="en-US" sz="1600" dirty="0" smtClean="0">
                          <a:latin typeface="Times New Roman" pitchFamily="18" charset="0"/>
                          <a:cs typeface="Times New Roman" pitchFamily="18" charset="0"/>
                        </a:rPr>
                        <a:t>6. Pith</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A central and well marked out cylinder</a:t>
                      </a:r>
                    </a:p>
                    <a:p>
                      <a:r>
                        <a:rPr kumimoji="0" lang="en-US" sz="1600" kern="1200" baseline="0" dirty="0" smtClean="0">
                          <a:solidFill>
                            <a:schemeClr val="tx1"/>
                          </a:solidFill>
                          <a:latin typeface="Times New Roman" pitchFamily="18" charset="0"/>
                          <a:ea typeface="+mn-ea"/>
                          <a:cs typeface="Times New Roman" pitchFamily="18" charset="0"/>
                        </a:rPr>
                        <a:t>present; </a:t>
                      </a:r>
                      <a:r>
                        <a:rPr kumimoji="0" lang="en-US" sz="1600" kern="1200" baseline="0" dirty="0" err="1" smtClean="0">
                          <a:solidFill>
                            <a:schemeClr val="tx1"/>
                          </a:solidFill>
                          <a:latin typeface="Times New Roman" pitchFamily="18" charset="0"/>
                          <a:ea typeface="+mn-ea"/>
                          <a:cs typeface="Times New Roman" pitchFamily="18" charset="0"/>
                        </a:rPr>
                        <a:t>parenchymatous</a:t>
                      </a:r>
                      <a:r>
                        <a:rPr kumimoji="0" lang="en-US" sz="1600" kern="1200" baseline="0" dirty="0" smtClean="0">
                          <a:solidFill>
                            <a:schemeClr val="tx1"/>
                          </a:solidFill>
                          <a:latin typeface="Times New Roman" pitchFamily="18" charset="0"/>
                          <a:ea typeface="+mn-ea"/>
                          <a:cs typeface="Times New Roman" pitchFamily="18" charset="0"/>
                        </a:rPr>
                        <a:t> or</a:t>
                      </a:r>
                    </a:p>
                    <a:p>
                      <a:r>
                        <a:rPr kumimoji="0" lang="en-US" sz="1600" kern="1200" baseline="0" dirty="0" err="1" smtClean="0">
                          <a:solidFill>
                            <a:schemeClr val="tx1"/>
                          </a:solidFill>
                          <a:latin typeface="Times New Roman" pitchFamily="18" charset="0"/>
                          <a:ea typeface="+mn-ea"/>
                          <a:cs typeface="Times New Roman" pitchFamily="18" charset="0"/>
                        </a:rPr>
                        <a:t>sclerenchymatous</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Well marked pith can not be distinguished</a:t>
                      </a:r>
                      <a:endParaRPr lang="en-US" sz="1600" dirty="0">
                        <a:latin typeface="Times New Roman" pitchFamily="18" charset="0"/>
                        <a:cs typeface="Times New Roman" pitchFamily="18" charset="0"/>
                      </a:endParaRPr>
                    </a:p>
                  </a:txBody>
                  <a:tcPr/>
                </a:tc>
              </a:tr>
              <a:tr h="2400208">
                <a:tc>
                  <a:txBody>
                    <a:bodyPr/>
                    <a:lstStyle/>
                    <a:p>
                      <a:r>
                        <a:rPr lang="en-US" sz="1600" dirty="0" smtClean="0">
                          <a:latin typeface="Times New Roman" pitchFamily="18" charset="0"/>
                          <a:cs typeface="Times New Roman" pitchFamily="18" charset="0"/>
                        </a:rPr>
                        <a:t>7. Vascular bundles</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(a) Conjoint, </a:t>
                      </a:r>
                      <a:r>
                        <a:rPr kumimoji="0" lang="en-US" sz="1600" kern="1200" baseline="0" dirty="0" err="1" smtClean="0">
                          <a:solidFill>
                            <a:schemeClr val="tx1"/>
                          </a:solidFill>
                          <a:latin typeface="Times New Roman" pitchFamily="18" charset="0"/>
                          <a:ea typeface="+mn-ea"/>
                          <a:cs typeface="Times New Roman" pitchFamily="18" charset="0"/>
                        </a:rPr>
                        <a:t>collaterall</a:t>
                      </a:r>
                      <a:r>
                        <a:rPr kumimoji="0" lang="en-US" sz="1600" kern="1200" baseline="0" dirty="0" smtClean="0">
                          <a:solidFill>
                            <a:schemeClr val="tx1"/>
                          </a:solidFill>
                          <a:latin typeface="Times New Roman" pitchFamily="18" charset="0"/>
                          <a:ea typeface="+mn-ea"/>
                          <a:cs typeface="Times New Roman" pitchFamily="18" charset="0"/>
                        </a:rPr>
                        <a:t> </a:t>
                      </a:r>
                      <a:r>
                        <a:rPr kumimoji="0" lang="en-US" sz="1600" kern="1200" baseline="0" dirty="0" err="1" smtClean="0">
                          <a:solidFill>
                            <a:schemeClr val="tx1"/>
                          </a:solidFill>
                          <a:latin typeface="Times New Roman" pitchFamily="18" charset="0"/>
                          <a:ea typeface="+mn-ea"/>
                          <a:cs typeface="Times New Roman" pitchFamily="18" charset="0"/>
                        </a:rPr>
                        <a:t>bicollateral</a:t>
                      </a:r>
                      <a:endParaRPr kumimoji="0" lang="en-US" sz="1600" kern="1200" baseline="0" dirty="0" smtClean="0">
                        <a:solidFill>
                          <a:schemeClr val="tx1"/>
                        </a:solidFill>
                        <a:latin typeface="Times New Roman" pitchFamily="18" charset="0"/>
                        <a:ea typeface="+mn-ea"/>
                        <a:cs typeface="Times New Roman" pitchFamily="18" charset="0"/>
                      </a:endParaRPr>
                    </a:p>
                    <a:p>
                      <a:r>
                        <a:rPr kumimoji="0" lang="en-US" sz="1600" kern="1200" baseline="0" dirty="0" err="1" smtClean="0">
                          <a:solidFill>
                            <a:schemeClr val="tx1"/>
                          </a:solidFill>
                          <a:latin typeface="Times New Roman" pitchFamily="18" charset="0"/>
                          <a:ea typeface="+mn-ea"/>
                          <a:cs typeface="Times New Roman" pitchFamily="18" charset="0"/>
                        </a:rPr>
                        <a:t>endarch</a:t>
                      </a:r>
                      <a:r>
                        <a:rPr kumimoji="0" lang="en-US" sz="1600" kern="1200" baseline="0" dirty="0" smtClean="0">
                          <a:solidFill>
                            <a:schemeClr val="tx1"/>
                          </a:solidFill>
                          <a:latin typeface="Times New Roman" pitchFamily="18" charset="0"/>
                          <a:ea typeface="+mn-ea"/>
                          <a:cs typeface="Times New Roman" pitchFamily="18" charset="0"/>
                        </a:rPr>
                        <a:t>, open.</a:t>
                      </a:r>
                    </a:p>
                    <a:p>
                      <a:r>
                        <a:rPr kumimoji="0" lang="en-US" sz="1600" kern="1200" baseline="0" dirty="0" smtClean="0">
                          <a:solidFill>
                            <a:schemeClr val="tx1"/>
                          </a:solidFill>
                          <a:latin typeface="Times New Roman" pitchFamily="18" charset="0"/>
                          <a:ea typeface="+mn-ea"/>
                          <a:cs typeface="Times New Roman" pitchFamily="18" charset="0"/>
                        </a:rPr>
                        <a:t>(b) Arranged in a ring.</a:t>
                      </a:r>
                    </a:p>
                    <a:p>
                      <a:r>
                        <a:rPr kumimoji="0" lang="en-US" sz="1600" kern="1200" baseline="0" dirty="0" smtClean="0">
                          <a:solidFill>
                            <a:schemeClr val="tx1"/>
                          </a:solidFill>
                          <a:latin typeface="Times New Roman" pitchFamily="18" charset="0"/>
                          <a:ea typeface="+mn-ea"/>
                          <a:cs typeface="Times New Roman" pitchFamily="18" charset="0"/>
                        </a:rPr>
                        <a:t>(c) Almost all of them are </a:t>
                      </a:r>
                      <a:r>
                        <a:rPr kumimoji="0" lang="en-US" sz="1600" kern="1200" baseline="0" dirty="0" smtClean="0">
                          <a:solidFill>
                            <a:schemeClr val="tx1"/>
                          </a:solidFill>
                          <a:latin typeface="Times New Roman" pitchFamily="18" charset="0"/>
                          <a:ea typeface="+mn-ea"/>
                          <a:cs typeface="Times New Roman" pitchFamily="18" charset="0"/>
                        </a:rPr>
                        <a:t>uniform </a:t>
                      </a:r>
                      <a:r>
                        <a:rPr kumimoji="0" lang="en-US" sz="1600" kern="1200" baseline="0" dirty="0" smtClean="0">
                          <a:solidFill>
                            <a:schemeClr val="tx1"/>
                          </a:solidFill>
                          <a:latin typeface="Times New Roman" pitchFamily="18" charset="0"/>
                          <a:ea typeface="+mn-ea"/>
                          <a:cs typeface="Times New Roman" pitchFamily="18" charset="0"/>
                        </a:rPr>
                        <a:t>In size.</a:t>
                      </a:r>
                    </a:p>
                    <a:p>
                      <a:r>
                        <a:rPr kumimoji="0" lang="en-US" sz="1600" kern="1200" baseline="0" dirty="0" smtClean="0">
                          <a:solidFill>
                            <a:schemeClr val="tx1"/>
                          </a:solidFill>
                          <a:latin typeface="Times New Roman" pitchFamily="18" charset="0"/>
                          <a:ea typeface="+mn-ea"/>
                          <a:cs typeface="Times New Roman" pitchFamily="18" charset="0"/>
                        </a:rPr>
                        <a:t>(d) Phloem parenchyma present.</a:t>
                      </a:r>
                    </a:p>
                    <a:p>
                      <a:r>
                        <a:rPr kumimoji="0" lang="en-US" sz="1600" kern="1200" baseline="0" dirty="0" smtClean="0">
                          <a:solidFill>
                            <a:schemeClr val="tx1"/>
                          </a:solidFill>
                          <a:latin typeface="Times New Roman" pitchFamily="18" charset="0"/>
                          <a:ea typeface="+mn-ea"/>
                          <a:cs typeface="Times New Roman" pitchFamily="18" charset="0"/>
                        </a:rPr>
                        <a:t>(e) Bundle sheath absent.</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(a) Conjoint, collateral, </a:t>
                      </a:r>
                      <a:r>
                        <a:rPr kumimoji="0" lang="en-US" sz="1600" kern="1200" baseline="0" dirty="0" err="1" smtClean="0">
                          <a:solidFill>
                            <a:schemeClr val="tx1"/>
                          </a:solidFill>
                          <a:latin typeface="Times New Roman" pitchFamily="18" charset="0"/>
                          <a:ea typeface="+mn-ea"/>
                          <a:cs typeface="Times New Roman" pitchFamily="18" charset="0"/>
                        </a:rPr>
                        <a:t>endarch</a:t>
                      </a:r>
                      <a:r>
                        <a:rPr kumimoji="0" lang="en-US" sz="1600" kern="1200" baseline="0" dirty="0" smtClean="0">
                          <a:solidFill>
                            <a:schemeClr val="tx1"/>
                          </a:solidFill>
                          <a:latin typeface="Times New Roman" pitchFamily="18" charset="0"/>
                          <a:ea typeface="+mn-ea"/>
                          <a:cs typeface="Times New Roman" pitchFamily="18" charset="0"/>
                        </a:rPr>
                        <a:t> and closed.</a:t>
                      </a:r>
                    </a:p>
                    <a:p>
                      <a:r>
                        <a:rPr kumimoji="0" lang="en-US" sz="1600" kern="1200" baseline="0" dirty="0" smtClean="0">
                          <a:solidFill>
                            <a:schemeClr val="tx1"/>
                          </a:solidFill>
                          <a:latin typeface="Times New Roman" pitchFamily="18" charset="0"/>
                          <a:ea typeface="+mn-ea"/>
                          <a:cs typeface="Times New Roman" pitchFamily="18" charset="0"/>
                        </a:rPr>
                        <a:t>(b) Scattered throughout ground tissue.</a:t>
                      </a:r>
                    </a:p>
                    <a:p>
                      <a:r>
                        <a:rPr kumimoji="0" lang="en-US" sz="1600" kern="1200" baseline="0" dirty="0" smtClean="0">
                          <a:solidFill>
                            <a:schemeClr val="tx1"/>
                          </a:solidFill>
                          <a:latin typeface="Times New Roman" pitchFamily="18" charset="0"/>
                          <a:ea typeface="+mn-ea"/>
                          <a:cs typeface="Times New Roman" pitchFamily="18" charset="0"/>
                        </a:rPr>
                        <a:t>(c) Larger toward the centre and </a:t>
                      </a:r>
                      <a:r>
                        <a:rPr kumimoji="0" lang="en-US" sz="1600" kern="1200" baseline="0" dirty="0" smtClean="0">
                          <a:solidFill>
                            <a:schemeClr val="tx1"/>
                          </a:solidFill>
                          <a:latin typeface="Times New Roman" pitchFamily="18" charset="0"/>
                          <a:ea typeface="+mn-ea"/>
                          <a:cs typeface="Times New Roman" pitchFamily="18" charset="0"/>
                        </a:rPr>
                        <a:t>Smaller outside</a:t>
                      </a:r>
                      <a:r>
                        <a:rPr kumimoji="0" lang="en-US" sz="1600" kern="1200" baseline="0" dirty="0" smtClean="0">
                          <a:solidFill>
                            <a:schemeClr val="tx1"/>
                          </a:solidFill>
                          <a:latin typeface="Times New Roman" pitchFamily="18" charset="0"/>
                          <a:ea typeface="+mn-ea"/>
                          <a:cs typeface="Times New Roman" pitchFamily="18" charset="0"/>
                        </a:rPr>
                        <a:t>.</a:t>
                      </a:r>
                    </a:p>
                    <a:p>
                      <a:r>
                        <a:rPr kumimoji="0" lang="en-US" sz="1600" kern="1200" baseline="0" dirty="0" smtClean="0">
                          <a:solidFill>
                            <a:schemeClr val="tx1"/>
                          </a:solidFill>
                          <a:latin typeface="Times New Roman" pitchFamily="18" charset="0"/>
                          <a:ea typeface="+mn-ea"/>
                          <a:cs typeface="Times New Roman" pitchFamily="18" charset="0"/>
                        </a:rPr>
                        <a:t>(d) Phloem parenchyma absent.</a:t>
                      </a:r>
                    </a:p>
                    <a:p>
                      <a:r>
                        <a:rPr kumimoji="0" lang="en-US" sz="1600" kern="1200" baseline="0" dirty="0" smtClean="0">
                          <a:solidFill>
                            <a:schemeClr val="tx1"/>
                          </a:solidFill>
                          <a:latin typeface="Times New Roman" pitchFamily="18" charset="0"/>
                          <a:ea typeface="+mn-ea"/>
                          <a:cs typeface="Times New Roman" pitchFamily="18" charset="0"/>
                        </a:rPr>
                        <a:t>(e) Well developed bundle sheath present.</a:t>
                      </a:r>
                      <a:endParaRPr lang="en-US" sz="1600" dirty="0">
                        <a:latin typeface="Times New Roman" pitchFamily="18" charset="0"/>
                        <a:cs typeface="Times New Roman" pitchFamily="18" charset="0"/>
                      </a:endParaRPr>
                    </a:p>
                  </a:txBody>
                  <a:tcPr/>
                </a:tc>
              </a:tr>
            </a:tbl>
          </a:graphicData>
        </a:graphic>
      </p:graphicFrame>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150360"/>
        </p:xfrm>
        <a:graphic>
          <a:graphicData uri="http://schemas.openxmlformats.org/drawingml/2006/table">
            <a:tbl>
              <a:tblPr firstRow="1" bandRow="1">
                <a:tableStyleId>{5940675A-B579-460E-94D1-54222C63F5DA}</a:tableStyleId>
              </a:tblPr>
              <a:tblGrid>
                <a:gridCol w="2743200"/>
                <a:gridCol w="2743200"/>
                <a:gridCol w="27432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baseline="0" dirty="0" smtClean="0">
                          <a:solidFill>
                            <a:schemeClr val="tx1"/>
                          </a:solidFill>
                          <a:latin typeface="Times New Roman" pitchFamily="18" charset="0"/>
                          <a:ea typeface="+mn-ea"/>
                          <a:cs typeface="Times New Roman" pitchFamily="18" charset="0"/>
                        </a:rPr>
                        <a:t>Characters</a:t>
                      </a:r>
                      <a:endParaRPr lang="en-US" sz="1600" dirty="0" smtClean="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baseline="0" dirty="0" smtClean="0">
                          <a:solidFill>
                            <a:schemeClr val="tx1"/>
                          </a:solidFill>
                          <a:latin typeface="Times New Roman" pitchFamily="18" charset="0"/>
                          <a:ea typeface="+mn-ea"/>
                          <a:cs typeface="Times New Roman" pitchFamily="18" charset="0"/>
                        </a:rPr>
                        <a:t>Dicotyledons</a:t>
                      </a:r>
                      <a:endParaRPr lang="en-US" sz="1600" dirty="0" smtClean="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baseline="0" dirty="0" smtClean="0">
                          <a:solidFill>
                            <a:schemeClr val="tx1"/>
                          </a:solidFill>
                          <a:latin typeface="Times New Roman" pitchFamily="18" charset="0"/>
                          <a:ea typeface="+mn-ea"/>
                          <a:cs typeface="Times New Roman" pitchFamily="18" charset="0"/>
                        </a:rPr>
                        <a:t>Monocotyledons</a:t>
                      </a:r>
                      <a:endParaRPr lang="en-US" sz="1600" dirty="0" smtClean="0">
                        <a:latin typeface="Times New Roman" pitchFamily="18" charset="0"/>
                        <a:cs typeface="Times New Roman" pitchFamily="18" charset="0"/>
                      </a:endParaRPr>
                    </a:p>
                    <a:p>
                      <a:pPr algn="ctr"/>
                      <a:endParaRPr lang="en-US" sz="1600" dirty="0">
                        <a:latin typeface="Times New Roman" pitchFamily="18" charset="0"/>
                        <a:cs typeface="Times New Roman" pitchFamily="18" charset="0"/>
                      </a:endParaRPr>
                    </a:p>
                  </a:txBody>
                  <a:tcPr/>
                </a:tc>
              </a:tr>
              <a:tr h="370840">
                <a:tc>
                  <a:txBody>
                    <a:bodyPr/>
                    <a:lstStyle/>
                    <a:p>
                      <a:r>
                        <a:rPr kumimoji="0" lang="en-US" sz="1600" kern="1200" baseline="0" dirty="0" smtClean="0">
                          <a:solidFill>
                            <a:schemeClr val="tx1"/>
                          </a:solidFill>
                          <a:latin typeface="Times New Roman" pitchFamily="18" charset="0"/>
                          <a:ea typeface="+mn-ea"/>
                          <a:cs typeface="Times New Roman" pitchFamily="18" charset="0"/>
                        </a:rPr>
                        <a:t>1. Vascular bundles</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There are about 2-6 protoxylem groups (i.e.</a:t>
                      </a:r>
                    </a:p>
                    <a:p>
                      <a:r>
                        <a:rPr kumimoji="0" lang="en-US" sz="1600" kern="1200" baseline="0" dirty="0" smtClean="0">
                          <a:solidFill>
                            <a:schemeClr val="tx1"/>
                          </a:solidFill>
                          <a:latin typeface="Times New Roman" pitchFamily="18" charset="0"/>
                          <a:ea typeface="+mn-ea"/>
                          <a:cs typeface="Times New Roman" pitchFamily="18" charset="0"/>
                        </a:rPr>
                        <a:t>condition is diarch to hexarch); rarely more</a:t>
                      </a:r>
                    </a:p>
                    <a:p>
                      <a:r>
                        <a:rPr kumimoji="0" lang="en-US" sz="1600" kern="1200" baseline="0" dirty="0" smtClean="0">
                          <a:solidFill>
                            <a:schemeClr val="tx1"/>
                          </a:solidFill>
                          <a:latin typeface="Times New Roman" pitchFamily="18" charset="0"/>
                          <a:ea typeface="+mn-ea"/>
                          <a:cs typeface="Times New Roman" pitchFamily="18" charset="0"/>
                        </a:rPr>
                        <a:t>groups.</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The number of protoxylem groups generally</a:t>
                      </a:r>
                    </a:p>
                    <a:p>
                      <a:r>
                        <a:rPr kumimoji="0" lang="en-US" sz="1600" kern="1200" baseline="0" dirty="0" smtClean="0">
                          <a:solidFill>
                            <a:schemeClr val="tx1"/>
                          </a:solidFill>
                          <a:latin typeface="Times New Roman" pitchFamily="18" charset="0"/>
                          <a:ea typeface="+mn-ea"/>
                          <a:cs typeface="Times New Roman" pitchFamily="18" charset="0"/>
                        </a:rPr>
                        <a:t>exceeds 2-6, therefore, the condition is</a:t>
                      </a:r>
                    </a:p>
                    <a:p>
                      <a:r>
                        <a:rPr kumimoji="0" lang="en-US" sz="1600" kern="1200" baseline="0" dirty="0" smtClean="0">
                          <a:solidFill>
                            <a:schemeClr val="tx1"/>
                          </a:solidFill>
                          <a:latin typeface="Times New Roman" pitchFamily="18" charset="0"/>
                          <a:ea typeface="+mn-ea"/>
                          <a:cs typeface="Times New Roman" pitchFamily="18" charset="0"/>
                        </a:rPr>
                        <a:t>polyarch; rarely only a few.</a:t>
                      </a:r>
                      <a:endParaRPr lang="en-US" sz="1600" dirty="0">
                        <a:latin typeface="Times New Roman" pitchFamily="18" charset="0"/>
                        <a:cs typeface="Times New Roman" pitchFamily="18" charset="0"/>
                      </a:endParaRPr>
                    </a:p>
                  </a:txBody>
                  <a:tcPr/>
                </a:tc>
              </a:tr>
              <a:tr h="370840">
                <a:tc>
                  <a:txBody>
                    <a:bodyPr/>
                    <a:lstStyle/>
                    <a:p>
                      <a:r>
                        <a:rPr kumimoji="0" lang="en-US" sz="1600" kern="1200" baseline="0" dirty="0" smtClean="0">
                          <a:solidFill>
                            <a:schemeClr val="tx1"/>
                          </a:solidFill>
                          <a:latin typeface="Times New Roman" pitchFamily="18" charset="0"/>
                          <a:ea typeface="+mn-ea"/>
                          <a:cs typeface="Times New Roman" pitchFamily="18" charset="0"/>
                        </a:rPr>
                        <a:t>2. Pericycle</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It generally gives rise to lateral </a:t>
                      </a:r>
                      <a:r>
                        <a:rPr kumimoji="0" lang="en-US" sz="1600" kern="1200" baseline="0" dirty="0" smtClean="0">
                          <a:solidFill>
                            <a:schemeClr val="tx1"/>
                          </a:solidFill>
                          <a:latin typeface="Times New Roman" pitchFamily="18" charset="0"/>
                          <a:ea typeface="+mn-ea"/>
                          <a:cs typeface="Times New Roman" pitchFamily="18" charset="0"/>
                        </a:rPr>
                        <a:t>roots, vascular </a:t>
                      </a:r>
                      <a:r>
                        <a:rPr kumimoji="0" lang="en-US" sz="1600" kern="1200" baseline="0" dirty="0" smtClean="0">
                          <a:solidFill>
                            <a:schemeClr val="tx1"/>
                          </a:solidFill>
                          <a:latin typeface="Times New Roman" pitchFamily="18" charset="0"/>
                          <a:ea typeface="+mn-ea"/>
                          <a:cs typeface="Times New Roman" pitchFamily="18" charset="0"/>
                        </a:rPr>
                        <a:t>cambium and cork cambium.</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Only lateral roots are produced.</a:t>
                      </a:r>
                      <a:endParaRPr lang="en-US" sz="1600" dirty="0">
                        <a:latin typeface="Times New Roman" pitchFamily="18" charset="0"/>
                        <a:cs typeface="Times New Roman" pitchFamily="18" charset="0"/>
                      </a:endParaRPr>
                    </a:p>
                  </a:txBody>
                  <a:tcPr/>
                </a:tc>
              </a:tr>
              <a:tr h="370840">
                <a:tc>
                  <a:txBody>
                    <a:bodyPr/>
                    <a:lstStyle/>
                    <a:p>
                      <a:r>
                        <a:rPr kumimoji="0" lang="en-US" sz="1600" kern="1200" baseline="0" dirty="0" smtClean="0">
                          <a:solidFill>
                            <a:schemeClr val="tx1"/>
                          </a:solidFill>
                          <a:latin typeface="Times New Roman" pitchFamily="18" charset="0"/>
                          <a:ea typeface="+mn-ea"/>
                          <a:cs typeface="Times New Roman" pitchFamily="18" charset="0"/>
                        </a:rPr>
                        <a:t>3. Cambium</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It appears later to form a </a:t>
                      </a:r>
                      <a:r>
                        <a:rPr kumimoji="0" lang="en-US" sz="1600" kern="1200" baseline="0" dirty="0" smtClean="0">
                          <a:solidFill>
                            <a:schemeClr val="tx1"/>
                          </a:solidFill>
                          <a:latin typeface="Times New Roman" pitchFamily="18" charset="0"/>
                          <a:ea typeface="+mn-ea"/>
                          <a:cs typeface="Times New Roman" pitchFamily="18" charset="0"/>
                        </a:rPr>
                        <a:t>complete </a:t>
                      </a:r>
                      <a:r>
                        <a:rPr kumimoji="0" lang="en-US" sz="1600" kern="1200" baseline="0" dirty="0" smtClean="0">
                          <a:solidFill>
                            <a:schemeClr val="tx1"/>
                          </a:solidFill>
                          <a:latin typeface="Times New Roman" pitchFamily="18" charset="0"/>
                          <a:ea typeface="+mn-ea"/>
                          <a:cs typeface="Times New Roman" pitchFamily="18" charset="0"/>
                        </a:rPr>
                        <a:t>ring</a:t>
                      </a:r>
                    </a:p>
                    <a:p>
                      <a:r>
                        <a:rPr kumimoji="0" lang="en-US" sz="1600" kern="1200" baseline="0" dirty="0" smtClean="0">
                          <a:solidFill>
                            <a:schemeClr val="tx1"/>
                          </a:solidFill>
                          <a:latin typeface="Times New Roman" pitchFamily="18" charset="0"/>
                          <a:ea typeface="+mn-ea"/>
                          <a:cs typeface="Times New Roman" pitchFamily="18" charset="0"/>
                        </a:rPr>
                        <a:t>between the xylem and phloem groups.</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It is altogether absent.</a:t>
                      </a:r>
                      <a:endParaRPr lang="en-US" sz="1600" dirty="0">
                        <a:latin typeface="Times New Roman" pitchFamily="18" charset="0"/>
                        <a:cs typeface="Times New Roman" pitchFamily="18" charset="0"/>
                      </a:endParaRPr>
                    </a:p>
                  </a:txBody>
                  <a:tcPr/>
                </a:tc>
              </a:tr>
              <a:tr h="370840">
                <a:tc>
                  <a:txBody>
                    <a:bodyPr/>
                    <a:lstStyle/>
                    <a:p>
                      <a:r>
                        <a:rPr kumimoji="0" lang="en-US" sz="1600" kern="1200" baseline="0" dirty="0" smtClean="0">
                          <a:solidFill>
                            <a:schemeClr val="tx1"/>
                          </a:solidFill>
                          <a:latin typeface="Times New Roman" pitchFamily="18" charset="0"/>
                          <a:ea typeface="+mn-ea"/>
                          <a:cs typeface="Times New Roman" pitchFamily="18" charset="0"/>
                        </a:rPr>
                        <a:t>4. Pith</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Small or absent.</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Large and well developed.</a:t>
                      </a:r>
                      <a:endParaRPr lang="en-US" sz="1600" dirty="0">
                        <a:latin typeface="Times New Roman" pitchFamily="18" charset="0"/>
                        <a:cs typeface="Times New Roman" pitchFamily="18" charset="0"/>
                      </a:endParaRPr>
                    </a:p>
                  </a:txBody>
                  <a:tcPr/>
                </a:tc>
              </a:tr>
            </a:tbl>
          </a:graphicData>
        </a:graphic>
      </p:graphicFrame>
      <p:sp>
        <p:nvSpPr>
          <p:cNvPr id="3" name="Title 2"/>
          <p:cNvSpPr>
            <a:spLocks noGrp="1"/>
          </p:cNvSpPr>
          <p:nvPr>
            <p:ph type="title"/>
          </p:nvPr>
        </p:nvSpPr>
        <p:spPr/>
        <p:txBody>
          <a:bodyPr>
            <a:normAutofit fontScale="90000"/>
          </a:bodyPr>
          <a:lstStyle/>
          <a:p>
            <a:pPr algn="ctr"/>
            <a:r>
              <a:rPr lang="en-US" dirty="0" smtClean="0"/>
              <a:t>Comparison between Roots of Dicotyledons and Monocotyledons</a:t>
            </a:r>
            <a:endParaRPr lang="en-US" dirty="0"/>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en-US" dirty="0" smtClean="0">
                <a:latin typeface="Times New Roman" pitchFamily="18" charset="0"/>
                <a:cs typeface="Times New Roman" pitchFamily="18" charset="0"/>
              </a:rPr>
              <a:t>F</a:t>
            </a:r>
            <a:r>
              <a:rPr lang="en-US" dirty="0" smtClean="0">
                <a:latin typeface="Times New Roman" pitchFamily="18" charset="0"/>
                <a:cs typeface="Times New Roman" pitchFamily="18" charset="0"/>
              </a:rPr>
              <a:t>orceps</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D</a:t>
            </a:r>
            <a:r>
              <a:rPr lang="en-US" dirty="0" smtClean="0">
                <a:latin typeface="Times New Roman" pitchFamily="18" charset="0"/>
                <a:cs typeface="Times New Roman" pitchFamily="18" charset="0"/>
              </a:rPr>
              <a:t>issecting </a:t>
            </a:r>
            <a:r>
              <a:rPr lang="en-US" dirty="0" smtClean="0">
                <a:latin typeface="Times New Roman" pitchFamily="18" charset="0"/>
                <a:cs typeface="Times New Roman" pitchFamily="18" charset="0"/>
              </a:rPr>
              <a:t>needles,</a:t>
            </a:r>
          </a:p>
          <a:p>
            <a:pPr algn="just"/>
            <a:r>
              <a:rPr lang="en-US" dirty="0" smtClean="0">
                <a:latin typeface="Times New Roman" pitchFamily="18" charset="0"/>
                <a:cs typeface="Times New Roman" pitchFamily="18" charset="0"/>
              </a:rPr>
              <a:t> Glass droppers,</a:t>
            </a:r>
          </a:p>
          <a:p>
            <a:pPr algn="just"/>
            <a:r>
              <a:rPr lang="en-US" dirty="0" smtClean="0">
                <a:latin typeface="Times New Roman" pitchFamily="18" charset="0"/>
                <a:cs typeface="Times New Roman" pitchFamily="18" charset="0"/>
              </a:rPr>
              <a:t> Good and sharp razor,</a:t>
            </a:r>
          </a:p>
          <a:p>
            <a:pPr algn="just"/>
            <a:r>
              <a:rPr lang="en-US" dirty="0" smtClean="0">
                <a:latin typeface="Times New Roman" pitchFamily="18" charset="0"/>
                <a:cs typeface="Times New Roman" pitchFamily="18" charset="0"/>
              </a:rPr>
              <a:t> Safety blade,</a:t>
            </a:r>
          </a:p>
          <a:p>
            <a:pPr algn="just"/>
            <a:r>
              <a:rPr lang="en-US" dirty="0" smtClean="0">
                <a:latin typeface="Times New Roman" pitchFamily="18" charset="0"/>
                <a:cs typeface="Times New Roman" pitchFamily="18" charset="0"/>
              </a:rPr>
              <a:t> A fine hair brush</a:t>
            </a:r>
          </a:p>
          <a:p>
            <a:pPr algn="just"/>
            <a:r>
              <a:rPr lang="en-US" dirty="0" smtClean="0">
                <a:latin typeface="Times New Roman" pitchFamily="18" charset="0"/>
                <a:cs typeface="Times New Roman" pitchFamily="18" charset="0"/>
              </a:rPr>
              <a:t>Dissecting microscope,</a:t>
            </a:r>
          </a:p>
          <a:p>
            <a:pPr algn="just"/>
            <a:r>
              <a:rPr lang="en-US" dirty="0" smtClean="0">
                <a:latin typeface="Times New Roman" pitchFamily="18" charset="0"/>
                <a:cs typeface="Times New Roman" pitchFamily="18" charset="0"/>
              </a:rPr>
              <a:t> Compound microscope</a:t>
            </a:r>
          </a:p>
          <a:p>
            <a:pPr algn="just"/>
            <a:r>
              <a:rPr lang="en-US" dirty="0" smtClean="0">
                <a:latin typeface="Times New Roman" pitchFamily="18" charset="0"/>
                <a:cs typeface="Times New Roman" pitchFamily="18" charset="0"/>
              </a:rPr>
              <a:t>Slides</a:t>
            </a:r>
          </a:p>
          <a:p>
            <a:pPr algn="just"/>
            <a:r>
              <a:rPr lang="en-US" dirty="0" smtClean="0">
                <a:latin typeface="Times New Roman" pitchFamily="18" charset="0"/>
                <a:cs typeface="Times New Roman" pitchFamily="18" charset="0"/>
              </a:rPr>
              <a:t>Cover glasses</a:t>
            </a:r>
          </a:p>
          <a:p>
            <a:pPr algn="just"/>
            <a:r>
              <a:rPr lang="en-US" dirty="0" smtClean="0">
                <a:latin typeface="Times New Roman" pitchFamily="18" charset="0"/>
                <a:cs typeface="Times New Roman" pitchFamily="18" charset="0"/>
              </a:rPr>
              <a:t>Watch glasses, </a:t>
            </a:r>
            <a:r>
              <a:rPr lang="en-US" dirty="0" smtClean="0">
                <a:latin typeface="Times New Roman" pitchFamily="18" charset="0"/>
                <a:cs typeface="Times New Roman" pitchFamily="18" charset="0"/>
              </a:rPr>
              <a:t>Petri </a:t>
            </a:r>
            <a:r>
              <a:rPr lang="en-US" dirty="0" smtClean="0">
                <a:latin typeface="Times New Roman" pitchFamily="18" charset="0"/>
                <a:cs typeface="Times New Roman" pitchFamily="18" charset="0"/>
              </a:rPr>
              <a:t>dishes</a:t>
            </a:r>
          </a:p>
          <a:p>
            <a:pPr algn="just"/>
            <a:r>
              <a:rPr lang="en-US" dirty="0" smtClean="0">
                <a:latin typeface="Times New Roman" pitchFamily="18" charset="0"/>
                <a:cs typeface="Times New Roman" pitchFamily="18" charset="0"/>
              </a:rPr>
              <a:t>Fast green( soft tissues)</a:t>
            </a:r>
          </a:p>
          <a:p>
            <a:pPr algn="just"/>
            <a:r>
              <a:rPr lang="en-US" dirty="0" smtClean="0">
                <a:latin typeface="Times New Roman" pitchFamily="18" charset="0"/>
                <a:cs typeface="Times New Roman" pitchFamily="18" charset="0"/>
              </a:rPr>
              <a:t>Safranin( hard tissues) </a:t>
            </a:r>
            <a:endParaRPr lang="en-US" dirty="0">
              <a:latin typeface="Times New Roman" pitchFamily="18" charset="0"/>
              <a:cs typeface="Times New Roman" pitchFamily="18" charset="0"/>
            </a:endParaRPr>
          </a:p>
        </p:txBody>
      </p:sp>
      <p:sp>
        <p:nvSpPr>
          <p:cNvPr id="2" name="Title 1"/>
          <p:cNvSpPr>
            <a:spLocks noGrp="1"/>
          </p:cNvSpPr>
          <p:nvPr>
            <p:ph type="title"/>
          </p:nvPr>
        </p:nvSpPr>
        <p:spPr>
          <a:xfrm>
            <a:off x="301752" y="384048"/>
            <a:ext cx="8534400" cy="758952"/>
          </a:xfrm>
        </p:spPr>
        <p:txBody>
          <a:bodyPr>
            <a:normAutofit fontScale="90000"/>
          </a:bodyPr>
          <a:lstStyle/>
          <a:p>
            <a:pPr algn="ctr"/>
            <a:r>
              <a:rPr lang="en-US" dirty="0" smtClean="0">
                <a:latin typeface="Times New Roman" pitchFamily="18" charset="0"/>
                <a:cs typeface="Times New Roman" pitchFamily="18" charset="0"/>
              </a:rPr>
              <a:t>Necessary Instruments</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667000"/>
            <a:ext cx="8229600" cy="2938272"/>
          </a:xfrm>
        </p:spPr>
        <p:txBody>
          <a:bodyPr/>
          <a:lstStyle/>
          <a:p>
            <a:pPr algn="just"/>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P</a:t>
            </a:r>
            <a:r>
              <a:rPr lang="en-US" b="1" dirty="0" smtClean="0">
                <a:latin typeface="Times New Roman" pitchFamily="18" charset="0"/>
                <a:cs typeface="Times New Roman" pitchFamily="18" charset="0"/>
              </a:rPr>
              <a:t>rimary </a:t>
            </a:r>
            <a:r>
              <a:rPr lang="en-US" b="1" dirty="0" smtClean="0">
                <a:latin typeface="Times New Roman" pitchFamily="18" charset="0"/>
                <a:cs typeface="Times New Roman" pitchFamily="18" charset="0"/>
              </a:rPr>
              <a:t>growth</a:t>
            </a:r>
            <a:r>
              <a:rPr lang="en-US" dirty="0" smtClean="0">
                <a:latin typeface="Times New Roman" pitchFamily="18" charset="0"/>
                <a:cs typeface="Times New Roman" pitchFamily="18" charset="0"/>
              </a:rPr>
              <a:t> is growth that occurs as a result of cell division at </a:t>
            </a:r>
            <a:r>
              <a:rPr lang="en-US" dirty="0" smtClean="0">
                <a:latin typeface="Times New Roman" pitchFamily="18" charset="0"/>
                <a:cs typeface="Times New Roman" pitchFamily="18" charset="0"/>
              </a:rPr>
              <a:t>shoot apical meristem and root apical meristem, </a:t>
            </a:r>
            <a:r>
              <a:rPr lang="en-US" dirty="0" smtClean="0">
                <a:latin typeface="Times New Roman" pitchFamily="18" charset="0"/>
                <a:cs typeface="Times New Roman" pitchFamily="18" charset="0"/>
              </a:rPr>
              <a:t>causing them to elongate, and gives rise to primary tissue.</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pPr algn="ctr"/>
            <a:r>
              <a:rPr lang="en-US" dirty="0" smtClean="0">
                <a:latin typeface="Times New Roman" pitchFamily="18" charset="0"/>
                <a:cs typeface="Times New Roman" pitchFamily="18" charset="0"/>
              </a:rPr>
              <a:t>Primary Growth In Plants</a:t>
            </a:r>
            <a:endParaRPr lang="en-US"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334000"/>
          </a:xfrm>
        </p:spPr>
        <p:txBody>
          <a:bodyPr>
            <a:noAutofit/>
          </a:bodyPr>
          <a:lstStyle/>
          <a:p>
            <a:pPr algn="just"/>
            <a:r>
              <a:rPr lang="en-US" sz="2000" dirty="0" smtClean="0">
                <a:latin typeface="Times New Roman" pitchFamily="18" charset="0"/>
                <a:cs typeface="Times New Roman" pitchFamily="18" charset="0"/>
              </a:rPr>
              <a:t>In dicotyledons, the stem and the root both grow once again after the plant acquires primary structure. This growth is known as secondary growth. ,It occurs due to the activity of a secondary meristem </a:t>
            </a:r>
            <a:r>
              <a:rPr lang="en-US" sz="2000" dirty="0" smtClean="0">
                <a:latin typeface="Times New Roman" pitchFamily="18" charset="0"/>
                <a:cs typeface="Times New Roman" pitchFamily="18" charset="0"/>
              </a:rPr>
              <a:t> or two </a:t>
            </a:r>
            <a:r>
              <a:rPr lang="en-US" sz="2000" dirty="0" smtClean="0">
                <a:latin typeface="Times New Roman" pitchFamily="18" charset="0"/>
                <a:cs typeface="Times New Roman" pitchFamily="18" charset="0"/>
              </a:rPr>
              <a:t>lateral meristems-</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The vascular cambium and the phellogen or cork cambium.</a:t>
            </a:r>
          </a:p>
          <a:p>
            <a:pPr algn="just"/>
            <a:r>
              <a:rPr lang="en-US" sz="2000" dirty="0" smtClean="0">
                <a:latin typeface="Times New Roman" pitchFamily="18" charset="0"/>
                <a:cs typeface="Times New Roman" pitchFamily="18" charset="0"/>
              </a:rPr>
              <a:t>Vascular cambium forms secondary xylem and secondary phloem.</a:t>
            </a:r>
          </a:p>
          <a:p>
            <a:pPr algn="just"/>
            <a:r>
              <a:rPr lang="en-US" sz="2000" dirty="0" smtClean="0">
                <a:latin typeface="Times New Roman" pitchFamily="18" charset="0"/>
                <a:cs typeface="Times New Roman" pitchFamily="18" charset="0"/>
              </a:rPr>
              <a:t>Phellogen originates in the extrastelar region and forms periderm.</a:t>
            </a:r>
          </a:p>
          <a:p>
            <a:pPr algn="just"/>
            <a:r>
              <a:rPr lang="en-US" sz="2000" dirty="0" smtClean="0">
                <a:latin typeface="Times New Roman" pitchFamily="18" charset="0"/>
                <a:cs typeface="Times New Roman" pitchFamily="18" charset="0"/>
              </a:rPr>
              <a:t>The plants become woody and the girth increases. The tissues added by the vascular cambium are secondary xylem (wood) and secondary phloem</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Many dicotyledons and monocotyledons, however show the different type of growth from the normal type described above, termed as </a:t>
            </a:r>
            <a:r>
              <a:rPr lang="en-US" sz="2000" b="1" dirty="0" smtClean="0">
                <a:latin typeface="Times New Roman" pitchFamily="18" charset="0"/>
                <a:cs typeface="Times New Roman" pitchFamily="18" charset="0"/>
              </a:rPr>
              <a:t>anomalous</a:t>
            </a:r>
            <a:r>
              <a:rPr lang="en-US" sz="2000" dirty="0" smtClean="0">
                <a:latin typeface="Times New Roman" pitchFamily="18" charset="0"/>
                <a:cs typeface="Times New Roman" pitchFamily="18" charset="0"/>
              </a:rPr>
              <a:t> or </a:t>
            </a:r>
            <a:r>
              <a:rPr lang="en-US" sz="2000" b="1" dirty="0" smtClean="0">
                <a:latin typeface="Times New Roman" pitchFamily="18" charset="0"/>
                <a:cs typeface="Times New Roman" pitchFamily="18" charset="0"/>
              </a:rPr>
              <a:t>abnormal growth</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pPr algn="ctr"/>
            <a:r>
              <a:rPr lang="en-US" dirty="0" smtClean="0">
                <a:latin typeface="Times New Roman" pitchFamily="18" charset="0"/>
                <a:cs typeface="Times New Roman" pitchFamily="18" charset="0"/>
              </a:rPr>
              <a:t>Secondary growth in plants</a:t>
            </a:r>
            <a:endParaRPr lang="en-US"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Scattered vascular bundles in dicotyledons</a:t>
            </a:r>
          </a:p>
          <a:p>
            <a:r>
              <a:rPr lang="en-US" dirty="0" smtClean="0"/>
              <a:t>Vascular bundles arranged in rings in monocotyledons.</a:t>
            </a:r>
          </a:p>
          <a:p>
            <a:r>
              <a:rPr lang="en-US" dirty="0" smtClean="0"/>
              <a:t>Cortical bundles.</a:t>
            </a:r>
          </a:p>
          <a:p>
            <a:r>
              <a:rPr lang="en-US" dirty="0" smtClean="0"/>
              <a:t>Medullary</a:t>
            </a:r>
            <a:r>
              <a:rPr lang="en-US" dirty="0" smtClean="0"/>
              <a:t> bundles</a:t>
            </a:r>
          </a:p>
          <a:p>
            <a:r>
              <a:rPr lang="en-US" dirty="0" smtClean="0"/>
              <a:t>Intraxylary</a:t>
            </a:r>
            <a:r>
              <a:rPr lang="en-US" dirty="0" smtClean="0"/>
              <a:t> </a:t>
            </a:r>
            <a:r>
              <a:rPr lang="en-US" dirty="0" smtClean="0"/>
              <a:t>or internal phloem.</a:t>
            </a:r>
          </a:p>
          <a:p>
            <a:r>
              <a:rPr lang="en-US" dirty="0" smtClean="0"/>
              <a:t>Separate xylem and phloem bundle.</a:t>
            </a:r>
          </a:p>
          <a:p>
            <a:r>
              <a:rPr lang="en-US" dirty="0" smtClean="0"/>
              <a:t>Absence of vessels in xylem.</a:t>
            </a:r>
          </a:p>
          <a:p>
            <a:r>
              <a:rPr lang="en-US" dirty="0" smtClean="0"/>
              <a:t>Ploystelic</a:t>
            </a:r>
            <a:r>
              <a:rPr lang="en-US" dirty="0" smtClean="0"/>
              <a:t> condition.</a:t>
            </a:r>
          </a:p>
          <a:p>
            <a:endParaRPr lang="en-US" dirty="0"/>
          </a:p>
        </p:txBody>
      </p:sp>
      <p:sp>
        <p:nvSpPr>
          <p:cNvPr id="3" name="Title 2"/>
          <p:cNvSpPr>
            <a:spLocks noGrp="1"/>
          </p:cNvSpPr>
          <p:nvPr>
            <p:ph type="title"/>
          </p:nvPr>
        </p:nvSpPr>
        <p:spPr/>
        <p:txBody>
          <a:bodyPr/>
          <a:lstStyle/>
          <a:p>
            <a:pPr algn="ctr"/>
            <a:r>
              <a:rPr lang="en-US" dirty="0" smtClean="0">
                <a:latin typeface="Times New Roman" pitchFamily="18" charset="0"/>
                <a:cs typeface="Times New Roman" pitchFamily="18" charset="0"/>
              </a:rPr>
              <a:t>Primary anomalous growth</a:t>
            </a:r>
            <a:endParaRPr lang="en-US"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362200"/>
            <a:ext cx="8229600" cy="2785872"/>
          </a:xfrm>
        </p:spPr>
        <p:txBody>
          <a:bodyPr/>
          <a:lstStyle/>
          <a:p>
            <a:pPr algn="just"/>
            <a:r>
              <a:rPr lang="en-US" dirty="0" smtClean="0">
                <a:latin typeface="Times New Roman" pitchFamily="18" charset="0"/>
                <a:cs typeface="Times New Roman" pitchFamily="18" charset="0"/>
              </a:rPr>
              <a:t>Abnormal behavior of normal cambium.</a:t>
            </a:r>
          </a:p>
          <a:p>
            <a:pPr algn="just"/>
            <a:r>
              <a:rPr lang="en-US" dirty="0" smtClean="0">
                <a:latin typeface="Times New Roman" pitchFamily="18" charset="0"/>
                <a:cs typeface="Times New Roman" pitchFamily="18" charset="0"/>
              </a:rPr>
              <a:t>Abnormal behavior of </a:t>
            </a:r>
            <a:r>
              <a:rPr lang="en-US" dirty="0" smtClean="0">
                <a:latin typeface="Times New Roman" pitchFamily="18" charset="0"/>
                <a:cs typeface="Times New Roman" pitchFamily="18" charset="0"/>
              </a:rPr>
              <a:t>abnormal </a:t>
            </a:r>
            <a:r>
              <a:rPr lang="en-US" dirty="0" smtClean="0">
                <a:latin typeface="Times New Roman" pitchFamily="18" charset="0"/>
                <a:cs typeface="Times New Roman" pitchFamily="18" charset="0"/>
              </a:rPr>
              <a:t>cambium</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Formation of accessory cambial rings.</a:t>
            </a:r>
          </a:p>
          <a:p>
            <a:pPr algn="just"/>
            <a:r>
              <a:rPr lang="en-US" dirty="0" smtClean="0">
                <a:latin typeface="Times New Roman" pitchFamily="18" charset="0"/>
                <a:cs typeface="Times New Roman" pitchFamily="18" charset="0"/>
              </a:rPr>
              <a:t>Formation of interxylary phloem.</a:t>
            </a:r>
          </a:p>
          <a:p>
            <a:pPr algn="just"/>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pPr algn="ctr"/>
            <a:r>
              <a:rPr lang="en-US" dirty="0" smtClean="0">
                <a:latin typeface="Times New Roman" pitchFamily="18" charset="0"/>
                <a:cs typeface="Times New Roman" pitchFamily="18" charset="0"/>
              </a:rPr>
              <a:t>Secondary anomalous </a:t>
            </a:r>
            <a:r>
              <a:rPr lang="en-US" dirty="0" smtClean="0">
                <a:latin typeface="Times New Roman" pitchFamily="18" charset="0"/>
                <a:cs typeface="Times New Roman" pitchFamily="18" charset="0"/>
              </a:rPr>
              <a:t>growth</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itchFamily="2" charset="2"/>
              <a:buChar char="Ø"/>
            </a:pPr>
            <a:r>
              <a:rPr lang="en-US" sz="2000" dirty="0" smtClean="0">
                <a:latin typeface="Times New Roman" pitchFamily="18" charset="0"/>
                <a:cs typeface="Times New Roman" pitchFamily="18" charset="0"/>
              </a:rPr>
              <a:t>Outline appears almost circular in transverse section.</a:t>
            </a:r>
          </a:p>
          <a:p>
            <a:r>
              <a:rPr lang="en-US" sz="2000" dirty="0" smtClean="0">
                <a:latin typeface="Times New Roman" pitchFamily="18" charset="0"/>
                <a:cs typeface="Times New Roman" pitchFamily="18" charset="0"/>
              </a:rPr>
              <a:t>Epidermis. 1. It is an outermost single layer of cells.</a:t>
            </a:r>
          </a:p>
          <a:p>
            <a:pPr>
              <a:buNone/>
            </a:pPr>
            <a:r>
              <a:rPr lang="en-US" sz="2000" dirty="0" smtClean="0">
                <a:latin typeface="Times New Roman" pitchFamily="18" charset="0"/>
                <a:cs typeface="Times New Roman" pitchFamily="18" charset="0"/>
              </a:rPr>
              <a:t>                    2. The outer face has thick cuticle.</a:t>
            </a:r>
          </a:p>
          <a:p>
            <a:pPr algn="just"/>
            <a:r>
              <a:rPr lang="en-US" sz="2000" dirty="0" smtClean="0">
                <a:latin typeface="Times New Roman" pitchFamily="18" charset="0"/>
                <a:cs typeface="Times New Roman" pitchFamily="18" charset="0"/>
              </a:rPr>
              <a:t>Cortex. 1. It is many layers deep. The region is differentiated into                 outer collenchymas and inner parenchyma.</a:t>
            </a:r>
          </a:p>
          <a:p>
            <a:pPr>
              <a:buNone/>
            </a:pPr>
            <a:r>
              <a:rPr lang="en-US" sz="2000" dirty="0" smtClean="0">
                <a:latin typeface="Times New Roman" pitchFamily="18" charset="0"/>
                <a:cs typeface="Times New Roman" pitchFamily="18" charset="0"/>
              </a:rPr>
              <a:t>                2. Collenchymas follows epidermis. It is three to five cells deep. The walls the neighboring cells are thickened.</a:t>
            </a:r>
          </a:p>
          <a:p>
            <a:pPr>
              <a:buNone/>
            </a:pPr>
            <a:r>
              <a:rPr lang="en-US" sz="2000" dirty="0" smtClean="0">
                <a:latin typeface="Times New Roman" pitchFamily="18" charset="0"/>
                <a:cs typeface="Times New Roman" pitchFamily="18" charset="0"/>
              </a:rPr>
              <a:t>               3. Parenchyma follows the zone of collenchymas. It forms rest of the cortex. It contains numerous chloroplasts. Intercellular spaces are present.</a:t>
            </a:r>
          </a:p>
          <a:p>
            <a:r>
              <a:rPr lang="en-US" sz="2000" dirty="0" smtClean="0">
                <a:latin typeface="Times New Roman" pitchFamily="18" charset="0"/>
                <a:cs typeface="Times New Roman" pitchFamily="18" charset="0"/>
              </a:rPr>
              <a:t>Endodermis and pericycle. These layers are indistinct.</a:t>
            </a:r>
          </a:p>
          <a:p>
            <a:r>
              <a:rPr lang="en-US" sz="2000" dirty="0" smtClean="0">
                <a:latin typeface="Times New Roman" pitchFamily="18" charset="0"/>
                <a:cs typeface="Times New Roman" pitchFamily="18" charset="0"/>
              </a:rPr>
              <a:t>Vascular tissue system. 1. There' are many vascular bundles which are arranged in rings. A zone of secondary tissues is also very distinct.</a:t>
            </a:r>
          </a:p>
        </p:txBody>
      </p:sp>
      <p:sp>
        <p:nvSpPr>
          <p:cNvPr id="3" name="Title 2"/>
          <p:cNvSpPr>
            <a:spLocks noGrp="1"/>
          </p:cNvSpPr>
          <p:nvPr>
            <p:ph type="title"/>
          </p:nvPr>
        </p:nvSpPr>
        <p:spPr/>
        <p:txBody>
          <a:bodyPr/>
          <a:lstStyle/>
          <a:p>
            <a:pPr algn="ctr"/>
            <a:r>
              <a:rPr lang="en-US" i="1" dirty="0" smtClean="0"/>
              <a:t>Boerhaavia</a:t>
            </a:r>
            <a:endParaRPr lang="en-US" dirty="0"/>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just">
              <a:buNone/>
            </a:pPr>
            <a:r>
              <a:rPr lang="en-US" sz="2000" dirty="0" smtClean="0">
                <a:latin typeface="Times New Roman" pitchFamily="18" charset="0"/>
                <a:cs typeface="Times New Roman" pitchFamily="18" charset="0"/>
              </a:rPr>
              <a:t>2. The outermost ring has many bundles. Due to secondary growth, phloem occurs in the form of crushed and obliterated patches. Abundant prosenchyma (conjunctive tissue) is present. Secondary phloem forms a complete ring. Cambium that follows separates phloem and xylem. The primary xylem groups are situated close to the pith. Protoxylem is </a:t>
            </a:r>
            <a:r>
              <a:rPr lang="en-US" sz="2000" dirty="0" smtClean="0">
                <a:latin typeface="Times New Roman" pitchFamily="18" charset="0"/>
                <a:cs typeface="Times New Roman" pitchFamily="18" charset="0"/>
              </a:rPr>
              <a:t>endarch</a:t>
            </a:r>
            <a:r>
              <a:rPr lang="en-US" sz="2000" dirty="0" smtClean="0">
                <a:latin typeface="Times New Roman" pitchFamily="18" charset="0"/>
                <a:cs typeface="Times New Roman" pitchFamily="18" charset="0"/>
              </a:rPr>
              <a:t> and the vascular bundles are conjoint, collateral, </a:t>
            </a:r>
            <a:r>
              <a:rPr lang="en-US" sz="2000" dirty="0" smtClean="0">
                <a:latin typeface="Times New Roman" pitchFamily="18" charset="0"/>
                <a:cs typeface="Times New Roman" pitchFamily="18" charset="0"/>
              </a:rPr>
              <a:t>endarch</a:t>
            </a:r>
            <a:r>
              <a:rPr lang="en-US" sz="2000" dirty="0" smtClean="0">
                <a:latin typeface="Times New Roman" pitchFamily="18" charset="0"/>
                <a:cs typeface="Times New Roman" pitchFamily="18" charset="0"/>
              </a:rPr>
              <a:t> and open.</a:t>
            </a:r>
          </a:p>
          <a:p>
            <a:pPr algn="just">
              <a:buNone/>
            </a:pPr>
            <a:r>
              <a:rPr lang="en-US" sz="2000" dirty="0" smtClean="0">
                <a:latin typeface="Times New Roman" pitchFamily="18" charset="0"/>
                <a:cs typeface="Times New Roman" pitchFamily="18" charset="0"/>
              </a:rPr>
              <a:t>3. The innermost ring consists of two vascular bundles. Each bundle is conjoint, collateral, </a:t>
            </a:r>
            <a:r>
              <a:rPr lang="en-US" sz="2000" dirty="0" smtClean="0">
                <a:latin typeface="Times New Roman" pitchFamily="18" charset="0"/>
                <a:cs typeface="Times New Roman" pitchFamily="18" charset="0"/>
              </a:rPr>
              <a:t>endarch</a:t>
            </a:r>
            <a:r>
              <a:rPr lang="en-US" sz="2000" dirty="0" smtClean="0">
                <a:latin typeface="Times New Roman" pitchFamily="18" charset="0"/>
                <a:cs typeface="Times New Roman" pitchFamily="18" charset="0"/>
              </a:rPr>
              <a:t> and open. The bundles lie close to the pith, and are, therefore, known as </a:t>
            </a:r>
            <a:r>
              <a:rPr lang="en-US" sz="2000" dirty="0" smtClean="0">
                <a:latin typeface="Times New Roman" pitchFamily="18" charset="0"/>
                <a:cs typeface="Times New Roman" pitchFamily="18" charset="0"/>
              </a:rPr>
              <a:t>medullary</a:t>
            </a:r>
            <a:r>
              <a:rPr lang="en-US" sz="2000" dirty="0" smtClean="0">
                <a:latin typeface="Times New Roman" pitchFamily="18" charset="0"/>
                <a:cs typeface="Times New Roman" pitchFamily="18" charset="0"/>
              </a:rPr>
              <a:t> bundles. These bundles produce a small amount of secondary phloem and secondary xylem in radial rows.</a:t>
            </a:r>
          </a:p>
          <a:p>
            <a:pPr algn="just">
              <a:buNone/>
            </a:pPr>
            <a:r>
              <a:rPr lang="en-US" sz="2000" dirty="0" smtClean="0">
                <a:latin typeface="Times New Roman" pitchFamily="18" charset="0"/>
                <a:cs typeface="Times New Roman" pitchFamily="18" charset="0"/>
              </a:rPr>
              <a:t>4. The middle ring consists of six or seven (upto fourteen) bundles. These bundles are smaller than those of the inner ring. Each bundle is conjoint, collateral, </a:t>
            </a:r>
            <a:r>
              <a:rPr lang="en-US" sz="2000" dirty="0" smtClean="0">
                <a:latin typeface="Times New Roman" pitchFamily="18" charset="0"/>
                <a:cs typeface="Times New Roman" pitchFamily="18" charset="0"/>
              </a:rPr>
              <a:t>endarch</a:t>
            </a:r>
            <a:r>
              <a:rPr lang="en-US" sz="2000" dirty="0" smtClean="0">
                <a:latin typeface="Times New Roman" pitchFamily="18" charset="0"/>
                <a:cs typeface="Times New Roman" pitchFamily="18" charset="0"/>
              </a:rPr>
              <a:t> and open. Pith. In the centre a small </a:t>
            </a:r>
            <a:r>
              <a:rPr lang="en-US" sz="2000" dirty="0" smtClean="0">
                <a:latin typeface="Times New Roman" pitchFamily="18" charset="0"/>
                <a:cs typeface="Times New Roman" pitchFamily="18" charset="0"/>
              </a:rPr>
              <a:t>parenchymatous</a:t>
            </a:r>
            <a:r>
              <a:rPr lang="en-US" sz="2000" dirty="0" smtClean="0">
                <a:latin typeface="Times New Roman" pitchFamily="18" charset="0"/>
                <a:cs typeface="Times New Roman" pitchFamily="18" charset="0"/>
              </a:rPr>
              <a:t> pith is </a:t>
            </a:r>
            <a:r>
              <a:rPr lang="en-US" sz="2000" dirty="0" smtClean="0">
                <a:latin typeface="Times New Roman" pitchFamily="18" charset="0"/>
                <a:cs typeface="Times New Roman" pitchFamily="18" charset="0"/>
              </a:rPr>
              <a:t>present.</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Identification</a:t>
            </a:r>
          </a:p>
          <a:p>
            <a:pPr algn="just">
              <a:buFont typeface="Wingdings" pitchFamily="2" charset="2"/>
              <a:buChar char="§"/>
            </a:pPr>
            <a:r>
              <a:rPr lang="en-US" dirty="0" smtClean="0"/>
              <a:t>1. Stem. Vascular bundles conjoint, collateral and open.</a:t>
            </a:r>
          </a:p>
          <a:p>
            <a:pPr algn="just">
              <a:buFont typeface="Wingdings" pitchFamily="2" charset="2"/>
              <a:buChar char="§"/>
            </a:pPr>
            <a:r>
              <a:rPr lang="en-US" dirty="0" smtClean="0"/>
              <a:t>2. Dicotyledonous </a:t>
            </a:r>
            <a:r>
              <a:rPr lang="en-US" dirty="0" smtClean="0"/>
              <a:t>stem-</a:t>
            </a:r>
          </a:p>
          <a:p>
            <a:pPr algn="just">
              <a:buNone/>
            </a:pPr>
            <a:r>
              <a:rPr lang="en-US" dirty="0" smtClean="0"/>
              <a:t>1</a:t>
            </a:r>
            <a:r>
              <a:rPr lang="en-US" dirty="0" smtClean="0"/>
              <a:t>. Cortex well differentiated.</a:t>
            </a:r>
          </a:p>
          <a:p>
            <a:pPr algn="just">
              <a:buNone/>
            </a:pPr>
            <a:r>
              <a:rPr lang="en-US" dirty="0" smtClean="0"/>
              <a:t>2. Presence of secondary growth.</a:t>
            </a:r>
          </a:p>
          <a:p>
            <a:pPr algn="just">
              <a:buNone/>
            </a:pPr>
            <a:r>
              <a:rPr lang="en-US" dirty="0" smtClean="0"/>
              <a:t>3. Vascular bundles in a ring.</a:t>
            </a:r>
            <a:endParaRPr lang="en-US" dirty="0"/>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ownload.jpg"/>
          <p:cNvPicPr>
            <a:picLocks noGrp="1" noChangeAspect="1"/>
          </p:cNvPicPr>
          <p:nvPr>
            <p:ph idx="1"/>
          </p:nvPr>
        </p:nvPicPr>
        <p:blipFill>
          <a:blip r:embed="rId2"/>
          <a:stretch>
            <a:fillRect/>
          </a:stretch>
        </p:blipFill>
        <p:spPr>
          <a:xfrm>
            <a:off x="304800" y="228600"/>
            <a:ext cx="3810000" cy="2667000"/>
          </a:xfrm>
          <a:prstGeom prst="rect">
            <a:avLst/>
          </a:prstGeom>
          <a:ln>
            <a:noFill/>
          </a:ln>
          <a:effectLst>
            <a:softEdge rad="112500"/>
          </a:effectLst>
        </p:spPr>
      </p:pic>
      <p:pic>
        <p:nvPicPr>
          <p:cNvPr id="5" name="Picture 4" descr="download (2).jpg"/>
          <p:cNvPicPr>
            <a:picLocks noChangeAspect="1"/>
          </p:cNvPicPr>
          <p:nvPr/>
        </p:nvPicPr>
        <p:blipFill>
          <a:blip r:embed="rId3"/>
          <a:stretch>
            <a:fillRect/>
          </a:stretch>
        </p:blipFill>
        <p:spPr>
          <a:xfrm>
            <a:off x="4267200" y="228600"/>
            <a:ext cx="4267200" cy="2590800"/>
          </a:xfrm>
          <a:prstGeom prst="rect">
            <a:avLst/>
          </a:prstGeom>
          <a:ln>
            <a:noFill/>
          </a:ln>
          <a:effectLst>
            <a:softEdge rad="112500"/>
          </a:effectLst>
        </p:spPr>
      </p:pic>
      <p:pic>
        <p:nvPicPr>
          <p:cNvPr id="6" name="Picture 5" descr="hzd2DB1.jpg"/>
          <p:cNvPicPr>
            <a:picLocks noChangeAspect="1"/>
          </p:cNvPicPr>
          <p:nvPr/>
        </p:nvPicPr>
        <p:blipFill>
          <a:blip r:embed="rId4"/>
          <a:srcRect b="24490"/>
          <a:stretch>
            <a:fillRect/>
          </a:stretch>
        </p:blipFill>
        <p:spPr>
          <a:xfrm>
            <a:off x="1600200" y="3048000"/>
            <a:ext cx="6248400" cy="2819400"/>
          </a:xfrm>
          <a:prstGeom prst="rect">
            <a:avLst/>
          </a:prstGeom>
          <a:ln>
            <a:noFill/>
          </a:ln>
          <a:effectLst>
            <a:softEdge rad="112500"/>
          </a:effectLst>
        </p:spPr>
      </p:pic>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qdefault.jpg"/>
          <p:cNvPicPr>
            <a:picLocks noGrp="1" noChangeAspect="1"/>
          </p:cNvPicPr>
          <p:nvPr>
            <p:ph idx="1"/>
          </p:nvPr>
        </p:nvPicPr>
        <p:blipFill>
          <a:blip r:embed="rId2"/>
          <a:srcRect t="11111"/>
          <a:stretch>
            <a:fillRect/>
          </a:stretch>
        </p:blipFill>
        <p:spPr>
          <a:xfrm>
            <a:off x="228600" y="304800"/>
            <a:ext cx="8458200" cy="5486400"/>
          </a:xfrm>
          <a:prstGeom prst="rect">
            <a:avLst/>
          </a:prstGeom>
        </p:spPr>
      </p:pic>
    </p:spTree>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Boerhavia-Stem-TS-Diagram.jpg"/>
          <p:cNvPicPr>
            <a:picLocks noGrp="1" noChangeAspect="1"/>
          </p:cNvPicPr>
          <p:nvPr>
            <p:ph idx="1"/>
          </p:nvPr>
        </p:nvPicPr>
        <p:blipFill>
          <a:blip r:embed="rId2"/>
          <a:stretch>
            <a:fillRect/>
          </a:stretch>
        </p:blipFill>
        <p:spPr>
          <a:xfrm>
            <a:off x="0" y="304800"/>
            <a:ext cx="4114800" cy="6324600"/>
          </a:xfrm>
        </p:spPr>
      </p:pic>
      <p:pic>
        <p:nvPicPr>
          <p:cNvPr id="7" name="Picture 6" descr="Secondary-Thickening-in-Hoerhaavia-Stem-Lecture-Notes.jpg"/>
          <p:cNvPicPr>
            <a:picLocks noChangeAspect="1"/>
          </p:cNvPicPr>
          <p:nvPr/>
        </p:nvPicPr>
        <p:blipFill>
          <a:blip r:embed="rId3"/>
          <a:srcRect b="8197"/>
          <a:stretch>
            <a:fillRect/>
          </a:stretch>
        </p:blipFill>
        <p:spPr>
          <a:xfrm>
            <a:off x="4191000" y="0"/>
            <a:ext cx="4443412" cy="4267200"/>
          </a:xfrm>
          <a:prstGeom prst="rect">
            <a:avLst/>
          </a:prstGeom>
        </p:spPr>
      </p:pic>
      <p:pic>
        <p:nvPicPr>
          <p:cNvPr id="8" name="Picture 7" descr="cambium-ring.jpg"/>
          <p:cNvPicPr>
            <a:picLocks noChangeAspect="1"/>
          </p:cNvPicPr>
          <p:nvPr/>
        </p:nvPicPr>
        <p:blipFill>
          <a:blip r:embed="rId4"/>
          <a:stretch>
            <a:fillRect/>
          </a:stretch>
        </p:blipFill>
        <p:spPr>
          <a:xfrm>
            <a:off x="4876800" y="4495800"/>
            <a:ext cx="3187700" cy="21336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51yX1WwD8HL._SL1200_.jpg"/>
          <p:cNvPicPr>
            <a:picLocks noGrp="1" noChangeAspect="1"/>
          </p:cNvPicPr>
          <p:nvPr>
            <p:ph idx="1"/>
          </p:nvPr>
        </p:nvPicPr>
        <p:blipFill>
          <a:blip r:embed="rId2" cstate="print"/>
          <a:stretch>
            <a:fillRect/>
          </a:stretch>
        </p:blipFill>
        <p:spPr>
          <a:xfrm>
            <a:off x="2895600" y="1905000"/>
            <a:ext cx="1831845" cy="1676400"/>
          </a:xfrm>
          <a:prstGeom prst="rect">
            <a:avLst/>
          </a:prstGeom>
          <a:ln>
            <a:noFill/>
          </a:ln>
          <a:effectLst>
            <a:softEdge rad="112500"/>
          </a:effectLst>
        </p:spPr>
      </p:pic>
      <p:pic>
        <p:nvPicPr>
          <p:cNvPr id="5" name="Picture 4" descr="19508_2.jpg"/>
          <p:cNvPicPr>
            <a:picLocks noChangeAspect="1"/>
          </p:cNvPicPr>
          <p:nvPr/>
        </p:nvPicPr>
        <p:blipFill>
          <a:blip r:embed="rId3" cstate="print"/>
          <a:stretch>
            <a:fillRect/>
          </a:stretch>
        </p:blipFill>
        <p:spPr>
          <a:xfrm>
            <a:off x="228600" y="1905000"/>
            <a:ext cx="2514600" cy="1371600"/>
          </a:xfrm>
          <a:prstGeom prst="rect">
            <a:avLst/>
          </a:prstGeom>
        </p:spPr>
      </p:pic>
      <p:pic>
        <p:nvPicPr>
          <p:cNvPr id="6" name="Picture 5" descr="1205281018110_2_86_d1105 - Copy - Copy.jpg"/>
          <p:cNvPicPr>
            <a:picLocks noChangeAspect="1"/>
          </p:cNvPicPr>
          <p:nvPr/>
        </p:nvPicPr>
        <p:blipFill>
          <a:blip r:embed="rId4"/>
          <a:stretch>
            <a:fillRect/>
          </a:stretch>
        </p:blipFill>
        <p:spPr>
          <a:xfrm>
            <a:off x="6019800" y="4808501"/>
            <a:ext cx="2735964" cy="2049499"/>
          </a:xfrm>
          <a:prstGeom prst="rect">
            <a:avLst/>
          </a:prstGeom>
          <a:ln>
            <a:noFill/>
          </a:ln>
          <a:effectLst>
            <a:softEdge rad="112500"/>
          </a:effectLst>
        </p:spPr>
      </p:pic>
      <p:pic>
        <p:nvPicPr>
          <p:cNvPr id="8" name="Picture 7" descr="dissecting-microscope-500x500.jpg"/>
          <p:cNvPicPr>
            <a:picLocks noChangeAspect="1"/>
          </p:cNvPicPr>
          <p:nvPr/>
        </p:nvPicPr>
        <p:blipFill>
          <a:blip r:embed="rId5"/>
          <a:stretch>
            <a:fillRect/>
          </a:stretch>
        </p:blipFill>
        <p:spPr>
          <a:xfrm>
            <a:off x="2438400" y="4572000"/>
            <a:ext cx="3352800" cy="2286000"/>
          </a:xfrm>
          <a:prstGeom prst="rect">
            <a:avLst/>
          </a:prstGeom>
        </p:spPr>
      </p:pic>
      <p:pic>
        <p:nvPicPr>
          <p:cNvPr id="9" name="Picture 8" descr="download - Copy (2).jpg"/>
          <p:cNvPicPr>
            <a:picLocks noChangeAspect="1"/>
          </p:cNvPicPr>
          <p:nvPr/>
        </p:nvPicPr>
        <p:blipFill>
          <a:blip r:embed="rId6"/>
          <a:stretch>
            <a:fillRect/>
          </a:stretch>
        </p:blipFill>
        <p:spPr>
          <a:xfrm>
            <a:off x="4572000" y="0"/>
            <a:ext cx="2438400" cy="1025744"/>
          </a:xfrm>
          <a:prstGeom prst="rect">
            <a:avLst/>
          </a:prstGeom>
          <a:ln>
            <a:noFill/>
          </a:ln>
          <a:effectLst>
            <a:softEdge rad="112500"/>
          </a:effectLst>
        </p:spPr>
      </p:pic>
      <p:pic>
        <p:nvPicPr>
          <p:cNvPr id="10" name="Picture 9" descr="download (1).jpg"/>
          <p:cNvPicPr>
            <a:picLocks noChangeAspect="1"/>
          </p:cNvPicPr>
          <p:nvPr/>
        </p:nvPicPr>
        <p:blipFill>
          <a:blip r:embed="rId7"/>
          <a:stretch>
            <a:fillRect/>
          </a:stretch>
        </p:blipFill>
        <p:spPr>
          <a:xfrm>
            <a:off x="0" y="3352800"/>
            <a:ext cx="2895600" cy="3505200"/>
          </a:xfrm>
          <a:prstGeom prst="rect">
            <a:avLst/>
          </a:prstGeom>
        </p:spPr>
      </p:pic>
      <p:pic>
        <p:nvPicPr>
          <p:cNvPr id="11" name="Picture 10" descr="download (3).jpg"/>
          <p:cNvPicPr>
            <a:picLocks noChangeAspect="1"/>
          </p:cNvPicPr>
          <p:nvPr/>
        </p:nvPicPr>
        <p:blipFill>
          <a:blip r:embed="rId8"/>
          <a:stretch>
            <a:fillRect/>
          </a:stretch>
        </p:blipFill>
        <p:spPr>
          <a:xfrm>
            <a:off x="6858000" y="0"/>
            <a:ext cx="2143125" cy="1345596"/>
          </a:xfrm>
          <a:prstGeom prst="rect">
            <a:avLst/>
          </a:prstGeom>
          <a:ln>
            <a:noFill/>
          </a:ln>
          <a:effectLst>
            <a:softEdge rad="112500"/>
          </a:effectLst>
        </p:spPr>
      </p:pic>
      <p:pic>
        <p:nvPicPr>
          <p:cNvPr id="13" name="Picture 12" descr="download (10) - Copy.jpg"/>
          <p:cNvPicPr>
            <a:picLocks noChangeAspect="1"/>
          </p:cNvPicPr>
          <p:nvPr/>
        </p:nvPicPr>
        <p:blipFill>
          <a:blip r:embed="rId9"/>
          <a:stretch>
            <a:fillRect/>
          </a:stretch>
        </p:blipFill>
        <p:spPr>
          <a:xfrm>
            <a:off x="4876800" y="838200"/>
            <a:ext cx="1990725" cy="1219200"/>
          </a:xfrm>
          <a:prstGeom prst="rect">
            <a:avLst/>
          </a:prstGeom>
          <a:ln>
            <a:noFill/>
          </a:ln>
          <a:effectLst>
            <a:softEdge rad="112500"/>
          </a:effectLst>
        </p:spPr>
      </p:pic>
      <p:pic>
        <p:nvPicPr>
          <p:cNvPr id="14" name="Picture 13" descr="download (11) - Copy.jpg"/>
          <p:cNvPicPr>
            <a:picLocks noChangeAspect="1"/>
          </p:cNvPicPr>
          <p:nvPr/>
        </p:nvPicPr>
        <p:blipFill>
          <a:blip r:embed="rId10"/>
          <a:stretch>
            <a:fillRect/>
          </a:stretch>
        </p:blipFill>
        <p:spPr>
          <a:xfrm>
            <a:off x="2362200" y="381000"/>
            <a:ext cx="2143125" cy="1219200"/>
          </a:xfrm>
          <a:prstGeom prst="rect">
            <a:avLst/>
          </a:prstGeom>
          <a:ln>
            <a:noFill/>
          </a:ln>
          <a:effectLst>
            <a:softEdge rad="112500"/>
          </a:effectLst>
        </p:spPr>
      </p:pic>
      <p:pic>
        <p:nvPicPr>
          <p:cNvPr id="15" name="Picture 14" descr="download.png"/>
          <p:cNvPicPr>
            <a:picLocks noChangeAspect="1"/>
          </p:cNvPicPr>
          <p:nvPr/>
        </p:nvPicPr>
        <p:blipFill>
          <a:blip r:embed="rId11"/>
          <a:srcRect b="23441"/>
          <a:stretch>
            <a:fillRect/>
          </a:stretch>
        </p:blipFill>
        <p:spPr>
          <a:xfrm>
            <a:off x="3200400" y="3429000"/>
            <a:ext cx="2057400" cy="1066800"/>
          </a:xfrm>
          <a:prstGeom prst="rect">
            <a:avLst/>
          </a:prstGeom>
        </p:spPr>
      </p:pic>
      <p:pic>
        <p:nvPicPr>
          <p:cNvPr id="16" name="Picture 15" descr="safranin-SIL.jpg"/>
          <p:cNvPicPr>
            <a:picLocks noChangeAspect="1"/>
          </p:cNvPicPr>
          <p:nvPr/>
        </p:nvPicPr>
        <p:blipFill>
          <a:blip r:embed="rId12" cstate="print"/>
          <a:stretch>
            <a:fillRect/>
          </a:stretch>
        </p:blipFill>
        <p:spPr>
          <a:xfrm>
            <a:off x="381000" y="1"/>
            <a:ext cx="1905000" cy="1828800"/>
          </a:xfrm>
          <a:prstGeom prst="rect">
            <a:avLst/>
          </a:prstGeom>
          <a:ln>
            <a:noFill/>
          </a:ln>
          <a:effectLst>
            <a:softEdge rad="112500"/>
          </a:effectLst>
        </p:spPr>
      </p:pic>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81000"/>
            <a:ext cx="8229600" cy="5638800"/>
          </a:xfrm>
        </p:spPr>
        <p:txBody>
          <a:bodyPr>
            <a:noAutofit/>
          </a:bodyPr>
          <a:lstStyle/>
          <a:p>
            <a:pPr algn="just">
              <a:buFont typeface="Wingdings" pitchFamily="2" charset="2"/>
              <a:buChar char="§"/>
            </a:pPr>
            <a:r>
              <a:rPr lang="en-US" sz="2000" dirty="0" smtClean="0">
                <a:latin typeface="Times New Roman" pitchFamily="18" charset="0"/>
                <a:cs typeface="Times New Roman" pitchFamily="18" charset="0"/>
              </a:rPr>
              <a:t>1</a:t>
            </a:r>
            <a:r>
              <a:rPr lang="en-US" sz="2000" dirty="0" smtClean="0">
                <a:latin typeface="Times New Roman" pitchFamily="18" charset="0"/>
                <a:cs typeface="Times New Roman" pitchFamily="18" charset="0"/>
              </a:rPr>
              <a:t>. Medullary bundles. The vascular bundles are arranged in three rings. Out of these, two inner rings occur in the pith and are, therefore, known as </a:t>
            </a:r>
            <a:r>
              <a:rPr lang="en-US" sz="2000" dirty="0" smtClean="0">
                <a:latin typeface="Times New Roman" pitchFamily="18" charset="0"/>
                <a:cs typeface="Times New Roman" pitchFamily="18" charset="0"/>
              </a:rPr>
              <a:t>medullary</a:t>
            </a:r>
            <a:r>
              <a:rPr lang="en-US" sz="2000" dirty="0" smtClean="0">
                <a:latin typeface="Times New Roman" pitchFamily="18" charset="0"/>
                <a:cs typeface="Times New Roman" pitchFamily="18" charset="0"/>
              </a:rPr>
              <a:t> bundles. The </a:t>
            </a:r>
            <a:r>
              <a:rPr lang="en-US" sz="2000" dirty="0" smtClean="0">
                <a:latin typeface="Times New Roman" pitchFamily="18" charset="0"/>
                <a:cs typeface="Times New Roman" pitchFamily="18" charset="0"/>
              </a:rPr>
              <a:t>medullary</a:t>
            </a:r>
            <a:r>
              <a:rPr lang="en-US" sz="2000" dirty="0" smtClean="0">
                <a:latin typeface="Times New Roman" pitchFamily="18" charset="0"/>
                <a:cs typeface="Times New Roman" pitchFamily="18" charset="0"/>
              </a:rPr>
              <a:t> bundles possess fascicular (intrafascicular) cambium and produce a little amount of secondary tissues.</a:t>
            </a:r>
          </a:p>
          <a:p>
            <a:pPr algn="just">
              <a:buFont typeface="Wingdings" pitchFamily="2" charset="2"/>
              <a:buChar char="§"/>
            </a:pPr>
            <a:r>
              <a:rPr lang="en-US" sz="2000" dirty="0" smtClean="0">
                <a:latin typeface="Times New Roman" pitchFamily="18" charset="0"/>
                <a:cs typeface="Times New Roman" pitchFamily="18" charset="0"/>
              </a:rPr>
              <a:t>2. Abnormal secondary growth. In </a:t>
            </a:r>
            <a:r>
              <a:rPr lang="en-US" sz="2000" i="1" dirty="0" smtClean="0">
                <a:latin typeface="Times New Roman" pitchFamily="18" charset="0"/>
                <a:cs typeface="Times New Roman" pitchFamily="18" charset="0"/>
              </a:rPr>
              <a:t>Boerhaavia, vascular bundles of the outermost ring have fascicular </a:t>
            </a:r>
            <a:r>
              <a:rPr lang="en-US" sz="2000" dirty="0" smtClean="0">
                <a:latin typeface="Times New Roman" pitchFamily="18" charset="0"/>
                <a:cs typeface="Times New Roman" pitchFamily="18" charset="0"/>
              </a:rPr>
              <a:t>cambium. Later, interfascicular cambium also develops, thus forming a complete ring. The cambial ring produces secondary xylem and secondary phloem. However, this cambial ring soon stops functioning. A new ring (accessory cambium) appears later in the region of the pericycle. This ring of cambium, also, as in earlier cases functions only for some time. Such many (upto twenty two) accessory cambia are produced successively, much farther away into the cortex every time. This results in the formation of successive alternate zones of secondary xylem and secondary phloem. These rings or zones (of secondary tissues) are sometimes eccentrically developed. Cambia produce a very large amount of prosenchyma into which xylem remains scattered and at times becomes indistinguishable from it.</a:t>
            </a:r>
            <a:endParaRPr lang="en-US" sz="20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590800"/>
            <a:ext cx="8229600" cy="3416491"/>
          </a:xfrm>
        </p:spPr>
        <p:txBody>
          <a:bodyPr>
            <a:norm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buNone/>
            </a:pPr>
            <a:r>
              <a:rPr lang="en-US" sz="88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Thank You </a:t>
            </a:r>
            <a:endParaRPr lang="en-US" sz="88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3200" dirty="0" smtClean="0">
                <a:latin typeface="Times New Roman" pitchFamily="18" charset="0"/>
                <a:cs typeface="Times New Roman" pitchFamily="18" charset="0"/>
              </a:rPr>
              <a:t>Transverse</a:t>
            </a:r>
          </a:p>
          <a:p>
            <a:pPr algn="just"/>
            <a:r>
              <a:rPr lang="en-US" sz="3200" dirty="0" smtClean="0">
                <a:latin typeface="Times New Roman" pitchFamily="18" charset="0"/>
                <a:cs typeface="Times New Roman" pitchFamily="18" charset="0"/>
              </a:rPr>
              <a:t>Longitudinal</a:t>
            </a:r>
          </a:p>
          <a:p>
            <a:pPr algn="just">
              <a:buNone/>
            </a:pPr>
            <a:r>
              <a:rPr lang="en-US" sz="3200" dirty="0" smtClean="0">
                <a:latin typeface="Times New Roman" pitchFamily="18" charset="0"/>
                <a:cs typeface="Times New Roman" pitchFamily="18" charset="0"/>
              </a:rPr>
              <a:t>(I) </a:t>
            </a:r>
            <a:r>
              <a:rPr lang="en-US" sz="3200" dirty="0" smtClean="0">
                <a:latin typeface="Times New Roman" pitchFamily="18" charset="0"/>
                <a:cs typeface="Times New Roman" pitchFamily="18" charset="0"/>
              </a:rPr>
              <a:t>Radial Longitudinal section (</a:t>
            </a:r>
            <a:r>
              <a:rPr lang="en-US" sz="3200" dirty="0" smtClean="0">
                <a:latin typeface="Times New Roman" pitchFamily="18" charset="0"/>
                <a:cs typeface="Times New Roman" pitchFamily="18" charset="0"/>
              </a:rPr>
              <a:t>R.L.s)</a:t>
            </a:r>
            <a:endParaRPr lang="en-US" sz="3200" dirty="0" smtClean="0">
              <a:latin typeface="Times New Roman" pitchFamily="18" charset="0"/>
              <a:cs typeface="Times New Roman" pitchFamily="18" charset="0"/>
            </a:endParaRPr>
          </a:p>
          <a:p>
            <a:pPr algn="just">
              <a:buNone/>
            </a:pPr>
            <a:r>
              <a:rPr lang="en-US" sz="3200" dirty="0" smtClean="0">
                <a:latin typeface="Times New Roman" pitchFamily="18" charset="0"/>
                <a:cs typeface="Times New Roman" pitchFamily="18" charset="0"/>
              </a:rPr>
              <a:t>(ii) Tangential Longitudinal section (T.L.s</a:t>
            </a:r>
            <a:r>
              <a:rPr lang="en-US" sz="3200" dirty="0" smtClean="0">
                <a:latin typeface="Times New Roman" pitchFamily="18" charset="0"/>
                <a:cs typeface="Times New Roman" pitchFamily="18" charset="0"/>
              </a:rPr>
              <a:t>.)</a:t>
            </a:r>
            <a:endParaRPr lang="en-US" sz="3200" dirty="0" smtClean="0">
              <a:latin typeface="Times New Roman" pitchFamily="18" charset="0"/>
              <a:cs typeface="Times New Roman" pitchFamily="18" charset="0"/>
            </a:endParaRPr>
          </a:p>
        </p:txBody>
      </p:sp>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Section cutting</a:t>
            </a:r>
            <a:endParaRPr lang="en-US" dirty="0">
              <a:latin typeface="Times New Roman" pitchFamily="18" charset="0"/>
              <a:cs typeface="Times New Roman" pitchFamily="18" charset="0"/>
            </a:endParaRPr>
          </a:p>
        </p:txBody>
      </p:sp>
      <p:pic>
        <p:nvPicPr>
          <p:cNvPr id="4" name="Picture 3" descr="AnaD9n - Copy (2).gif"/>
          <p:cNvPicPr>
            <a:picLocks noChangeAspect="1"/>
          </p:cNvPicPr>
          <p:nvPr/>
        </p:nvPicPr>
        <p:blipFill>
          <a:blip r:embed="rId2"/>
          <a:srcRect b="12000"/>
          <a:stretch>
            <a:fillRect/>
          </a:stretch>
        </p:blipFill>
        <p:spPr>
          <a:xfrm>
            <a:off x="2362200" y="4419600"/>
            <a:ext cx="3352800" cy="1676400"/>
          </a:xfrm>
          <a:prstGeom prst="rect">
            <a:avLst/>
          </a:prstGeom>
        </p:spPr>
      </p:pic>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pPr algn="ctr"/>
            <a:r>
              <a:rPr lang="en-US" dirty="0" smtClean="0"/>
              <a:t>Slide </a:t>
            </a:r>
            <a:r>
              <a:rPr lang="en-US" dirty="0" smtClean="0"/>
              <a:t>Preparation</a:t>
            </a:r>
            <a:endParaRPr lang="en-US" dirty="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000" dirty="0" smtClean="0">
                <a:latin typeface="Times New Roman" pitchFamily="18" charset="0"/>
                <a:cs typeface="Times New Roman" pitchFamily="18" charset="0"/>
              </a:rPr>
              <a:t>Three fundamental organs of plant are - stem, root and leaves. All these organs are made of tissue systems.</a:t>
            </a:r>
          </a:p>
          <a:p>
            <a:pPr algn="just"/>
            <a:r>
              <a:rPr lang="en-US" sz="2000" dirty="0" smtClean="0">
                <a:latin typeface="Times New Roman" pitchFamily="18" charset="0"/>
                <a:cs typeface="Times New Roman" pitchFamily="18" charset="0"/>
              </a:rPr>
              <a:t>The tissues constituting the tissue system are derived from meristematic tissues. These are situated only at a few places called meristems.</a:t>
            </a:r>
          </a:p>
          <a:p>
            <a:pPr algn="just"/>
            <a:r>
              <a:rPr lang="en-US" sz="2000" dirty="0" smtClean="0">
                <a:latin typeface="Times New Roman" pitchFamily="18" charset="0"/>
                <a:cs typeface="Times New Roman" pitchFamily="18" charset="0"/>
              </a:rPr>
              <a:t>The tissues are classified into two major </a:t>
            </a:r>
            <a:r>
              <a:rPr lang="en-US" sz="2000" dirty="0" smtClean="0">
                <a:latin typeface="Times New Roman" pitchFamily="18" charset="0"/>
                <a:cs typeface="Times New Roman" pitchFamily="18" charset="0"/>
              </a:rPr>
              <a:t>groups simple </a:t>
            </a:r>
            <a:r>
              <a:rPr lang="en-US" sz="2000" dirty="0" smtClean="0">
                <a:latin typeface="Times New Roman" pitchFamily="18" charset="0"/>
                <a:cs typeface="Times New Roman" pitchFamily="18" charset="0"/>
              </a:rPr>
              <a:t>tissues and the complex tissues. </a:t>
            </a:r>
          </a:p>
          <a:p>
            <a:pPr algn="just"/>
            <a:r>
              <a:rPr lang="en-US" sz="2000" dirty="0" smtClean="0">
                <a:latin typeface="Times New Roman" pitchFamily="18" charset="0"/>
                <a:cs typeface="Times New Roman" pitchFamily="18" charset="0"/>
              </a:rPr>
              <a:t>The simple tissues are made of only one type cells. These include parenchyma, </a:t>
            </a:r>
            <a:r>
              <a:rPr lang="en-US" sz="2000" dirty="0" smtClean="0">
                <a:latin typeface="Times New Roman" pitchFamily="18" charset="0"/>
                <a:cs typeface="Times New Roman" pitchFamily="18" charset="0"/>
              </a:rPr>
              <a:t>sclerenchyma</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collenchyma</a:t>
            </a:r>
            <a:r>
              <a:rPr lang="en-US" sz="2000" dirty="0" smtClean="0">
                <a:latin typeface="Times New Roman" pitchFamily="18" charset="0"/>
                <a:cs typeface="Times New Roman" pitchFamily="18" charset="0"/>
              </a:rPr>
              <a:t>, etc. </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The </a:t>
            </a:r>
            <a:r>
              <a:rPr lang="en-US" sz="2000" dirty="0" smtClean="0">
                <a:latin typeface="Times New Roman" pitchFamily="18" charset="0"/>
                <a:cs typeface="Times New Roman" pitchFamily="18" charset="0"/>
              </a:rPr>
              <a:t>complex tissues are made of more than one type of </a:t>
            </a:r>
            <a:r>
              <a:rPr lang="en-US" sz="2000" dirty="0" smtClean="0">
                <a:latin typeface="Times New Roman" pitchFamily="18" charset="0"/>
                <a:cs typeface="Times New Roman" pitchFamily="18" charset="0"/>
              </a:rPr>
              <a:t>cells. Complex </a:t>
            </a:r>
            <a:r>
              <a:rPr lang="en-US" sz="2000" dirty="0" smtClean="0">
                <a:latin typeface="Times New Roman" pitchFamily="18" charset="0"/>
                <a:cs typeface="Times New Roman" pitchFamily="18" charset="0"/>
              </a:rPr>
              <a:t>tissues include xylem and phloem. The xylem consists of cell types such as </a:t>
            </a:r>
            <a:r>
              <a:rPr lang="en-US" sz="2000" dirty="0" smtClean="0">
                <a:latin typeface="Times New Roman" pitchFamily="18" charset="0"/>
                <a:cs typeface="Times New Roman" pitchFamily="18" charset="0"/>
              </a:rPr>
              <a:t>tracheids</a:t>
            </a:r>
            <a:r>
              <a:rPr lang="en-US" sz="2000" dirty="0" smtClean="0">
                <a:latin typeface="Times New Roman" pitchFamily="18" charset="0"/>
                <a:cs typeface="Times New Roman" pitchFamily="18" charset="0"/>
              </a:rPr>
              <a:t>, vessels, xylem </a:t>
            </a:r>
            <a:r>
              <a:rPr lang="en-US" sz="2000" dirty="0" smtClean="0">
                <a:latin typeface="Times New Roman" pitchFamily="18" charset="0"/>
                <a:cs typeface="Times New Roman" pitchFamily="18" charset="0"/>
              </a:rPr>
              <a:t>fibers </a:t>
            </a:r>
            <a:r>
              <a:rPr lang="en-US" sz="2000" dirty="0" smtClean="0">
                <a:latin typeface="Times New Roman" pitchFamily="18" charset="0"/>
                <a:cs typeface="Times New Roman" pitchFamily="18" charset="0"/>
              </a:rPr>
              <a:t>and xylem parenchyma. The phloem is composed of sieve </a:t>
            </a:r>
            <a:r>
              <a:rPr lang="en-US" sz="2000" dirty="0" smtClean="0">
                <a:latin typeface="Times New Roman" pitchFamily="18" charset="0"/>
                <a:cs typeface="Times New Roman" pitchFamily="18" charset="0"/>
              </a:rPr>
              <a:t>cells</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companion cells, phloem_ </a:t>
            </a:r>
            <a:r>
              <a:rPr lang="en-US" sz="2000" dirty="0" smtClean="0">
                <a:latin typeface="Times New Roman" pitchFamily="18" charset="0"/>
                <a:cs typeface="Times New Roman" pitchFamily="18" charset="0"/>
              </a:rPr>
              <a:t>fibers </a:t>
            </a:r>
            <a:r>
              <a:rPr lang="en-US" sz="2000" dirty="0" smtClean="0">
                <a:latin typeface="Times New Roman" pitchFamily="18" charset="0"/>
                <a:cs typeface="Times New Roman" pitchFamily="18" charset="0"/>
              </a:rPr>
              <a:t>and phloem parenchyma.</a:t>
            </a:r>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pPr algn="ctr"/>
            <a:r>
              <a:rPr lang="en-US" dirty="0" smtClean="0"/>
              <a:t>Plant Anatomy</a:t>
            </a:r>
            <a:endParaRPr lang="en-US"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r>
              <a:rPr lang="en-US" sz="2000" dirty="0" smtClean="0">
                <a:latin typeface="Times New Roman" pitchFamily="18" charset="0"/>
                <a:cs typeface="Times New Roman" pitchFamily="18" charset="0"/>
              </a:rPr>
              <a:t>Groups of some of these different types of tissues together perform a common function and are called tissue system. </a:t>
            </a:r>
          </a:p>
          <a:p>
            <a:pPr algn="just"/>
            <a:r>
              <a:rPr lang="en-US" sz="2000" dirty="0" smtClean="0">
                <a:latin typeface="Times New Roman" pitchFamily="18" charset="0"/>
                <a:cs typeface="Times New Roman" pitchFamily="18" charset="0"/>
              </a:rPr>
              <a:t>There are three tissue systems epidermal tissue system, ground or fundamental tissue system and vascular tissue system</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Tissue is a group of cells which may be similar or (simple tissue) or dissimilar in character (complex tissue) and is specialized for a particular function.</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Characteristics functions and distribution of some of these plant tissues are given in the following table.</a:t>
            </a:r>
          </a:p>
          <a:p>
            <a:pPr algn="just"/>
            <a:endParaRPr lang="en-US" sz="2000" dirty="0" smtClean="0">
              <a:latin typeface="Times New Roman" pitchFamily="18" charset="0"/>
              <a:cs typeface="Times New Roman" pitchFamily="18" charset="0"/>
            </a:endParaRPr>
          </a:p>
        </p:txBody>
      </p:sp>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Plant Anatomy</a:t>
            </a:r>
            <a:endParaRPr lang="en-US"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304800"/>
          <a:ext cx="8842374" cy="5364480"/>
        </p:xfrm>
        <a:graphic>
          <a:graphicData uri="http://schemas.openxmlformats.org/drawingml/2006/table">
            <a:tbl>
              <a:tblPr firstRow="1" bandRow="1">
                <a:tableStyleId>{5940675A-B579-460E-94D1-54222C63F5DA}</a:tableStyleId>
              </a:tblPr>
              <a:tblGrid>
                <a:gridCol w="1447800"/>
                <a:gridCol w="990600"/>
                <a:gridCol w="1524000"/>
                <a:gridCol w="1219200"/>
                <a:gridCol w="1981200"/>
                <a:gridCol w="1679574"/>
              </a:tblGrid>
              <a:tr h="507584">
                <a:tc>
                  <a:txBody>
                    <a:bodyPr/>
                    <a:lstStyle/>
                    <a:p>
                      <a:r>
                        <a:rPr kumimoji="0" lang="en-US" sz="2000" kern="1200" baseline="0" dirty="0" smtClean="0">
                          <a:solidFill>
                            <a:schemeClr val="tx1"/>
                          </a:solidFill>
                          <a:latin typeface="Times New Roman" pitchFamily="18" charset="0"/>
                          <a:ea typeface="+mn-ea"/>
                          <a:cs typeface="Times New Roman" pitchFamily="18" charset="0"/>
                        </a:rPr>
                        <a:t>Tissue</a:t>
                      </a:r>
                      <a:endParaRPr lang="en-US" sz="2000" dirty="0">
                        <a:latin typeface="Times New Roman" pitchFamily="18" charset="0"/>
                        <a:cs typeface="Times New Roman" pitchFamily="18" charset="0"/>
                      </a:endParaRPr>
                    </a:p>
                  </a:txBody>
                  <a:tcPr/>
                </a:tc>
                <a:tc>
                  <a:txBody>
                    <a:bodyPr/>
                    <a:lstStyle/>
                    <a:p>
                      <a:r>
                        <a:rPr kumimoji="0" lang="en-US" sz="2000" kern="1200" baseline="0" dirty="0" smtClean="0">
                          <a:solidFill>
                            <a:schemeClr val="tx1"/>
                          </a:solidFill>
                          <a:latin typeface="Times New Roman" pitchFamily="18" charset="0"/>
                          <a:ea typeface="+mn-ea"/>
                          <a:cs typeface="Times New Roman" pitchFamily="18" charset="0"/>
                        </a:rPr>
                        <a:t>Living or dead</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WaIl material</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Cell Shape</a:t>
                      </a:r>
                      <a:endParaRPr lang="en-US" sz="2000" dirty="0">
                        <a:latin typeface="Times New Roman" pitchFamily="18" charset="0"/>
                        <a:cs typeface="Times New Roman" pitchFamily="18" charset="0"/>
                      </a:endParaRPr>
                    </a:p>
                  </a:txBody>
                  <a:tcPr/>
                </a:tc>
                <a:tc>
                  <a:txBody>
                    <a:bodyPr/>
                    <a:lstStyle/>
                    <a:p>
                      <a:r>
                        <a:rPr kumimoji="0" lang="en-US" sz="2000" kern="1200" baseline="0" dirty="0" smtClean="0">
                          <a:solidFill>
                            <a:schemeClr val="tx1"/>
                          </a:solidFill>
                          <a:latin typeface="Times New Roman" pitchFamily="18" charset="0"/>
                          <a:ea typeface="+mn-ea"/>
                          <a:cs typeface="Times New Roman" pitchFamily="18" charset="0"/>
                        </a:rPr>
                        <a:t>Main functions</a:t>
                      </a:r>
                      <a:endParaRPr lang="en-US" sz="2000" dirty="0">
                        <a:latin typeface="Times New Roman" pitchFamily="18" charset="0"/>
                        <a:cs typeface="Times New Roman" pitchFamily="18" charset="0"/>
                      </a:endParaRPr>
                    </a:p>
                  </a:txBody>
                  <a:tcPr/>
                </a:tc>
                <a:tc>
                  <a:txBody>
                    <a:bodyPr/>
                    <a:lstStyle/>
                    <a:p>
                      <a:r>
                        <a:rPr kumimoji="0" lang="en-US" sz="2000" kern="1200" baseline="0" dirty="0" smtClean="0">
                          <a:solidFill>
                            <a:schemeClr val="tx1"/>
                          </a:solidFill>
                          <a:latin typeface="Times New Roman" pitchFamily="18" charset="0"/>
                          <a:ea typeface="+mn-ea"/>
                          <a:cs typeface="Times New Roman" pitchFamily="18" charset="0"/>
                        </a:rPr>
                        <a:t>Distribution</a:t>
                      </a:r>
                      <a:endParaRPr lang="en-US" sz="2000" dirty="0">
                        <a:latin typeface="Times New Roman" pitchFamily="18" charset="0"/>
                        <a:cs typeface="Times New Roman" pitchFamily="18" charset="0"/>
                      </a:endParaRPr>
                    </a:p>
                  </a:txBody>
                  <a:tcPr/>
                </a:tc>
              </a:tr>
              <a:tr h="4213641">
                <a:tc>
                  <a:txBody>
                    <a:bodyPr/>
                    <a:lstStyle/>
                    <a:p>
                      <a:r>
                        <a:rPr kumimoji="0" lang="en-US" sz="2000" kern="1200" baseline="0" dirty="0" smtClean="0">
                          <a:solidFill>
                            <a:schemeClr val="tx1"/>
                          </a:solidFill>
                          <a:latin typeface="Times New Roman" pitchFamily="18" charset="0"/>
                          <a:ea typeface="+mn-ea"/>
                          <a:cs typeface="Times New Roman" pitchFamily="18" charset="0"/>
                        </a:rPr>
                        <a:t>Parenchyma</a:t>
                      </a:r>
                      <a:endParaRPr lang="en-US" sz="2000" dirty="0">
                        <a:latin typeface="Times New Roman" pitchFamily="18" charset="0"/>
                        <a:cs typeface="Times New Roman" pitchFamily="18" charset="0"/>
                      </a:endParaRPr>
                    </a:p>
                  </a:txBody>
                  <a:tcPr/>
                </a:tc>
                <a:tc>
                  <a:txBody>
                    <a:bodyPr/>
                    <a:lstStyle/>
                    <a:p>
                      <a:r>
                        <a:rPr kumimoji="0" lang="en-US" sz="2000" kern="1200" baseline="0" dirty="0" smtClean="0">
                          <a:solidFill>
                            <a:schemeClr val="tx1"/>
                          </a:solidFill>
                          <a:latin typeface="Times New Roman" pitchFamily="18" charset="0"/>
                          <a:ea typeface="+mn-ea"/>
                          <a:cs typeface="Times New Roman" pitchFamily="18" charset="0"/>
                        </a:rPr>
                        <a:t>Living</a:t>
                      </a:r>
                      <a:endParaRPr lang="en-US" sz="20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000" kern="1200" baseline="0" dirty="0" smtClean="0">
                          <a:solidFill>
                            <a:schemeClr val="tx1"/>
                          </a:solidFill>
                          <a:latin typeface="Times New Roman" pitchFamily="18" charset="0"/>
                          <a:ea typeface="+mn-ea"/>
                          <a:cs typeface="Times New Roman" pitchFamily="18" charset="0"/>
                        </a:rPr>
                        <a:t>Cellulose, pectins and hemicelluloses</a:t>
                      </a:r>
                      <a:endParaRPr lang="en-US" sz="2000" dirty="0">
                        <a:latin typeface="Times New Roman" pitchFamily="18" charset="0"/>
                        <a:cs typeface="Times New Roman" pitchFamily="18" charset="0"/>
                      </a:endParaRPr>
                    </a:p>
                  </a:txBody>
                  <a:tcPr/>
                </a:tc>
                <a:tc>
                  <a:txBody>
                    <a:bodyPr/>
                    <a:lstStyle/>
                    <a:p>
                      <a:r>
                        <a:rPr kumimoji="0" lang="en-US" sz="2000" kern="1200" baseline="0" dirty="0" smtClean="0">
                          <a:solidFill>
                            <a:schemeClr val="tx1"/>
                          </a:solidFill>
                          <a:latin typeface="Times New Roman" pitchFamily="18" charset="0"/>
                          <a:ea typeface="+mn-ea"/>
                          <a:cs typeface="Times New Roman" pitchFamily="18" charset="0"/>
                        </a:rPr>
                        <a:t>Usually </a:t>
                      </a:r>
                      <a:r>
                        <a:rPr kumimoji="0" lang="en-US" sz="2000" kern="1200" baseline="0" dirty="0" smtClean="0">
                          <a:solidFill>
                            <a:schemeClr val="tx1"/>
                          </a:solidFill>
                          <a:latin typeface="Times New Roman" pitchFamily="18" charset="0"/>
                          <a:ea typeface="+mn-ea"/>
                          <a:cs typeface="Times New Roman" pitchFamily="18" charset="0"/>
                        </a:rPr>
                        <a:t>isodiamet-ric</a:t>
                      </a:r>
                      <a:r>
                        <a:rPr kumimoji="0" lang="en-US" sz="2000" kern="1200" baseline="0" dirty="0" smtClean="0">
                          <a:solidFill>
                            <a:schemeClr val="tx1"/>
                          </a:solidFill>
                          <a:latin typeface="Times New Roman" pitchFamily="18" charset="0"/>
                          <a:ea typeface="+mn-ea"/>
                          <a:cs typeface="Times New Roman" pitchFamily="18" charset="0"/>
                        </a:rPr>
                        <a:t>, </a:t>
                      </a:r>
                      <a:r>
                        <a:rPr kumimoji="0" lang="en-US" sz="2000" kern="1200" baseline="0" dirty="0" smtClean="0">
                          <a:solidFill>
                            <a:schemeClr val="tx1"/>
                          </a:solidFill>
                          <a:latin typeface="Times New Roman" pitchFamily="18" charset="0"/>
                          <a:ea typeface="+mn-ea"/>
                          <a:cs typeface="Times New Roman" pitchFamily="18" charset="0"/>
                        </a:rPr>
                        <a:t>sometime-s </a:t>
                      </a:r>
                      <a:r>
                        <a:rPr kumimoji="0" lang="en-US" sz="2000" kern="1200" baseline="0" dirty="0" smtClean="0">
                          <a:solidFill>
                            <a:schemeClr val="tx1"/>
                          </a:solidFill>
                          <a:latin typeface="Times New Roman" pitchFamily="18" charset="0"/>
                          <a:ea typeface="+mn-ea"/>
                          <a:cs typeface="Times New Roman" pitchFamily="18" charset="0"/>
                        </a:rPr>
                        <a:t>elongated</a:t>
                      </a:r>
                      <a:endParaRPr lang="en-US" sz="2000" dirty="0">
                        <a:latin typeface="Times New Roman" pitchFamily="18" charset="0"/>
                        <a:cs typeface="Times New Roman" pitchFamily="18" charset="0"/>
                      </a:endParaRPr>
                    </a:p>
                  </a:txBody>
                  <a:tcPr/>
                </a:tc>
                <a:tc>
                  <a:txBody>
                    <a:bodyPr/>
                    <a:lstStyle/>
                    <a:p>
                      <a:r>
                        <a:rPr kumimoji="0" lang="en-US" sz="2000" kern="1200" baseline="0" dirty="0" smtClean="0">
                          <a:solidFill>
                            <a:schemeClr val="tx1"/>
                          </a:solidFill>
                          <a:latin typeface="Times New Roman" pitchFamily="18" charset="0"/>
                          <a:ea typeface="+mn-ea"/>
                          <a:cs typeface="Times New Roman" pitchFamily="18" charset="0"/>
                        </a:rPr>
                        <a:t>Packing tissue. </a:t>
                      </a:r>
                      <a:r>
                        <a:rPr kumimoji="0" lang="en-US" sz="2000" kern="1200" baseline="0" dirty="0" smtClean="0">
                          <a:solidFill>
                            <a:schemeClr val="tx1"/>
                          </a:solidFill>
                          <a:latin typeface="Times New Roman" pitchFamily="18" charset="0"/>
                          <a:ea typeface="+mn-ea"/>
                          <a:cs typeface="Times New Roman" pitchFamily="18" charset="0"/>
                        </a:rPr>
                        <a:t>Supporting herbaceous </a:t>
                      </a:r>
                      <a:r>
                        <a:rPr kumimoji="0" lang="en-US" sz="2000" kern="1200" baseline="0" dirty="0" smtClean="0">
                          <a:solidFill>
                            <a:schemeClr val="tx1"/>
                          </a:solidFill>
                          <a:latin typeface="Times New Roman" pitchFamily="18" charset="0"/>
                          <a:ea typeface="+mn-ea"/>
                          <a:cs typeface="Times New Roman" pitchFamily="18" charset="0"/>
                        </a:rPr>
                        <a:t>plants </a:t>
                      </a:r>
                      <a:r>
                        <a:rPr kumimoji="0" lang="en-US" sz="2000" kern="1200" baseline="0" dirty="0" smtClean="0">
                          <a:solidFill>
                            <a:schemeClr val="tx1"/>
                          </a:solidFill>
                          <a:latin typeface="Times New Roman" pitchFamily="18" charset="0"/>
                          <a:ea typeface="+mn-ea"/>
                          <a:cs typeface="Times New Roman" pitchFamily="18" charset="0"/>
                        </a:rPr>
                        <a:t>,Metabolically </a:t>
                      </a:r>
                      <a:r>
                        <a:rPr kumimoji="0" lang="en-US" sz="2000" kern="1200" baseline="0" dirty="0" smtClean="0">
                          <a:solidFill>
                            <a:schemeClr val="tx1"/>
                          </a:solidFill>
                          <a:latin typeface="Times New Roman" pitchFamily="18" charset="0"/>
                          <a:ea typeface="+mn-ea"/>
                          <a:cs typeface="Times New Roman" pitchFamily="18" charset="0"/>
                        </a:rPr>
                        <a:t>active. Intercellular air spaces</a:t>
                      </a:r>
                    </a:p>
                    <a:p>
                      <a:r>
                        <a:rPr kumimoji="0" lang="en-US" sz="2000" kern="1200" baseline="0" dirty="0" smtClean="0">
                          <a:solidFill>
                            <a:schemeClr val="tx1"/>
                          </a:solidFill>
                          <a:latin typeface="Times New Roman" pitchFamily="18" charset="0"/>
                          <a:ea typeface="+mn-ea"/>
                          <a:cs typeface="Times New Roman" pitchFamily="18" charset="0"/>
                        </a:rPr>
                        <a:t>allow gaseous exchange. Food storage. Transport</a:t>
                      </a:r>
                    </a:p>
                    <a:p>
                      <a:r>
                        <a:rPr kumimoji="0" lang="en-US" sz="2000" kern="1200" baseline="0" dirty="0" smtClean="0">
                          <a:solidFill>
                            <a:schemeClr val="tx1"/>
                          </a:solidFill>
                          <a:latin typeface="Times New Roman" pitchFamily="18" charset="0"/>
                          <a:ea typeface="+mn-ea"/>
                          <a:cs typeface="Times New Roman" pitchFamily="18" charset="0"/>
                        </a:rPr>
                        <a:t>of materials through cells</a:t>
                      </a:r>
                    </a:p>
                    <a:p>
                      <a:r>
                        <a:rPr kumimoji="0" lang="en-US" sz="2000" kern="1200" baseline="0" dirty="0" smtClean="0">
                          <a:solidFill>
                            <a:schemeClr val="tx1"/>
                          </a:solidFill>
                          <a:latin typeface="Times New Roman" pitchFamily="18" charset="0"/>
                          <a:ea typeface="+mn-ea"/>
                          <a:cs typeface="Times New Roman" pitchFamily="18" charset="0"/>
                        </a:rPr>
                        <a:t>or cell walls.</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Cortex, pith, medullary </a:t>
                      </a:r>
                      <a:r>
                        <a:rPr kumimoji="0" lang="en-US" sz="2000" kern="1200" baseline="0" dirty="0" smtClean="0">
                          <a:solidFill>
                            <a:schemeClr val="tx1"/>
                          </a:solidFill>
                          <a:latin typeface="Times New Roman" pitchFamily="18" charset="0"/>
                          <a:ea typeface="+mn-ea"/>
                          <a:cs typeface="Times New Roman" pitchFamily="18" charset="0"/>
                        </a:rPr>
                        <a:t>rays and packing tissue in xylem and phloem.</a:t>
                      </a:r>
                      <a:endParaRPr lang="en-US" sz="2000" dirty="0">
                        <a:latin typeface="Times New Roman" pitchFamily="18" charset="0"/>
                        <a:cs typeface="Times New Roman" pitchFamily="18" charset="0"/>
                      </a:endParaRPr>
                    </a:p>
                  </a:txBody>
                  <a:tcPr/>
                </a:tc>
              </a:tr>
            </a:tbl>
          </a:graphicData>
        </a:graphic>
      </p:graphicFrame>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1295400"/>
          <a:ext cx="8504238" cy="3840480"/>
        </p:xfrm>
        <a:graphic>
          <a:graphicData uri="http://schemas.openxmlformats.org/drawingml/2006/table">
            <a:tbl>
              <a:tblPr firstRow="1" bandRow="1">
                <a:tableStyleId>{5940675A-B579-460E-94D1-54222C63F5DA}</a:tableStyleId>
              </a:tblPr>
              <a:tblGrid>
                <a:gridCol w="1417373"/>
                <a:gridCol w="1417373"/>
                <a:gridCol w="1417373"/>
                <a:gridCol w="1417373"/>
                <a:gridCol w="1417373"/>
                <a:gridCol w="1417373"/>
              </a:tblGrid>
              <a:tr h="370840">
                <a:tc>
                  <a:txBody>
                    <a:bodyPr/>
                    <a:lstStyle/>
                    <a:p>
                      <a:pPr>
                        <a:buNone/>
                      </a:pPr>
                      <a:r>
                        <a:rPr kumimoji="0" lang="en-US" sz="1600" i="1" kern="1200" baseline="0" dirty="0" smtClean="0">
                          <a:solidFill>
                            <a:schemeClr val="tx1"/>
                          </a:solidFill>
                          <a:latin typeface="Times New Roman" pitchFamily="18" charset="0"/>
                          <a:ea typeface="+mn-ea"/>
                          <a:cs typeface="Times New Roman" pitchFamily="18" charset="0"/>
                        </a:rPr>
                        <a:t>(a) Epidermis</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Living</a:t>
                      </a:r>
                      <a:endParaRPr lang="en-US" sz="1600" dirty="0">
                        <a:latin typeface="Times New Roman" pitchFamily="18" charset="0"/>
                        <a:cs typeface="Times New Roman" pitchFamily="18" charset="0"/>
                      </a:endParaRPr>
                    </a:p>
                  </a:txBody>
                  <a:tcPr/>
                </a:tc>
                <a:tc>
                  <a:txBody>
                    <a:bodyPr/>
                    <a:lstStyle/>
                    <a:p>
                      <a:r>
                        <a:rPr lang="en-US" sz="1600" dirty="0" smtClean="0">
                          <a:latin typeface="Times New Roman" pitchFamily="18" charset="0"/>
                          <a:cs typeface="Times New Roman" pitchFamily="18" charset="0"/>
                        </a:rPr>
                        <a:t>Cellulose, pectins and hemicelluloses, and </a:t>
                      </a:r>
                      <a:r>
                        <a:rPr kumimoji="0" lang="en-US" sz="1600" kern="1200" baseline="0" dirty="0" smtClean="0">
                          <a:solidFill>
                            <a:schemeClr val="tx1"/>
                          </a:solidFill>
                          <a:latin typeface="Times New Roman" pitchFamily="18" charset="0"/>
                          <a:ea typeface="+mn-ea"/>
                          <a:cs typeface="Times New Roman" pitchFamily="18" charset="0"/>
                        </a:rPr>
                        <a:t>covering of cutin</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Elongated and flattened</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Protection from desiccation and infection. Hairs and glands may have additional functions.</a:t>
                      </a:r>
                      <a:endParaRPr lang="en-US" sz="1600" dirty="0">
                        <a:latin typeface="Times New Roman" pitchFamily="18" charset="0"/>
                        <a:cs typeface="Times New Roman" pitchFamily="18" charset="0"/>
                      </a:endParaRPr>
                    </a:p>
                  </a:txBody>
                  <a:tcPr/>
                </a:tc>
                <a:tc>
                  <a:txBody>
                    <a:bodyPr/>
                    <a:lstStyle/>
                    <a:p>
                      <a:r>
                        <a:rPr lang="en-US" sz="1600" dirty="0" smtClean="0">
                          <a:latin typeface="Times New Roman" pitchFamily="18" charset="0"/>
                          <a:cs typeface="Times New Roman" pitchFamily="18" charset="0"/>
                        </a:rPr>
                        <a:t>Single layer of cells</a:t>
                      </a:r>
                      <a:r>
                        <a:rPr lang="en-US" sz="1600" baseline="0" dirty="0" smtClean="0">
                          <a:latin typeface="Times New Roman" pitchFamily="18" charset="0"/>
                          <a:cs typeface="Times New Roman" pitchFamily="18" charset="0"/>
                        </a:rPr>
                        <a:t> </a:t>
                      </a:r>
                      <a:r>
                        <a:rPr kumimoji="0" lang="en-US" sz="1600" kern="1200" baseline="0" dirty="0" smtClean="0">
                          <a:solidFill>
                            <a:schemeClr val="tx1"/>
                          </a:solidFill>
                          <a:latin typeface="Times New Roman" pitchFamily="18" charset="0"/>
                          <a:ea typeface="+mn-ea"/>
                          <a:cs typeface="Times New Roman" pitchFamily="18" charset="0"/>
                        </a:rPr>
                        <a:t>covering entire primary plant body.</a:t>
                      </a:r>
                      <a:endParaRPr lang="en-US" sz="1600" dirty="0">
                        <a:latin typeface="Times New Roman" pitchFamily="18" charset="0"/>
                        <a:cs typeface="Times New Roman" pitchFamily="18" charset="0"/>
                      </a:endParaRPr>
                    </a:p>
                  </a:txBody>
                  <a:tcPr/>
                </a:tc>
              </a:tr>
              <a:tr h="370840">
                <a:tc>
                  <a:txBody>
                    <a:bodyPr/>
                    <a:lstStyle/>
                    <a:p>
                      <a:r>
                        <a:rPr lang="en-US" sz="1600" dirty="0" smtClean="0">
                          <a:latin typeface="Times New Roman" pitchFamily="18" charset="0"/>
                          <a:cs typeface="Times New Roman" pitchFamily="18" charset="0"/>
                        </a:rPr>
                        <a:t>(b) Mesophyll</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Living</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Cellulose, pectins and hemicelluloses</a:t>
                      </a:r>
                      <a:endParaRPr lang="en-US" sz="1600" dirty="0">
                        <a:latin typeface="Times New Roman" pitchFamily="18" charset="0"/>
                        <a:cs typeface="Times New Roman" pitchFamily="18" charset="0"/>
                      </a:endParaRPr>
                    </a:p>
                  </a:txBody>
                  <a:tcPr/>
                </a:tc>
                <a:tc>
                  <a:txBody>
                    <a:bodyPr/>
                    <a:lstStyle/>
                    <a:p>
                      <a:r>
                        <a:rPr lang="en-US" sz="1600" dirty="0" smtClean="0">
                          <a:latin typeface="Times New Roman" pitchFamily="18" charset="0"/>
                          <a:cs typeface="Times New Roman" pitchFamily="18" charset="0"/>
                        </a:rPr>
                        <a:t>Isodiametric chlorenchyma, irregular or column </a:t>
                      </a:r>
                      <a:r>
                        <a:rPr kumimoji="0" lang="en-US" sz="1600" kern="1200" baseline="0" dirty="0" smtClean="0">
                          <a:solidFill>
                            <a:schemeClr val="tx1"/>
                          </a:solidFill>
                          <a:latin typeface="Times New Roman" pitchFamily="18" charset="0"/>
                          <a:ea typeface="+mn-ea"/>
                          <a:cs typeface="Times New Roman" pitchFamily="18" charset="0"/>
                        </a:rPr>
                        <a:t>shaped depending on location</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Photosynthesis (contains chloroplasts). Storage of starch.</a:t>
                      </a:r>
                      <a:endParaRPr lang="en-US" sz="1600" dirty="0">
                        <a:latin typeface="Times New Roman" pitchFamily="18" charset="0"/>
                        <a:cs typeface="Times New Roman" pitchFamily="18" charset="0"/>
                      </a:endParaRPr>
                    </a:p>
                  </a:txBody>
                  <a:tcPr/>
                </a:tc>
                <a:tc>
                  <a:txBody>
                    <a:bodyPr/>
                    <a:lstStyle/>
                    <a:p>
                      <a:r>
                        <a:rPr kumimoji="0" lang="en-US" sz="1600" kern="1200" baseline="0" dirty="0" smtClean="0">
                          <a:solidFill>
                            <a:schemeClr val="tx1"/>
                          </a:solidFill>
                          <a:latin typeface="Times New Roman" pitchFamily="18" charset="0"/>
                          <a:ea typeface="+mn-ea"/>
                          <a:cs typeface="Times New Roman" pitchFamily="18" charset="0"/>
                        </a:rPr>
                        <a:t>Between upper and lower epidermis of leaves.</a:t>
                      </a:r>
                      <a:endParaRPr lang="en-US" sz="1600" dirty="0">
                        <a:latin typeface="Times New Roman" pitchFamily="18" charset="0"/>
                        <a:cs typeface="Times New Roman" pitchFamily="18" charset="0"/>
                      </a:endParaRPr>
                    </a:p>
                  </a:txBody>
                  <a:tcPr/>
                </a:tc>
              </a:tr>
            </a:tbl>
          </a:graphicData>
        </a:graphic>
      </p:graphicFrame>
      <p:sp>
        <p:nvSpPr>
          <p:cNvPr id="5" name="Rectangle 4"/>
          <p:cNvSpPr/>
          <p:nvPr/>
        </p:nvSpPr>
        <p:spPr>
          <a:xfrm>
            <a:off x="228600" y="304800"/>
            <a:ext cx="2680542" cy="369332"/>
          </a:xfrm>
          <a:prstGeom prst="rect">
            <a:avLst/>
          </a:prstGeom>
        </p:spPr>
        <p:txBody>
          <a:bodyPr wrap="none">
            <a:spAutoFit/>
          </a:bodyPr>
          <a:lstStyle/>
          <a:p>
            <a:r>
              <a:rPr lang="en-US" dirty="0" smtClean="0"/>
              <a:t>2. Modified parenchyma</a:t>
            </a:r>
            <a:endParaRPr lang="en-US" dirty="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297</TotalTime>
  <Words>2007</Words>
  <Application>Microsoft Office PowerPoint</Application>
  <PresentationFormat>On-screen Show (4:3)</PresentationFormat>
  <Paragraphs>271</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Concourse</vt:lpstr>
      <vt:lpstr> Plant Anatomy </vt:lpstr>
      <vt:lpstr>Necessary Instruments </vt:lpstr>
      <vt:lpstr>Slide 3</vt:lpstr>
      <vt:lpstr>Section cutting</vt:lpstr>
      <vt:lpstr>Slide Preparation</vt:lpstr>
      <vt:lpstr>Plant Anatomy</vt:lpstr>
      <vt:lpstr>Plant Anatomy</vt:lpstr>
      <vt:lpstr>Slide 8</vt:lpstr>
      <vt:lpstr>Slide 9</vt:lpstr>
      <vt:lpstr>Slide 10</vt:lpstr>
      <vt:lpstr>Slide 11</vt:lpstr>
      <vt:lpstr>Slide 12</vt:lpstr>
      <vt:lpstr>Slide 13</vt:lpstr>
      <vt:lpstr>Slide 14</vt:lpstr>
      <vt:lpstr>Slide 15</vt:lpstr>
      <vt:lpstr>Comparison between Stem and Root</vt:lpstr>
      <vt:lpstr>Comparison between Stems of Dicotyledonous and Moncotyledonous Plants</vt:lpstr>
      <vt:lpstr>Slide 18</vt:lpstr>
      <vt:lpstr>Comparison between Roots of Dicotyledons and Monocotyledons</vt:lpstr>
      <vt:lpstr>Primary Growth In Plants</vt:lpstr>
      <vt:lpstr>Secondary growth in plants</vt:lpstr>
      <vt:lpstr>Primary anomalous growth</vt:lpstr>
      <vt:lpstr>Secondary anomalous growth</vt:lpstr>
      <vt:lpstr>Boerhaavia</vt:lpstr>
      <vt:lpstr>Slide 25</vt:lpstr>
      <vt:lpstr>Slide 26</vt:lpstr>
      <vt:lpstr>Slide 27</vt:lpstr>
      <vt:lpstr>Slide 28</vt:lpstr>
      <vt:lpstr>Slide 29</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Plant Anatomy </dc:title>
  <dc:creator>Ravindra</dc:creator>
  <cp:lastModifiedBy>Ravindra</cp:lastModifiedBy>
  <cp:revision>11</cp:revision>
  <dcterms:created xsi:type="dcterms:W3CDTF">2020-08-28T15:22:39Z</dcterms:created>
  <dcterms:modified xsi:type="dcterms:W3CDTF">2020-09-05T03:15:59Z</dcterms:modified>
</cp:coreProperties>
</file>