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0" r:id="rId6"/>
    <p:sldId id="261" r:id="rId7"/>
    <p:sldId id="262" r:id="rId8"/>
    <p:sldId id="263" r:id="rId9"/>
    <p:sldId id="271" r:id="rId10"/>
    <p:sldId id="264" r:id="rId11"/>
    <p:sldId id="265" r:id="rId12"/>
    <p:sldId id="266" r:id="rId13"/>
    <p:sldId id="272" r:id="rId14"/>
    <p:sldId id="267" r:id="rId15"/>
    <p:sldId id="268" r:id="rId16"/>
    <p:sldId id="269"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BEB6B8E-736B-41BA-BA15-F8FB0EEC73EF}" type="datetimeFigureOut">
              <a:rPr lang="en-US" smtClean="0"/>
              <a:pPr/>
              <a:t>9/12/2020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B757E7A-C8E3-42CD-A702-6F38B8C136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EB6B8E-736B-41BA-BA15-F8FB0EEC73EF}"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EB6B8E-736B-41BA-BA15-F8FB0EEC73EF}"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EB6B8E-736B-41BA-BA15-F8FB0EEC73EF}"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EB6B8E-736B-41BA-BA15-F8FB0EEC73EF}" type="datetimeFigureOut">
              <a:rPr lang="en-US" smtClean="0"/>
              <a:pPr/>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7E7A-C8E3-42CD-A702-6F38B8C136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EB6B8E-736B-41BA-BA15-F8FB0EEC73EF}" type="datetimeFigureOut">
              <a:rPr lang="en-US" smtClean="0"/>
              <a:pPr/>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BEB6B8E-736B-41BA-BA15-F8FB0EEC73EF}" type="datetimeFigureOut">
              <a:rPr lang="en-US" smtClean="0"/>
              <a:pPr/>
              <a:t>9/12/2020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EB6B8E-736B-41BA-BA15-F8FB0EEC73EF}" type="datetimeFigureOut">
              <a:rPr lang="en-US" smtClean="0"/>
              <a:pPr/>
              <a:t>9/12/2020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B6B8E-736B-41BA-BA15-F8FB0EEC73EF}" type="datetimeFigureOut">
              <a:rPr lang="en-US" smtClean="0"/>
              <a:pPr/>
              <a:t>9/12/2020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EB6B8E-736B-41BA-BA15-F8FB0EEC73EF}" type="datetimeFigureOut">
              <a:rPr lang="en-US" smtClean="0"/>
              <a:pPr/>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57E7A-C8E3-42CD-A702-6F38B8C136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EB6B8E-736B-41BA-BA15-F8FB0EEC73EF}" type="datetimeFigureOut">
              <a:rPr lang="en-US" smtClean="0"/>
              <a:pPr/>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B757E7A-C8E3-42CD-A702-6F38B8C1367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EB6B8E-736B-41BA-BA15-F8FB0EEC73EF}" type="datetimeFigureOut">
              <a:rPr lang="en-US" smtClean="0"/>
              <a:pPr/>
              <a:t>9/12/2020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B757E7A-C8E3-42CD-A702-6F38B8C1367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49362"/>
          </a:xfrm>
        </p:spPr>
        <p:txBody>
          <a:bodyPr>
            <a:noAutofit/>
          </a:bodyPr>
          <a:lstStyle/>
          <a:p>
            <a:pPr algn="ctr"/>
            <a:r>
              <a:rPr lang="en-US" sz="5400" dirty="0" smtClean="0">
                <a:solidFill>
                  <a:schemeClr val="bg2">
                    <a:lumMod val="10000"/>
                  </a:schemeClr>
                </a:solidFill>
              </a:rPr>
              <a:t/>
            </a:r>
            <a:br>
              <a:rPr lang="en-US" sz="5400" dirty="0" smtClean="0">
                <a:solidFill>
                  <a:schemeClr val="bg2">
                    <a:lumMod val="10000"/>
                  </a:schemeClr>
                </a:solidFill>
              </a:rPr>
            </a:br>
            <a:r>
              <a:rPr lang="en-US" sz="2800" b="1" dirty="0" smtClean="0">
                <a:solidFill>
                  <a:schemeClr val="bg2">
                    <a:lumMod val="10000"/>
                  </a:schemeClr>
                </a:solidFill>
              </a:rPr>
              <a:t>Plant Anatomy</a:t>
            </a:r>
            <a:r>
              <a:rPr lang="en-US" sz="4000" b="1" dirty="0" smtClean="0">
                <a:solidFill>
                  <a:schemeClr val="bg2">
                    <a:lumMod val="10000"/>
                  </a:schemeClr>
                </a:solidFill>
              </a:rPr>
              <a:t/>
            </a:r>
            <a:br>
              <a:rPr lang="en-US" sz="4000" b="1" dirty="0" smtClean="0">
                <a:solidFill>
                  <a:schemeClr val="bg2">
                    <a:lumMod val="10000"/>
                  </a:schemeClr>
                </a:solidFill>
              </a:rPr>
            </a:br>
            <a:endParaRPr lang="en-US" sz="2800" dirty="0">
              <a:solidFill>
                <a:schemeClr val="bg2">
                  <a:lumMod val="10000"/>
                </a:schemeClr>
              </a:solidFill>
            </a:endParaRPr>
          </a:p>
        </p:txBody>
      </p:sp>
      <p:pic>
        <p:nvPicPr>
          <p:cNvPr id="4" name="Picture 2" descr="C:\Users\Shani Raj\Desktop\mlsu-logo.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581400" y="1981200"/>
            <a:ext cx="2072469" cy="20574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2133600" y="4495800"/>
            <a:ext cx="4876800" cy="2062103"/>
          </a:xfrm>
          <a:prstGeom prst="rect">
            <a:avLst/>
          </a:prstGeom>
          <a:noFill/>
        </p:spPr>
        <p:txBody>
          <a:bodyPr wrap="square" rtlCol="0">
            <a:spAutoFit/>
          </a:bodyPr>
          <a:lstStyle/>
          <a:p>
            <a:pPr marL="114300" indent="0" algn="ctr">
              <a:buNone/>
            </a:pPr>
            <a:r>
              <a:rPr lang="en-IN" sz="2400" dirty="0">
                <a:solidFill>
                  <a:schemeClr val="bg2">
                    <a:lumMod val="10000"/>
                  </a:schemeClr>
                </a:solidFill>
                <a:latin typeface="New times roman"/>
              </a:rPr>
              <a:t>Presented By</a:t>
            </a:r>
          </a:p>
          <a:p>
            <a:pPr marL="114300" indent="0" algn="ctr">
              <a:buNone/>
            </a:pPr>
            <a:r>
              <a:rPr lang="en-IN" sz="2000" b="1" dirty="0" smtClean="0">
                <a:solidFill>
                  <a:schemeClr val="bg2">
                    <a:lumMod val="10000"/>
                  </a:schemeClr>
                </a:solidFill>
                <a:latin typeface="New times roman"/>
              </a:rPr>
              <a:t>Garima Yadav</a:t>
            </a:r>
          </a:p>
          <a:p>
            <a:pPr marL="114300" indent="0" algn="ctr">
              <a:buNone/>
            </a:pPr>
            <a:r>
              <a:rPr lang="en-IN" sz="2000" b="1" dirty="0" smtClean="0">
                <a:solidFill>
                  <a:schemeClr val="bg2">
                    <a:lumMod val="10000"/>
                  </a:schemeClr>
                </a:solidFill>
                <a:latin typeface="New times roman"/>
              </a:rPr>
              <a:t>Research Scholar</a:t>
            </a:r>
          </a:p>
          <a:p>
            <a:pPr marL="114300" indent="0" algn="ctr">
              <a:buNone/>
            </a:pPr>
            <a:r>
              <a:rPr lang="en-US" sz="2000" b="1" dirty="0" smtClean="0">
                <a:solidFill>
                  <a:schemeClr val="bg2">
                    <a:lumMod val="10000"/>
                  </a:schemeClr>
                </a:solidFill>
              </a:rPr>
              <a:t>Mohanlal Sukhadia University, Udaipur Department Of Botany</a:t>
            </a:r>
            <a:endParaRPr lang="en-IN" sz="2000" b="1" dirty="0" smtClean="0">
              <a:solidFill>
                <a:schemeClr val="bg2">
                  <a:lumMod val="10000"/>
                </a:schemeClr>
              </a:solidFill>
              <a:latin typeface="New times roman"/>
            </a:endParaRPr>
          </a:p>
          <a:p>
            <a:endParaRPr lang="en-US" sz="2400" dirty="0">
              <a:solidFill>
                <a:schemeClr val="bg2">
                  <a:lumMod val="10000"/>
                </a:schemeClr>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b="1" i="1" dirty="0">
                <a:latin typeface="Times New Roman" pitchFamily="18" charset="0"/>
                <a:cs typeface="Times New Roman" pitchFamily="18" charset="0"/>
              </a:rPr>
              <a:t>Mirabilis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990600"/>
            <a:ext cx="8229600" cy="4525963"/>
          </a:xfrm>
        </p:spPr>
        <p:txBody>
          <a:bodyPr>
            <a:noAutofit/>
          </a:bodyPr>
          <a:lstStyle/>
          <a:p>
            <a:r>
              <a:rPr lang="en-US" sz="1800" dirty="0">
                <a:latin typeface="Times New Roman" pitchFamily="18" charset="0"/>
                <a:cs typeface="Times New Roman" pitchFamily="18" charset="0"/>
              </a:rPr>
              <a:t>The transverse section is almost quadrangular in outline.</a:t>
            </a:r>
          </a:p>
          <a:p>
            <a:r>
              <a:rPr lang="en-US" sz="1800" b="1" dirty="0">
                <a:latin typeface="Times New Roman" pitchFamily="18" charset="0"/>
                <a:cs typeface="Times New Roman" pitchFamily="18" charset="0"/>
              </a:rPr>
              <a:t>Epidermis</a:t>
            </a:r>
            <a:r>
              <a:rPr lang="en-US" sz="1800" dirty="0" smtClean="0">
                <a:latin typeface="Times New Roman" pitchFamily="18" charset="0"/>
                <a:cs typeface="Times New Roman" pitchFamily="18" charset="0"/>
              </a:rPr>
              <a:t>.</a:t>
            </a:r>
          </a:p>
          <a:p>
            <a:pPr marL="403225">
              <a:buNone/>
            </a:pP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1. This is the outermost single layer of rectangular cells.</a:t>
            </a:r>
          </a:p>
          <a:p>
            <a:pPr>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The cells are thickly cuticularised.</a:t>
            </a:r>
          </a:p>
          <a:p>
            <a:pPr>
              <a:buNone/>
            </a:pPr>
            <a:r>
              <a:rPr lang="en-US" sz="1800" dirty="0" smtClean="0">
                <a:latin typeface="Times New Roman" pitchFamily="18" charset="0"/>
                <a:cs typeface="Times New Roman" pitchFamily="18" charset="0"/>
              </a:rPr>
              <a:t>         3</a:t>
            </a:r>
            <a:r>
              <a:rPr lang="en-US" sz="1800" dirty="0">
                <a:latin typeface="Times New Roman" pitchFamily="18" charset="0"/>
                <a:cs typeface="Times New Roman" pitchFamily="18" charset="0"/>
              </a:rPr>
              <a:t>. A few stomata and multicellular hairs are present in the epidermis.</a:t>
            </a:r>
          </a:p>
          <a:p>
            <a:r>
              <a:rPr lang="en-US" sz="1800" b="1" dirty="0">
                <a:latin typeface="Times New Roman" pitchFamily="18" charset="0"/>
                <a:cs typeface="Times New Roman" pitchFamily="18" charset="0"/>
              </a:rPr>
              <a:t>Cortex</a:t>
            </a:r>
            <a:r>
              <a:rPr lang="en-US" sz="1800" b="1"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       1</a:t>
            </a:r>
            <a:r>
              <a:rPr lang="en-US" sz="1800" dirty="0">
                <a:latin typeface="Times New Roman" pitchFamily="18" charset="0"/>
                <a:cs typeface="Times New Roman" pitchFamily="18" charset="0"/>
              </a:rPr>
              <a:t>. It is many layered and differentiated into (a) </a:t>
            </a:r>
            <a:r>
              <a:rPr lang="en-US" sz="1800" dirty="0" smtClean="0">
                <a:latin typeface="Times New Roman" pitchFamily="18" charset="0"/>
                <a:cs typeface="Times New Roman" pitchFamily="18" charset="0"/>
              </a:rPr>
              <a:t>Collenchyma </a:t>
            </a:r>
            <a:r>
              <a:rPr lang="en-US" sz="1800" dirty="0">
                <a:latin typeface="Times New Roman" pitchFamily="18" charset="0"/>
                <a:cs typeface="Times New Roman" pitchFamily="18" charset="0"/>
              </a:rPr>
              <a:t>and (b) parenchyma.</a:t>
            </a:r>
          </a:p>
          <a:p>
            <a:pPr>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Collenchymatous hypodermis follows. It is 4-5 layers deep. The cells are thickened at the corners.</a:t>
            </a:r>
          </a:p>
          <a:p>
            <a:pPr>
              <a:buNone/>
            </a:pPr>
            <a:r>
              <a:rPr lang="en-US" sz="1800" dirty="0" smtClean="0">
                <a:latin typeface="Times New Roman" pitchFamily="18" charset="0"/>
                <a:cs typeface="Times New Roman" pitchFamily="18" charset="0"/>
              </a:rPr>
              <a:t>        3</a:t>
            </a:r>
            <a:r>
              <a:rPr lang="en-US" sz="1800" dirty="0">
                <a:latin typeface="Times New Roman" pitchFamily="18" charset="0"/>
                <a:cs typeface="Times New Roman" pitchFamily="18" charset="0"/>
              </a:rPr>
              <a:t>. Parenchymatous region follows hypodermis and forms a major part of cortex. This region </a:t>
            </a:r>
            <a:r>
              <a:rPr lang="en-US" sz="1800" dirty="0" smtClean="0">
                <a:latin typeface="Times New Roman" pitchFamily="18" charset="0"/>
                <a:cs typeface="Times New Roman" pitchFamily="18" charset="0"/>
              </a:rPr>
              <a:t>extends </a:t>
            </a:r>
            <a:r>
              <a:rPr lang="en-US" sz="1800" dirty="0" err="1" smtClean="0">
                <a:latin typeface="Times New Roman" pitchFamily="18" charset="0"/>
                <a:cs typeface="Times New Roman" pitchFamily="18" charset="0"/>
              </a:rPr>
              <a:t>upto</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endodermis. It is many layers deep. The cells contain numerous chloroplasts.</a:t>
            </a:r>
          </a:p>
          <a:p>
            <a:r>
              <a:rPr lang="en-US" sz="1800" b="1" dirty="0">
                <a:latin typeface="Times New Roman" pitchFamily="18" charset="0"/>
                <a:cs typeface="Times New Roman" pitchFamily="18" charset="0"/>
              </a:rPr>
              <a:t>Endodermis</a:t>
            </a:r>
            <a:r>
              <a:rPr lang="en-US" sz="1800" b="1"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       1</a:t>
            </a:r>
            <a:r>
              <a:rPr lang="en-US" sz="1800" dirty="0">
                <a:latin typeface="Times New Roman" pitchFamily="18" charset="0"/>
                <a:cs typeface="Times New Roman" pitchFamily="18" charset="0"/>
              </a:rPr>
              <a:t>. It separates cortex from the underlying vascular tissue.</a:t>
            </a:r>
          </a:p>
          <a:p>
            <a:pPr>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This single layer of cells </a:t>
            </a:r>
            <a:r>
              <a:rPr lang="en-US" sz="1800" dirty="0" smtClean="0">
                <a:latin typeface="Times New Roman" pitchFamily="18" charset="0"/>
                <a:cs typeface="Times New Roman" pitchFamily="18" charset="0"/>
              </a:rPr>
              <a:t>lacks </a:t>
            </a:r>
            <a:r>
              <a:rPr lang="en-US" sz="1800" dirty="0">
                <a:latin typeface="Times New Roman" pitchFamily="18" charset="0"/>
                <a:cs typeface="Times New Roman" pitchFamily="18" charset="0"/>
              </a:rPr>
              <a:t>casparian strips and is hence called starch sheath.</a:t>
            </a:r>
          </a:p>
          <a:p>
            <a:r>
              <a:rPr lang="en-US" sz="1800" b="1" dirty="0">
                <a:latin typeface="Times New Roman" pitchFamily="18" charset="0"/>
                <a:cs typeface="Times New Roman" pitchFamily="18" charset="0"/>
              </a:rPr>
              <a:t>Pericycle. </a:t>
            </a:r>
            <a:endParaRPr lang="en-US" sz="1800" b="1" dirty="0" smtClean="0">
              <a:latin typeface="Times New Roman" pitchFamily="18" charset="0"/>
              <a:cs typeface="Times New Roman" pitchFamily="18" charset="0"/>
            </a:endParaRPr>
          </a:p>
          <a:p>
            <a:pPr>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1</a:t>
            </a:r>
            <a:r>
              <a:rPr lang="en-US" sz="1800" dirty="0">
                <a:latin typeface="Times New Roman" pitchFamily="18" charset="0"/>
                <a:cs typeface="Times New Roman" pitchFamily="18" charset="0"/>
              </a:rPr>
              <a:t>. It lies immediately below endodermis and is a few layered thick.</a:t>
            </a:r>
          </a:p>
          <a:p>
            <a:pPr>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The cells are parenchymatous.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229600" cy="6477000"/>
          </a:xfrm>
        </p:spPr>
        <p:txBody>
          <a:bodyPr>
            <a:noAutofit/>
          </a:bodyPr>
          <a:lstStyle/>
          <a:p>
            <a:r>
              <a:rPr lang="en-US" sz="1800" b="1" dirty="0">
                <a:latin typeface="Times New Roman" pitchFamily="18" charset="0"/>
                <a:cs typeface="Times New Roman" pitchFamily="18" charset="0"/>
              </a:rPr>
              <a:t>Vascular tissue system</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1</a:t>
            </a:r>
            <a:r>
              <a:rPr lang="en-US" sz="1800" dirty="0">
                <a:latin typeface="Times New Roman" pitchFamily="18" charset="0"/>
                <a:cs typeface="Times New Roman" pitchFamily="18" charset="0"/>
              </a:rPr>
              <a:t>. It forms a wide zone below the pericycle.</a:t>
            </a:r>
          </a:p>
          <a:p>
            <a:pPr>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Pericycle is followed by conjunctive tissue in which secondary vascular bundles are embedded.</a:t>
            </a:r>
          </a:p>
          <a:p>
            <a:pPr>
              <a:buNone/>
            </a:pPr>
            <a:r>
              <a:rPr lang="en-US" sz="1800" dirty="0" smtClean="0">
                <a:latin typeface="Times New Roman" pitchFamily="18" charset="0"/>
                <a:cs typeface="Times New Roman" pitchFamily="18" charset="0"/>
              </a:rPr>
              <a:t>        3</a:t>
            </a:r>
            <a:r>
              <a:rPr lang="en-US" sz="1800" dirty="0">
                <a:latin typeface="Times New Roman" pitchFamily="18" charset="0"/>
                <a:cs typeface="Times New Roman" pitchFamily="18" charset="0"/>
              </a:rPr>
              <a:t>. Immediately following the pericycle are small groups of secondary phloem.</a:t>
            </a:r>
          </a:p>
          <a:p>
            <a:pPr>
              <a:buNone/>
            </a:pPr>
            <a:r>
              <a:rPr lang="en-US" sz="1800" dirty="0" smtClean="0">
                <a:latin typeface="Times New Roman" pitchFamily="18" charset="0"/>
                <a:cs typeface="Times New Roman" pitchFamily="18" charset="0"/>
              </a:rPr>
              <a:t>        4</a:t>
            </a:r>
            <a:r>
              <a:rPr lang="en-US" sz="1800" dirty="0">
                <a:latin typeface="Times New Roman" pitchFamily="18" charset="0"/>
                <a:cs typeface="Times New Roman" pitchFamily="18" charset="0"/>
              </a:rPr>
              <a:t>. Secondary phloem is separated from secondary xylem by 2-3 layered ring of cambium.</a:t>
            </a:r>
          </a:p>
          <a:p>
            <a:pPr>
              <a:buNone/>
            </a:pPr>
            <a:r>
              <a:rPr lang="en-US" sz="1800" dirty="0" smtClean="0">
                <a:latin typeface="Times New Roman" pitchFamily="18" charset="0"/>
                <a:cs typeface="Times New Roman" pitchFamily="18" charset="0"/>
              </a:rPr>
              <a:t>        5</a:t>
            </a:r>
            <a:r>
              <a:rPr lang="en-US" sz="1800" dirty="0">
                <a:latin typeface="Times New Roman" pitchFamily="18" charset="0"/>
                <a:cs typeface="Times New Roman" pitchFamily="18" charset="0"/>
              </a:rPr>
              <a:t>. Secondary xylem of secondary vascular bundle lies below the cambium. The amount of </a:t>
            </a:r>
            <a:r>
              <a:rPr lang="en-US" sz="1800" dirty="0" smtClean="0">
                <a:latin typeface="Times New Roman" pitchFamily="18" charset="0"/>
                <a:cs typeface="Times New Roman" pitchFamily="18" charset="0"/>
              </a:rPr>
              <a:t>secondary xylem </a:t>
            </a:r>
            <a:r>
              <a:rPr lang="en-US" sz="1800" dirty="0">
                <a:latin typeface="Times New Roman" pitchFamily="18" charset="0"/>
                <a:cs typeface="Times New Roman" pitchFamily="18" charset="0"/>
              </a:rPr>
              <a:t>is much larger than secondary phloem.</a:t>
            </a:r>
          </a:p>
          <a:p>
            <a:pPr>
              <a:buNone/>
            </a:pPr>
            <a:r>
              <a:rPr lang="en-US" sz="1800" dirty="0" smtClean="0">
                <a:latin typeface="Times New Roman" pitchFamily="18" charset="0"/>
                <a:cs typeface="Times New Roman" pitchFamily="18" charset="0"/>
              </a:rPr>
              <a:t>        6</a:t>
            </a:r>
            <a:r>
              <a:rPr lang="en-US" sz="1800" dirty="0">
                <a:latin typeface="Times New Roman" pitchFamily="18" charset="0"/>
                <a:cs typeface="Times New Roman" pitchFamily="18" charset="0"/>
              </a:rPr>
              <a:t>. This secondary xylem is embedded in a zone of conjunctive tissue. The conjunctive tissue is a </a:t>
            </a:r>
            <a:r>
              <a:rPr lang="en-US" sz="1800" dirty="0" smtClean="0">
                <a:latin typeface="Times New Roman" pitchFamily="18" charset="0"/>
                <a:cs typeface="Times New Roman" pitchFamily="18" charset="0"/>
              </a:rPr>
              <a:t>thick walled </a:t>
            </a:r>
            <a:r>
              <a:rPr lang="en-US" sz="1800" dirty="0">
                <a:latin typeface="Times New Roman" pitchFamily="18" charset="0"/>
                <a:cs typeface="Times New Roman" pitchFamily="18" charset="0"/>
              </a:rPr>
              <a:t>parenchyma and almost indistinguishable from secondary xylem.</a:t>
            </a:r>
          </a:p>
          <a:p>
            <a:pPr>
              <a:buNone/>
            </a:pPr>
            <a:r>
              <a:rPr lang="en-US" sz="1800" dirty="0" smtClean="0">
                <a:latin typeface="Times New Roman" pitchFamily="18" charset="0"/>
                <a:cs typeface="Times New Roman" pitchFamily="18" charset="0"/>
              </a:rPr>
              <a:t>        7</a:t>
            </a:r>
            <a:r>
              <a:rPr lang="en-US" sz="1800" dirty="0">
                <a:latin typeface="Times New Roman" pitchFamily="18" charset="0"/>
                <a:cs typeface="Times New Roman" pitchFamily="18" charset="0"/>
              </a:rPr>
              <a:t>. Numerous vascular bundles are scattered in the centrally located parenchymatous </a:t>
            </a:r>
            <a:r>
              <a:rPr lang="en-US" sz="1800" dirty="0" smtClean="0">
                <a:latin typeface="Times New Roman" pitchFamily="18" charset="0"/>
                <a:cs typeface="Times New Roman" pitchFamily="18" charset="0"/>
              </a:rPr>
              <a:t>pith. These </a:t>
            </a:r>
            <a:r>
              <a:rPr lang="en-US" sz="1800" dirty="0">
                <a:latin typeface="Times New Roman" pitchFamily="18" charset="0"/>
                <a:cs typeface="Times New Roman" pitchFamily="18" charset="0"/>
              </a:rPr>
              <a:t>are primary vascular bundles, now called medullary bundles.</a:t>
            </a:r>
          </a:p>
          <a:p>
            <a:r>
              <a:rPr lang="en-US" sz="1800" b="1" dirty="0">
                <a:latin typeface="Times New Roman" pitchFamily="18" charset="0"/>
                <a:cs typeface="Times New Roman" pitchFamily="18" charset="0"/>
              </a:rPr>
              <a:t>Pith</a:t>
            </a:r>
            <a:r>
              <a:rPr lang="en-US" sz="1800" dirty="0" smtClean="0">
                <a:latin typeface="Times New Roman" pitchFamily="18" charset="0"/>
                <a:cs typeface="Times New Roman" pitchFamily="18" charset="0"/>
              </a:rPr>
              <a:t>.</a:t>
            </a:r>
          </a:p>
          <a:p>
            <a:pPr>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1. The central part of the section is occupied by a large parenchymatous pith.</a:t>
            </a:r>
          </a:p>
          <a:p>
            <a:pPr>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Medullary bundles in the pith are conjoint, collateral, endarch and open. Those near </a:t>
            </a:r>
            <a:r>
              <a:rPr lang="en-US" sz="1800" dirty="0" smtClean="0">
                <a:latin typeface="Times New Roman" pitchFamily="18" charset="0"/>
                <a:cs typeface="Times New Roman" pitchFamily="18" charset="0"/>
              </a:rPr>
              <a:t>the periphery are smaller </a:t>
            </a:r>
            <a:r>
              <a:rPr lang="en-US" sz="1800" dirty="0">
                <a:latin typeface="Times New Roman" pitchFamily="18" charset="0"/>
                <a:cs typeface="Times New Roman" pitchFamily="18" charset="0"/>
              </a:rPr>
              <a:t>in size and more crowded, whereas those in the central region are larger and less crowded.</a:t>
            </a:r>
          </a:p>
          <a:p>
            <a:pPr>
              <a:buNone/>
            </a:pPr>
            <a:r>
              <a:rPr lang="en-US" sz="1800" dirty="0" smtClean="0">
                <a:latin typeface="Times New Roman" pitchFamily="18" charset="0"/>
                <a:cs typeface="Times New Roman" pitchFamily="18" charset="0"/>
              </a:rPr>
              <a:t>         3</a:t>
            </a:r>
            <a:r>
              <a:rPr lang="en-US" sz="1800" dirty="0">
                <a:latin typeface="Times New Roman" pitchFamily="18" charset="0"/>
                <a:cs typeface="Times New Roman" pitchFamily="18" charset="0"/>
              </a:rPr>
              <a:t>. A little amount of secondary growth takes place in the medullary bundles.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525963"/>
          </a:xfrm>
        </p:spPr>
        <p:txBody>
          <a:bodyPr>
            <a:noAutofit/>
          </a:bodyPr>
          <a:lstStyle/>
          <a:p>
            <a:pPr algn="just"/>
            <a:r>
              <a:rPr lang="en-US" sz="1800" b="1" dirty="0" smtClean="0">
                <a:latin typeface="Times New Roman" pitchFamily="18" charset="0"/>
                <a:cs typeface="Times New Roman" pitchFamily="18" charset="0"/>
              </a:rPr>
              <a:t>Identification.</a:t>
            </a:r>
          </a:p>
          <a:p>
            <a:pPr algn="just"/>
            <a:r>
              <a:rPr lang="en-US" sz="1800" dirty="0" smtClean="0">
                <a:latin typeface="Times New Roman" pitchFamily="18" charset="0"/>
                <a:cs typeface="Times New Roman" pitchFamily="18" charset="0"/>
              </a:rPr>
              <a:t>1. Stem.</a:t>
            </a:r>
          </a:p>
          <a:p>
            <a:pPr algn="just">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1. Cortex is well differentiated. 2. Vascular bundles are conjoint, collateral and endarch.</a:t>
            </a:r>
          </a:p>
          <a:p>
            <a:pPr algn="just"/>
            <a:r>
              <a:rPr lang="en-US" sz="1800" dirty="0" smtClean="0">
                <a:latin typeface="Times New Roman" pitchFamily="18" charset="0"/>
                <a:cs typeface="Times New Roman" pitchFamily="18" charset="0"/>
              </a:rPr>
              <a:t>2. Dicotyledonous stem. </a:t>
            </a:r>
          </a:p>
          <a:p>
            <a:pPr algn="just">
              <a:buNone/>
            </a:pPr>
            <a:r>
              <a:rPr lang="en-US" sz="1800" dirty="0" smtClean="0">
                <a:latin typeface="Times New Roman" pitchFamily="18" charset="0"/>
                <a:cs typeface="Times New Roman" pitchFamily="18" charset="0"/>
              </a:rPr>
              <a:t>         1. Starch sheath is distinguishable. </a:t>
            </a:r>
          </a:p>
          <a:p>
            <a:pPr algn="just">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2. Vascular bundles in a ring.</a:t>
            </a:r>
          </a:p>
          <a:p>
            <a:pPr algn="just">
              <a:buNone/>
            </a:pPr>
            <a:r>
              <a:rPr lang="en-US" sz="1800" dirty="0" smtClean="0">
                <a:latin typeface="Times New Roman" pitchFamily="18" charset="0"/>
                <a:cs typeface="Times New Roman" pitchFamily="18" charset="0"/>
              </a:rPr>
              <a:t>         3. Secondary growth present.</a:t>
            </a:r>
          </a:p>
          <a:p>
            <a:pPr algn="just"/>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Points of interest</a:t>
            </a:r>
          </a:p>
          <a:p>
            <a:pPr algn="just">
              <a:buNone/>
            </a:pPr>
            <a:r>
              <a:rPr lang="en-US" sz="1800" dirty="0" smtClean="0">
                <a:latin typeface="Times New Roman" pitchFamily="18" charset="0"/>
                <a:cs typeface="Times New Roman" pitchFamily="18" charset="0"/>
              </a:rPr>
              <a:t>       Young Mirabilis stem has many bundles which undergo secondary growth. </a:t>
            </a:r>
          </a:p>
          <a:p>
            <a:pPr algn="just">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Secondary growth: </a:t>
            </a:r>
            <a:r>
              <a:rPr lang="en-US" sz="1800" dirty="0" smtClean="0">
                <a:latin typeface="Times New Roman" pitchFamily="18" charset="0"/>
                <a:cs typeface="Times New Roman" pitchFamily="18" charset="0"/>
              </a:rPr>
              <a:t>Primary vascular bundles in a young stem are conjoint, collateral, endarch and open. The cambium of the bundles is active and each vascular bundle undergoes a little amount of secondary growth. The activity of this cambium stops after some time. These vascular bundles come to lie in the pith and called medullary bundles. Secondary growth starts with the formation of secondary cambium originating in the parenchyma closer to pericycle. This cambium cuts off secondary xylem on its inner side. It remains embedded in thick walled conjunctive tissues. A very small amount of secondary phloem elements are formed by the cambium on its outer side. Due to successive cambial ring formation, rings of vascular tissues embedded in the conjunctive tissue are</a:t>
            </a:r>
            <a:endParaRPr lang="en-US" sz="1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79793963-mirabilis-jalapa-l-tree-pink-flowers-roots-use-sweat-and-fever-the-leaves-are-pounded-to-mask-the-ab.jpg"/>
          <p:cNvPicPr>
            <a:picLocks noChangeAspect="1"/>
          </p:cNvPicPr>
          <p:nvPr/>
        </p:nvPicPr>
        <p:blipFill>
          <a:blip r:embed="rId2"/>
          <a:stretch>
            <a:fillRect/>
          </a:stretch>
        </p:blipFill>
        <p:spPr>
          <a:xfrm>
            <a:off x="0" y="3517"/>
            <a:ext cx="4724400" cy="3958883"/>
          </a:xfrm>
          <a:prstGeom prst="rect">
            <a:avLst/>
          </a:prstGeom>
        </p:spPr>
      </p:pic>
      <p:pic>
        <p:nvPicPr>
          <p:cNvPr id="5" name="Picture 4" descr="Mirabilis-Anomalous-Secondary-Thickening.jpg"/>
          <p:cNvPicPr>
            <a:picLocks noChangeAspect="1"/>
          </p:cNvPicPr>
          <p:nvPr/>
        </p:nvPicPr>
        <p:blipFill>
          <a:blip r:embed="rId3"/>
          <a:stretch>
            <a:fillRect/>
          </a:stretch>
        </p:blipFill>
        <p:spPr>
          <a:xfrm>
            <a:off x="4876800" y="762000"/>
            <a:ext cx="4191000" cy="6096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pPr algn="ctr"/>
            <a:r>
              <a:rPr lang="en-US" b="1" i="1" dirty="0">
                <a:latin typeface="Times New Roman" pitchFamily="18" charset="0"/>
                <a:cs typeface="Times New Roman" pitchFamily="18" charset="0"/>
              </a:rPr>
              <a:t>Leptadenia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4525963"/>
          </a:xfrm>
        </p:spPr>
        <p:txBody>
          <a:bodyPr>
            <a:noAutofit/>
          </a:bodyPr>
          <a:lstStyle/>
          <a:p>
            <a:pPr algn="just"/>
            <a:r>
              <a:rPr lang="en-US" sz="2000" dirty="0">
                <a:latin typeface="Times New Roman" pitchFamily="18" charset="0"/>
                <a:cs typeface="Times New Roman" pitchFamily="18" charset="0"/>
              </a:rPr>
              <a:t>The outline of the transverse section is almost circular.</a:t>
            </a:r>
          </a:p>
          <a:p>
            <a:pPr algn="just"/>
            <a:r>
              <a:rPr lang="en-US" sz="2000" b="1" dirty="0" smtClean="0">
                <a:latin typeface="Times New Roman" pitchFamily="18" charset="0"/>
                <a:cs typeface="Times New Roman" pitchFamily="18" charset="0"/>
              </a:rPr>
              <a:t>Epidermis</a:t>
            </a:r>
            <a:r>
              <a:rPr lang="en-US" sz="2000" dirty="0" smtClean="0">
                <a:latin typeface="Times New Roman" pitchFamily="18" charset="0"/>
                <a:cs typeface="Times New Roman" pitchFamily="18" charset="0"/>
              </a:rPr>
              <a:t>.</a:t>
            </a:r>
          </a:p>
          <a:p>
            <a:pPr algn="just">
              <a:buNone/>
            </a:pPr>
            <a:r>
              <a:rPr lang="en-US" sz="2000" dirty="0" smtClean="0">
                <a:latin typeface="Times New Roman" pitchFamily="18" charset="0"/>
                <a:cs typeface="Times New Roman" pitchFamily="18" charset="0"/>
              </a:rPr>
              <a:t>       1</a:t>
            </a:r>
            <a:r>
              <a:rPr lang="en-US" sz="2000" dirty="0">
                <a:latin typeface="Times New Roman" pitchFamily="18" charset="0"/>
                <a:cs typeface="Times New Roman" pitchFamily="18" charset="0"/>
              </a:rPr>
              <a:t>. It forms the outermost layer consisting of barrel-shaped cells.</a:t>
            </a:r>
          </a:p>
          <a:p>
            <a:pPr algn="just">
              <a:buNone/>
            </a:pPr>
            <a:r>
              <a:rPr lang="en-US" sz="2000" dirty="0" smtClean="0">
                <a:latin typeface="Times New Roman" pitchFamily="18" charset="0"/>
                <a:cs typeface="Times New Roman" pitchFamily="18" charset="0"/>
              </a:rPr>
              <a:t>       2</a:t>
            </a:r>
            <a:r>
              <a:rPr lang="en-US" sz="2000" dirty="0">
                <a:latin typeface="Times New Roman" pitchFamily="18" charset="0"/>
                <a:cs typeface="Times New Roman" pitchFamily="18" charset="0"/>
              </a:rPr>
              <a:t>. A thick cuticle covers the epidermis.</a:t>
            </a:r>
          </a:p>
          <a:p>
            <a:pPr algn="just"/>
            <a:r>
              <a:rPr lang="en-US" sz="2000" b="1" dirty="0" smtClean="0">
                <a:latin typeface="Times New Roman" pitchFamily="18" charset="0"/>
                <a:cs typeface="Times New Roman" pitchFamily="18" charset="0"/>
              </a:rPr>
              <a:t>Cortex</a:t>
            </a:r>
            <a:r>
              <a:rPr lang="en-US" sz="2000" b="1" dirty="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1</a:t>
            </a:r>
            <a:r>
              <a:rPr lang="en-US" sz="2000" dirty="0">
                <a:latin typeface="Times New Roman" pitchFamily="18" charset="0"/>
                <a:cs typeface="Times New Roman" pitchFamily="18" charset="0"/>
              </a:rPr>
              <a:t>. The cortex is made of outer hypodermis and the inner region of cortex itself.</a:t>
            </a:r>
          </a:p>
          <a:p>
            <a:pPr algn="just">
              <a:buNone/>
            </a:pPr>
            <a:r>
              <a:rPr lang="en-US" sz="2000" dirty="0" smtClean="0">
                <a:latin typeface="Times New Roman" pitchFamily="18" charset="0"/>
                <a:cs typeface="Times New Roman" pitchFamily="18" charset="0"/>
              </a:rPr>
              <a:t>       2</a:t>
            </a:r>
            <a:r>
              <a:rPr lang="en-US" sz="2000" dirty="0">
                <a:latin typeface="Times New Roman" pitchFamily="18" charset="0"/>
                <a:cs typeface="Times New Roman" pitchFamily="18" charset="0"/>
              </a:rPr>
              <a:t>. Hypodermis is </a:t>
            </a:r>
            <a:r>
              <a:rPr lang="en-US" sz="2000" dirty="0" err="1">
                <a:latin typeface="Times New Roman" pitchFamily="18" charset="0"/>
                <a:cs typeface="Times New Roman" pitchFamily="18" charset="0"/>
              </a:rPr>
              <a:t>chlorenchymatous</a:t>
            </a:r>
            <a:r>
              <a:rPr lang="en-US" sz="2000" dirty="0">
                <a:latin typeface="Times New Roman" pitchFamily="18" charset="0"/>
                <a:cs typeface="Times New Roman" pitchFamily="18" charset="0"/>
              </a:rPr>
              <a:t>. It is four to five cells deep. The cells are thin walled and </a:t>
            </a:r>
            <a:r>
              <a:rPr lang="en-US" sz="2000" dirty="0" smtClean="0">
                <a:latin typeface="Times New Roman" pitchFamily="18" charset="0"/>
                <a:cs typeface="Times New Roman" pitchFamily="18" charset="0"/>
              </a:rPr>
              <a:t>possess numerous </a:t>
            </a:r>
            <a:r>
              <a:rPr lang="en-US" sz="2000" dirty="0">
                <a:latin typeface="Times New Roman" pitchFamily="18" charset="0"/>
                <a:cs typeface="Times New Roman" pitchFamily="18" charset="0"/>
              </a:rPr>
              <a:t>chloroplasts.</a:t>
            </a:r>
          </a:p>
          <a:p>
            <a:pPr algn="just">
              <a:buNone/>
            </a:pPr>
            <a:r>
              <a:rPr lang="en-US" sz="2000" dirty="0" smtClean="0">
                <a:latin typeface="Times New Roman" pitchFamily="18" charset="0"/>
                <a:cs typeface="Times New Roman" pitchFamily="18" charset="0"/>
              </a:rPr>
              <a:t>       3</a:t>
            </a:r>
            <a:r>
              <a:rPr lang="en-US" sz="2000" dirty="0">
                <a:latin typeface="Times New Roman" pitchFamily="18" charset="0"/>
                <a:cs typeface="Times New Roman" pitchFamily="18" charset="0"/>
              </a:rPr>
              <a:t>. The inner region of the cortex consists of thick walled sclerenchymatous cells. The thickenings </a:t>
            </a:r>
            <a:r>
              <a:rPr lang="en-US" sz="2000" dirty="0" smtClean="0">
                <a:latin typeface="Times New Roman" pitchFamily="18" charset="0"/>
                <a:cs typeface="Times New Roman" pitchFamily="18" charset="0"/>
              </a:rPr>
              <a:t>show many </a:t>
            </a:r>
            <a:r>
              <a:rPr lang="en-US" sz="2000" dirty="0">
                <a:latin typeface="Times New Roman" pitchFamily="18" charset="0"/>
                <a:cs typeface="Times New Roman" pitchFamily="18" charset="0"/>
              </a:rPr>
              <a:t>pits.</a:t>
            </a:r>
          </a:p>
          <a:p>
            <a:pPr algn="just"/>
            <a:r>
              <a:rPr lang="en-US" sz="2000" dirty="0" smtClean="0">
                <a:latin typeface="Times New Roman" pitchFamily="18" charset="0"/>
                <a:cs typeface="Times New Roman" pitchFamily="18" charset="0"/>
              </a:rPr>
              <a:t>Endodermis: A </a:t>
            </a:r>
            <a:r>
              <a:rPr lang="en-US" sz="2000" dirty="0">
                <a:latin typeface="Times New Roman" pitchFamily="18" charset="0"/>
                <a:cs typeface="Times New Roman" pitchFamily="18" charset="0"/>
              </a:rPr>
              <a:t>distinct endodermis with casparian strips is absent.</a:t>
            </a:r>
          </a:p>
          <a:p>
            <a:pPr algn="just"/>
            <a:r>
              <a:rPr lang="en-US" sz="2000" b="1" dirty="0" err="1" smtClean="0">
                <a:latin typeface="Times New Roman" pitchFamily="18" charset="0"/>
                <a:cs typeface="Times New Roman" pitchFamily="18" charset="0"/>
              </a:rPr>
              <a:t>PericycIe</a:t>
            </a:r>
            <a:r>
              <a:rPr lang="en-US" sz="2000" b="1" dirty="0" smtClean="0">
                <a:latin typeface="Times New Roman" pitchFamily="18" charset="0"/>
                <a:cs typeface="Times New Roman" pitchFamily="18" charset="0"/>
              </a:rPr>
              <a:t>:</a:t>
            </a:r>
          </a:p>
          <a:p>
            <a:pPr algn="just">
              <a:buNone/>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1. It is represented by scattered groups of thick walled stone cells.</a:t>
            </a:r>
          </a:p>
          <a:p>
            <a:pPr algn="just">
              <a:buNone/>
            </a:pPr>
            <a:r>
              <a:rPr lang="en-US" sz="2000" dirty="0" smtClean="0">
                <a:latin typeface="Times New Roman" pitchFamily="18" charset="0"/>
                <a:cs typeface="Times New Roman" pitchFamily="18" charset="0"/>
              </a:rPr>
              <a:t>       2</a:t>
            </a:r>
            <a:r>
              <a:rPr lang="en-US" sz="2000" dirty="0">
                <a:latin typeface="Times New Roman" pitchFamily="18" charset="0"/>
                <a:cs typeface="Times New Roman" pitchFamily="18" charset="0"/>
              </a:rPr>
              <a:t>. A wide zone of parenchymatous cells follows pericycle. It unmodified region of pericycle.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229600" cy="6629400"/>
          </a:xfrm>
        </p:spPr>
        <p:txBody>
          <a:bodyPr>
            <a:noAutofit/>
          </a:bodyPr>
          <a:lstStyle/>
          <a:p>
            <a:pPr algn="just"/>
            <a:r>
              <a:rPr lang="en-US" sz="1800" b="1" dirty="0">
                <a:latin typeface="Times New Roman" pitchFamily="18" charset="0"/>
                <a:cs typeface="Times New Roman" pitchFamily="18" charset="0"/>
              </a:rPr>
              <a:t>Vascular tissue system</a:t>
            </a:r>
            <a:r>
              <a:rPr lang="en-US" sz="1800" b="1" dirty="0" smtClean="0">
                <a:latin typeface="Times New Roman" pitchFamily="18" charset="0"/>
                <a:cs typeface="Times New Roman" pitchFamily="18" charset="0"/>
              </a:rPr>
              <a:t>.</a:t>
            </a:r>
          </a:p>
          <a:p>
            <a:pPr algn="just">
              <a:buNone/>
            </a:pP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1. The vascular tissues occur in the following sequence-primary phloem, </a:t>
            </a:r>
            <a:r>
              <a:rPr lang="en-US" sz="1800" dirty="0" smtClean="0">
                <a:latin typeface="Times New Roman" pitchFamily="18" charset="0"/>
                <a:cs typeface="Times New Roman" pitchFamily="18" charset="0"/>
              </a:rPr>
              <a:t>secondary phloem</a:t>
            </a:r>
            <a:r>
              <a:rPr lang="en-US" sz="1800" dirty="0">
                <a:latin typeface="Times New Roman" pitchFamily="18" charset="0"/>
                <a:cs typeface="Times New Roman" pitchFamily="18" charset="0"/>
              </a:rPr>
              <a:t>, cambium, secondary xylem, included phloem, primary xylem and internal or </a:t>
            </a:r>
            <a:r>
              <a:rPr lang="en-US" sz="1800" dirty="0" smtClean="0">
                <a:latin typeface="Times New Roman" pitchFamily="18" charset="0"/>
                <a:cs typeface="Times New Roman" pitchFamily="18" charset="0"/>
              </a:rPr>
              <a:t>interxylary  phloem</a:t>
            </a:r>
            <a:r>
              <a:rPr lang="en-US" sz="1800" dirty="0">
                <a:latin typeface="Times New Roman" pitchFamily="18" charset="0"/>
                <a:cs typeface="Times New Roman" pitchFamily="18" charset="0"/>
              </a:rPr>
              <a:t>.</a:t>
            </a:r>
          </a:p>
          <a:p>
            <a:pPr algn="just">
              <a:buNone/>
            </a:pPr>
            <a:r>
              <a:rPr lang="en-US" sz="1800" dirty="0" smtClean="0">
                <a:latin typeface="Times New Roman" pitchFamily="18" charset="0"/>
                <a:cs typeface="Times New Roman" pitchFamily="18" charset="0"/>
              </a:rPr>
              <a:t>        2</a:t>
            </a:r>
            <a:r>
              <a:rPr lang="en-US" sz="1800" dirty="0">
                <a:latin typeface="Times New Roman" pitchFamily="18" charset="0"/>
                <a:cs typeface="Times New Roman" pitchFamily="18" charset="0"/>
              </a:rPr>
              <a:t>. Primary phloem is inconspicuous and forms small groups.</a:t>
            </a:r>
          </a:p>
          <a:p>
            <a:pPr algn="just">
              <a:buNone/>
            </a:pPr>
            <a:r>
              <a:rPr lang="en-US" sz="1800" dirty="0" smtClean="0">
                <a:latin typeface="Times New Roman" pitchFamily="18" charset="0"/>
                <a:cs typeface="Times New Roman" pitchFamily="18" charset="0"/>
              </a:rPr>
              <a:t>        3</a:t>
            </a:r>
            <a:r>
              <a:rPr lang="en-US" sz="1800" dirty="0">
                <a:latin typeface="Times New Roman" pitchFamily="18" charset="0"/>
                <a:cs typeface="Times New Roman" pitchFamily="18" charset="0"/>
              </a:rPr>
              <a:t>. Secondary phloem forms a large and complete ring.</a:t>
            </a:r>
          </a:p>
          <a:p>
            <a:pPr algn="just">
              <a:buNone/>
            </a:pPr>
            <a:r>
              <a:rPr lang="en-US" sz="1800" dirty="0" smtClean="0">
                <a:latin typeface="Times New Roman" pitchFamily="18" charset="0"/>
                <a:cs typeface="Times New Roman" pitchFamily="18" charset="0"/>
              </a:rPr>
              <a:t>        4</a:t>
            </a:r>
            <a:r>
              <a:rPr lang="en-US" sz="1800" dirty="0">
                <a:latin typeface="Times New Roman" pitchFamily="18" charset="0"/>
                <a:cs typeface="Times New Roman" pitchFamily="18" charset="0"/>
              </a:rPr>
              <a:t>. Secondary phloem and secondary xylem are separated by a unistratose layer of cambium.</a:t>
            </a:r>
          </a:p>
          <a:p>
            <a:pPr algn="just">
              <a:lnSpc>
                <a:spcPct val="150000"/>
              </a:lnSpc>
              <a:buNone/>
            </a:pPr>
            <a:r>
              <a:rPr lang="en-US" sz="1800" dirty="0" smtClean="0">
                <a:latin typeface="Times New Roman" pitchFamily="18" charset="0"/>
                <a:cs typeface="Times New Roman" pitchFamily="18" charset="0"/>
              </a:rPr>
              <a:t>        5</a:t>
            </a:r>
            <a:r>
              <a:rPr lang="en-US" sz="1800" dirty="0">
                <a:latin typeface="Times New Roman" pitchFamily="18" charset="0"/>
                <a:cs typeface="Times New Roman" pitchFamily="18" charset="0"/>
              </a:rPr>
              <a:t>. Xylem consists of both primary and secondary tissues. These are made of tracheids, vessels, </a:t>
            </a:r>
            <a:r>
              <a:rPr lang="en-US" sz="1800" dirty="0" smtClean="0">
                <a:latin typeface="Times New Roman" pitchFamily="18" charset="0"/>
                <a:cs typeface="Times New Roman" pitchFamily="18" charset="0"/>
              </a:rPr>
              <a:t>xylem parenchyma </a:t>
            </a:r>
            <a:r>
              <a:rPr lang="en-US" sz="1800" dirty="0">
                <a:latin typeface="Times New Roman" pitchFamily="18" charset="0"/>
                <a:cs typeface="Times New Roman" pitchFamily="18" charset="0"/>
              </a:rPr>
              <a:t>and conjunctive tissue. A wide zone of secondary xylem shows many large sized </a:t>
            </a:r>
            <a:r>
              <a:rPr lang="en-US" sz="1800" dirty="0" smtClean="0">
                <a:latin typeface="Times New Roman" pitchFamily="18" charset="0"/>
                <a:cs typeface="Times New Roman" pitchFamily="18" charset="0"/>
              </a:rPr>
              <a:t>vessels, dispersed </a:t>
            </a:r>
            <a:r>
              <a:rPr lang="en-US" sz="1800" dirty="0">
                <a:latin typeface="Times New Roman" pitchFamily="18" charset="0"/>
                <a:cs typeface="Times New Roman" pitchFamily="18" charset="0"/>
              </a:rPr>
              <a:t>between regularly and radially arranged lignified conjunctive tissue.</a:t>
            </a:r>
          </a:p>
          <a:p>
            <a:pPr algn="just">
              <a:buNone/>
            </a:pPr>
            <a:r>
              <a:rPr lang="en-US" sz="1800" dirty="0" smtClean="0">
                <a:latin typeface="Times New Roman" pitchFamily="18" charset="0"/>
                <a:cs typeface="Times New Roman" pitchFamily="18" charset="0"/>
              </a:rPr>
              <a:t>        6</a:t>
            </a:r>
            <a:r>
              <a:rPr lang="en-US" sz="1800" dirty="0">
                <a:latin typeface="Times New Roman" pitchFamily="18" charset="0"/>
                <a:cs typeface="Times New Roman" pitchFamily="18" charset="0"/>
              </a:rPr>
              <a:t>. Multiseriate or uniseriate medullary rays run radially amongst the vascular </a:t>
            </a:r>
            <a:r>
              <a:rPr lang="en-US" sz="1800" dirty="0" smtClean="0">
                <a:latin typeface="Times New Roman" pitchFamily="18" charset="0"/>
                <a:cs typeface="Times New Roman" pitchFamily="18" charset="0"/>
              </a:rPr>
              <a:t>tissues.</a:t>
            </a:r>
            <a:endParaRPr lang="en-US" sz="1800" dirty="0">
              <a:latin typeface="Times New Roman" pitchFamily="18" charset="0"/>
              <a:cs typeface="Times New Roman" pitchFamily="18" charset="0"/>
            </a:endParaRPr>
          </a:p>
          <a:p>
            <a:pPr algn="just">
              <a:buNone/>
            </a:pPr>
            <a:r>
              <a:rPr lang="en-US" sz="1800" dirty="0" smtClean="0">
                <a:latin typeface="Times New Roman" pitchFamily="18" charset="0"/>
                <a:cs typeface="Times New Roman" pitchFamily="18" charset="0"/>
              </a:rPr>
              <a:t>        7</a:t>
            </a:r>
            <a:r>
              <a:rPr lang="en-US" sz="1800" dirty="0">
                <a:latin typeface="Times New Roman" pitchFamily="18" charset="0"/>
                <a:cs typeface="Times New Roman" pitchFamily="18" charset="0"/>
              </a:rPr>
              <a:t>. Numerous groups of secondary phloem which are surrounded by secondary xylem from all the </a:t>
            </a:r>
            <a:r>
              <a:rPr lang="en-US" sz="1800" dirty="0" smtClean="0">
                <a:latin typeface="Times New Roman" pitchFamily="18" charset="0"/>
                <a:cs typeface="Times New Roman" pitchFamily="18" charset="0"/>
              </a:rPr>
              <a:t>sides are </a:t>
            </a:r>
            <a:r>
              <a:rPr lang="en-US" sz="1800" dirty="0">
                <a:latin typeface="Times New Roman" pitchFamily="18" charset="0"/>
                <a:cs typeface="Times New Roman" pitchFamily="18" charset="0"/>
              </a:rPr>
              <a:t>also present. These are the groups of interxylary or included phloem.</a:t>
            </a:r>
          </a:p>
          <a:p>
            <a:pPr algn="just">
              <a:buNone/>
            </a:pPr>
            <a:r>
              <a:rPr lang="en-US" sz="1800" dirty="0" smtClean="0">
                <a:latin typeface="Times New Roman" pitchFamily="18" charset="0"/>
                <a:cs typeface="Times New Roman" pitchFamily="18" charset="0"/>
              </a:rPr>
              <a:t>        8</a:t>
            </a:r>
            <a:r>
              <a:rPr lang="en-US" sz="1800" dirty="0">
                <a:latin typeface="Times New Roman" pitchFamily="18" charset="0"/>
                <a:cs typeface="Times New Roman" pitchFamily="18" charset="0"/>
              </a:rPr>
              <a:t>. Primary xylem lies near the pith and is endarch.</a:t>
            </a:r>
          </a:p>
          <a:p>
            <a:pPr algn="just">
              <a:buNone/>
            </a:pPr>
            <a:r>
              <a:rPr lang="en-US" sz="1800" dirty="0" smtClean="0">
                <a:latin typeface="Times New Roman" pitchFamily="18" charset="0"/>
                <a:cs typeface="Times New Roman" pitchFamily="18" charset="0"/>
              </a:rPr>
              <a:t>        9</a:t>
            </a:r>
            <a:r>
              <a:rPr lang="en-US" sz="1800" dirty="0">
                <a:latin typeface="Times New Roman" pitchFamily="18" charset="0"/>
                <a:cs typeface="Times New Roman" pitchFamily="18" charset="0"/>
              </a:rPr>
              <a:t>. A few groups of phloem are present just inner to the primary xylem towards the pith. These </a:t>
            </a:r>
            <a:r>
              <a:rPr lang="en-US" sz="1800" dirty="0" smtClean="0">
                <a:latin typeface="Times New Roman" pitchFamily="18" charset="0"/>
                <a:cs typeface="Times New Roman" pitchFamily="18" charset="0"/>
              </a:rPr>
              <a:t>patches of phloem </a:t>
            </a:r>
            <a:r>
              <a:rPr lang="en-US" sz="1800" dirty="0">
                <a:latin typeface="Times New Roman" pitchFamily="18" charset="0"/>
                <a:cs typeface="Times New Roman" pitchFamily="18" charset="0"/>
              </a:rPr>
              <a:t>are known as internal phloem or intraxylary phloem.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Autofit/>
          </a:bodyPr>
          <a:lstStyle/>
          <a:p>
            <a:pPr algn="just">
              <a:lnSpc>
                <a:spcPct val="170000"/>
              </a:lnSpc>
            </a:pPr>
            <a:r>
              <a:rPr lang="en-US" sz="1600" b="1" dirty="0">
                <a:latin typeface="Times New Roman" pitchFamily="18" charset="0"/>
                <a:cs typeface="Times New Roman" pitchFamily="18" charset="0"/>
              </a:rPr>
              <a:t>Points of interest</a:t>
            </a:r>
          </a:p>
          <a:p>
            <a:pPr algn="just">
              <a:lnSpc>
                <a:spcPct val="170000"/>
              </a:lnSpc>
            </a:pPr>
            <a:r>
              <a:rPr lang="en-US" sz="1600" dirty="0">
                <a:latin typeface="Times New Roman" pitchFamily="18" charset="0"/>
                <a:cs typeface="Times New Roman" pitchFamily="18" charset="0"/>
              </a:rPr>
              <a:t>1. Secondary growth. The included phloem found in the stem is a result of abnormal secondary </a:t>
            </a:r>
            <a:r>
              <a:rPr lang="en-US" sz="1600" dirty="0" smtClean="0">
                <a:latin typeface="Times New Roman" pitchFamily="18" charset="0"/>
                <a:cs typeface="Times New Roman" pitchFamily="18" charset="0"/>
              </a:rPr>
              <a:t>growth. During </a:t>
            </a:r>
            <a:r>
              <a:rPr lang="en-US" sz="1600" dirty="0">
                <a:latin typeface="Times New Roman" pitchFamily="18" charset="0"/>
                <a:cs typeface="Times New Roman" pitchFamily="18" charset="0"/>
              </a:rPr>
              <a:t>secondary growth, a few segments of cambium produce secondary phloem towards its inner side </a:t>
            </a:r>
            <a:r>
              <a:rPr lang="en-US" sz="1600" dirty="0" smtClean="0">
                <a:latin typeface="Times New Roman" pitchFamily="18" charset="0"/>
                <a:cs typeface="Times New Roman" pitchFamily="18" charset="0"/>
              </a:rPr>
              <a:t>in place </a:t>
            </a:r>
            <a:r>
              <a:rPr lang="en-US" sz="1600" dirty="0">
                <a:latin typeface="Times New Roman" pitchFamily="18" charset="0"/>
                <a:cs typeface="Times New Roman" pitchFamily="18" charset="0"/>
              </a:rPr>
              <a:t>of secondary xylem. Later, these segments resume their normal activity and produce secondary </a:t>
            </a:r>
            <a:r>
              <a:rPr lang="en-US" sz="1600" dirty="0" smtClean="0">
                <a:latin typeface="Times New Roman" pitchFamily="18" charset="0"/>
                <a:cs typeface="Times New Roman" pitchFamily="18" charset="0"/>
              </a:rPr>
              <a:t>xylem as </a:t>
            </a:r>
            <a:r>
              <a:rPr lang="en-US" sz="1600" dirty="0">
                <a:latin typeface="Times New Roman" pitchFamily="18" charset="0"/>
                <a:cs typeface="Times New Roman" pitchFamily="18" charset="0"/>
              </a:rPr>
              <a:t>usual. Thus, the secondary xylem surrounds the phloem to form included or interxylary phloem. </a:t>
            </a:r>
            <a:r>
              <a:rPr lang="en-US" sz="1600" dirty="0" smtClean="0">
                <a:latin typeface="Times New Roman" pitchFamily="18" charset="0"/>
                <a:cs typeface="Times New Roman" pitchFamily="18" charset="0"/>
              </a:rPr>
              <a:t>The cambium </a:t>
            </a:r>
            <a:r>
              <a:rPr lang="en-US" sz="1600" dirty="0">
                <a:latin typeface="Times New Roman" pitchFamily="18" charset="0"/>
                <a:cs typeface="Times New Roman" pitchFamily="18" charset="0"/>
              </a:rPr>
              <a:t>repeats this abnormal activity at many places, many number of times. The pattern of </a:t>
            </a:r>
            <a:r>
              <a:rPr lang="en-US" sz="1600" dirty="0" smtClean="0">
                <a:latin typeface="Times New Roman" pitchFamily="18" charset="0"/>
                <a:cs typeface="Times New Roman" pitchFamily="18" charset="0"/>
              </a:rPr>
              <a:t>development of </a:t>
            </a:r>
            <a:r>
              <a:rPr lang="en-US" sz="1600" dirty="0">
                <a:latin typeface="Times New Roman" pitchFamily="18" charset="0"/>
                <a:cs typeface="Times New Roman" pitchFamily="18" charset="0"/>
              </a:rPr>
              <a:t>included phloem is known as </a:t>
            </a:r>
            <a:r>
              <a:rPr lang="en-US" sz="1600" i="1" dirty="0" err="1">
                <a:latin typeface="Times New Roman" pitchFamily="18" charset="0"/>
                <a:cs typeface="Times New Roman" pitchFamily="18" charset="0"/>
              </a:rPr>
              <a:t>Combretum</a:t>
            </a:r>
            <a:r>
              <a:rPr lang="en-US" sz="1600" i="1" dirty="0">
                <a:latin typeface="Times New Roman" pitchFamily="18" charset="0"/>
                <a:cs typeface="Times New Roman" pitchFamily="18" charset="0"/>
              </a:rPr>
              <a:t> or </a:t>
            </a:r>
            <a:r>
              <a:rPr lang="en-US" sz="1600" i="1" dirty="0" err="1">
                <a:latin typeface="Times New Roman" pitchFamily="18" charset="0"/>
                <a:cs typeface="Times New Roman" pitchFamily="18" charset="0"/>
              </a:rPr>
              <a:t>Entada</a:t>
            </a:r>
            <a:r>
              <a:rPr lang="en-US" sz="1600" i="1" dirty="0">
                <a:latin typeface="Times New Roman" pitchFamily="18" charset="0"/>
                <a:cs typeface="Times New Roman" pitchFamily="18" charset="0"/>
              </a:rPr>
              <a:t> type.</a:t>
            </a:r>
          </a:p>
          <a:p>
            <a:pPr algn="just">
              <a:lnSpc>
                <a:spcPct val="170000"/>
              </a:lnSpc>
            </a:pPr>
            <a:r>
              <a:rPr lang="en-US" sz="1600" dirty="0">
                <a:latin typeface="Times New Roman" pitchFamily="18" charset="0"/>
                <a:cs typeface="Times New Roman" pitchFamily="18" charset="0"/>
              </a:rPr>
              <a:t>2. Intraxylary phloem. Sometimes, a small patch of phloem is found near the centre of axis. This is </a:t>
            </a:r>
            <a:r>
              <a:rPr lang="en-US" sz="1600" dirty="0" smtClean="0">
                <a:latin typeface="Times New Roman" pitchFamily="18" charset="0"/>
                <a:cs typeface="Times New Roman" pitchFamily="18" charset="0"/>
              </a:rPr>
              <a:t>due to </a:t>
            </a:r>
            <a:r>
              <a:rPr lang="en-US" sz="1600" dirty="0">
                <a:latin typeface="Times New Roman" pitchFamily="18" charset="0"/>
                <a:cs typeface="Times New Roman" pitchFamily="18" charset="0"/>
              </a:rPr>
              <a:t>activity of internal cambium of the </a:t>
            </a:r>
            <a:r>
              <a:rPr lang="en-US" sz="1600" dirty="0" err="1">
                <a:latin typeface="Times New Roman" pitchFamily="18" charset="0"/>
                <a:cs typeface="Times New Roman" pitchFamily="18" charset="0"/>
              </a:rPr>
              <a:t>bicollateral</a:t>
            </a:r>
            <a:r>
              <a:rPr lang="en-US" sz="1600" dirty="0">
                <a:latin typeface="Times New Roman" pitchFamily="18" charset="0"/>
                <a:cs typeface="Times New Roman" pitchFamily="18" charset="0"/>
              </a:rPr>
              <a:t> vascular bundles. It is located close to the groups of </a:t>
            </a:r>
            <a:r>
              <a:rPr lang="en-US" sz="1600" dirty="0" smtClean="0">
                <a:latin typeface="Times New Roman" pitchFamily="18" charset="0"/>
                <a:cs typeface="Times New Roman" pitchFamily="18" charset="0"/>
              </a:rPr>
              <a:t>primary xylem </a:t>
            </a:r>
            <a:r>
              <a:rPr lang="en-US" sz="1600" dirty="0">
                <a:latin typeface="Times New Roman" pitchFamily="18" charset="0"/>
                <a:cs typeface="Times New Roman" pitchFamily="18" charset="0"/>
              </a:rPr>
              <a:t>towards the pith. These groups represent the internal or inner phloem of the primary </a:t>
            </a:r>
            <a:r>
              <a:rPr lang="en-US" sz="1600" dirty="0" err="1" smtClean="0">
                <a:latin typeface="Times New Roman" pitchFamily="18" charset="0"/>
                <a:cs typeface="Times New Roman" pitchFamily="18" charset="0"/>
              </a:rPr>
              <a:t>bicollateral</a:t>
            </a:r>
            <a:r>
              <a:rPr lang="en-US" sz="1600" dirty="0" smtClean="0">
                <a:latin typeface="Times New Roman" pitchFamily="18" charset="0"/>
                <a:cs typeface="Times New Roman" pitchFamily="18" charset="0"/>
              </a:rPr>
              <a:t> vascular </a:t>
            </a:r>
            <a:r>
              <a:rPr lang="en-US" sz="1600" dirty="0">
                <a:latin typeface="Times New Roman" pitchFamily="18" charset="0"/>
                <a:cs typeface="Times New Roman" pitchFamily="18" charset="0"/>
              </a:rPr>
              <a:t>bundles.</a:t>
            </a:r>
          </a:p>
          <a:p>
            <a:pPr algn="just">
              <a:lnSpc>
                <a:spcPct val="170000"/>
              </a:lnSpc>
            </a:pPr>
            <a:r>
              <a:rPr lang="en-US" sz="1600" dirty="0">
                <a:latin typeface="Times New Roman" pitchFamily="18" charset="0"/>
                <a:cs typeface="Times New Roman" pitchFamily="18" charset="0"/>
              </a:rPr>
              <a:t>3. </a:t>
            </a:r>
            <a:r>
              <a:rPr lang="en-US" sz="1600" dirty="0" err="1">
                <a:latin typeface="Times New Roman" pitchFamily="18" charset="0"/>
                <a:cs typeface="Times New Roman" pitchFamily="18" charset="0"/>
              </a:rPr>
              <a:t>Xerophytic</a:t>
            </a:r>
            <a:r>
              <a:rPr lang="en-US" sz="1600" dirty="0">
                <a:latin typeface="Times New Roman" pitchFamily="18" charset="0"/>
                <a:cs typeface="Times New Roman" pitchFamily="18" charset="0"/>
              </a:rPr>
              <a:t> characters. Presence of thick cuticle, </a:t>
            </a:r>
            <a:r>
              <a:rPr lang="en-US" sz="1600" dirty="0" err="1">
                <a:latin typeface="Times New Roman" pitchFamily="18" charset="0"/>
                <a:cs typeface="Times New Roman" pitchFamily="18" charset="0"/>
              </a:rPr>
              <a:t>chlorenchyma</a:t>
            </a:r>
            <a:r>
              <a:rPr lang="en-US" sz="1600" dirty="0">
                <a:latin typeface="Times New Roman" pitchFamily="18" charset="0"/>
                <a:cs typeface="Times New Roman" pitchFamily="18" charset="0"/>
              </a:rPr>
              <a:t> in the cortex and </a:t>
            </a:r>
            <a:r>
              <a:rPr lang="en-US" sz="1600" dirty="0" smtClean="0">
                <a:latin typeface="Times New Roman" pitchFamily="18" charset="0"/>
                <a:cs typeface="Times New Roman" pitchFamily="18" charset="0"/>
              </a:rPr>
              <a:t>sclerenchymatous pericycle </a:t>
            </a:r>
            <a:r>
              <a:rPr lang="en-US" sz="1600" dirty="0">
                <a:latin typeface="Times New Roman" pitchFamily="18" charset="0"/>
                <a:cs typeface="Times New Roman" pitchFamily="18" charset="0"/>
              </a:rPr>
              <a:t>are </a:t>
            </a:r>
            <a:r>
              <a:rPr lang="en-US" sz="1600" dirty="0" err="1">
                <a:latin typeface="Times New Roman" pitchFamily="18" charset="0"/>
                <a:cs typeface="Times New Roman" pitchFamily="18" charset="0"/>
              </a:rPr>
              <a:t>xeromorphic</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characterji</a:t>
            </a:r>
            <a:r>
              <a:rPr lang="en-US" sz="1600" dirty="0">
                <a:latin typeface="Times New Roman" pitchFamily="18" charset="0"/>
                <a:cs typeface="Times New Roman" pitchFamily="18" charset="0"/>
              </a:rPr>
              <a:t> shown by the stem.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0px-Leptadenia_pyrotechnica_(Khimp).jpg"/>
          <p:cNvPicPr>
            <a:picLocks noChangeAspect="1"/>
          </p:cNvPicPr>
          <p:nvPr/>
        </p:nvPicPr>
        <p:blipFill>
          <a:blip r:embed="rId2"/>
          <a:stretch>
            <a:fillRect/>
          </a:stretch>
        </p:blipFill>
        <p:spPr>
          <a:xfrm>
            <a:off x="1066800" y="1066800"/>
            <a:ext cx="7162800" cy="54102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92680"/>
            <a:ext cx="8229600" cy="4389120"/>
          </a:xfrm>
        </p:spPr>
        <p:txBody>
          <a:bodyPr>
            <a:normAutofit/>
          </a:bodyPr>
          <a:lstStyle/>
          <a:p>
            <a:pPr algn="ctr">
              <a:buNone/>
            </a:pPr>
            <a:r>
              <a:rPr lang="en-US" sz="11500" dirty="0" smtClean="0"/>
              <a:t>Thank You</a:t>
            </a:r>
            <a:endParaRPr lang="en-US" sz="1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Times New Roman" pitchFamily="18" charset="0"/>
                <a:cs typeface="Times New Roman" pitchFamily="18" charset="0"/>
              </a:rPr>
              <a:t>Achyranthes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Cut a transverse .section of the material, stain in safranin and fast green combination and mount in glycerin.</a:t>
            </a:r>
          </a:p>
          <a:p>
            <a:pPr algn="just"/>
            <a:r>
              <a:rPr lang="en-US" b="1" dirty="0" smtClean="0">
                <a:latin typeface="Times New Roman" pitchFamily="18" charset="0"/>
                <a:cs typeface="Times New Roman" pitchFamily="18" charset="0"/>
              </a:rPr>
              <a:t>Observations</a:t>
            </a:r>
            <a:r>
              <a:rPr lang="en-US" dirty="0" smtClean="0">
                <a:latin typeface="Times New Roman" pitchFamily="18" charset="0"/>
                <a:cs typeface="Times New Roman" pitchFamily="18" charset="0"/>
              </a:rPr>
              <a:t>: The transverse section is almost circular in outline and shows ridges and furrows.</a:t>
            </a:r>
          </a:p>
          <a:p>
            <a:pPr algn="just"/>
            <a:r>
              <a:rPr lang="en-US" b="1" dirty="0" smtClean="0">
                <a:latin typeface="Times New Roman" pitchFamily="18" charset="0"/>
                <a:cs typeface="Times New Roman" pitchFamily="18" charset="0"/>
              </a:rPr>
              <a:t>Epidermis:</a:t>
            </a:r>
            <a:endParaRPr lang="en-US" b="1" dirty="0">
              <a:latin typeface="Times New Roman" pitchFamily="18" charset="0"/>
              <a:cs typeface="Times New Roman" pitchFamily="18" charset="0"/>
            </a:endParaRPr>
          </a:p>
          <a:p>
            <a:pPr algn="just">
              <a:buFont typeface="Wingdings" pitchFamily="2" charset="2"/>
              <a:buChar char="v"/>
            </a:pPr>
            <a:r>
              <a:rPr lang="en-US" dirty="0" smtClean="0">
                <a:latin typeface="Times New Roman" pitchFamily="18" charset="0"/>
                <a:cs typeface="Times New Roman" pitchFamily="18" charset="0"/>
              </a:rPr>
              <a:t> This is the outermost layer of thickly cuticularised cells.</a:t>
            </a:r>
          </a:p>
          <a:p>
            <a:pPr algn="just">
              <a:buFont typeface="Wingdings" pitchFamily="2" charset="2"/>
              <a:buChar char="v"/>
            </a:pPr>
            <a:r>
              <a:rPr lang="en-US" dirty="0" smtClean="0">
                <a:latin typeface="Times New Roman" pitchFamily="18" charset="0"/>
                <a:cs typeface="Times New Roman" pitchFamily="18" charset="0"/>
              </a:rPr>
              <a:t>Multicellular and </a:t>
            </a:r>
            <a:r>
              <a:rPr lang="en-US" dirty="0" err="1" smtClean="0">
                <a:latin typeface="Times New Roman" pitchFamily="18" charset="0"/>
                <a:cs typeface="Times New Roman" pitchFamily="18" charset="0"/>
              </a:rPr>
              <a:t>uni</a:t>
            </a:r>
            <a:r>
              <a:rPr lang="en-US" dirty="0" smtClean="0">
                <a:latin typeface="Times New Roman" pitchFamily="18" charset="0"/>
                <a:cs typeface="Times New Roman" pitchFamily="18" charset="0"/>
              </a:rPr>
              <a:t>-or multiseriate hairs are present.</a:t>
            </a:r>
          </a:p>
          <a:p>
            <a:pPr algn="just"/>
            <a:r>
              <a:rPr lang="en-US" b="1" dirty="0" smtClean="0">
                <a:latin typeface="Times New Roman" pitchFamily="18" charset="0"/>
                <a:cs typeface="Times New Roman" pitchFamily="18" charset="0"/>
              </a:rPr>
              <a:t>Cortex:</a:t>
            </a:r>
          </a:p>
          <a:p>
            <a:pPr algn="just">
              <a:buFont typeface="Wingdings" pitchFamily="2" charset="2"/>
              <a:buChar char="v"/>
            </a:pPr>
            <a:r>
              <a:rPr lang="en-US" dirty="0" smtClean="0">
                <a:latin typeface="Times New Roman" pitchFamily="18" charset="0"/>
                <a:cs typeface="Times New Roman" pitchFamily="18" charset="0"/>
              </a:rPr>
              <a:t> It is differentiated into collenchyma, </a:t>
            </a:r>
            <a:r>
              <a:rPr lang="en-US" dirty="0" err="1" smtClean="0">
                <a:latin typeface="Times New Roman" pitchFamily="18" charset="0"/>
                <a:cs typeface="Times New Roman" pitchFamily="18" charset="0"/>
              </a:rPr>
              <a:t>chlorenchyma</a:t>
            </a:r>
            <a:r>
              <a:rPr lang="en-US" dirty="0" smtClean="0">
                <a:latin typeface="Times New Roman" pitchFamily="18" charset="0"/>
                <a:cs typeface="Times New Roman" pitchFamily="18" charset="0"/>
              </a:rPr>
              <a:t> and parenchyma.</a:t>
            </a:r>
          </a:p>
          <a:p>
            <a:pPr algn="just">
              <a:buFont typeface="Wingdings" pitchFamily="2" charset="2"/>
              <a:buChar char="v"/>
            </a:pPr>
            <a:r>
              <a:rPr lang="en-US" dirty="0" smtClean="0">
                <a:latin typeface="Times New Roman" pitchFamily="18" charset="0"/>
                <a:cs typeface="Times New Roman" pitchFamily="18" charset="0"/>
              </a:rPr>
              <a:t>Collenchyma occurs in patches just below the ridges.</a:t>
            </a:r>
          </a:p>
          <a:p>
            <a:pPr algn="just">
              <a:buFont typeface="Wingdings" pitchFamily="2" charset="2"/>
              <a:buChar char="v"/>
            </a:pPr>
            <a:r>
              <a:rPr lang="en-US" dirty="0" err="1" smtClean="0">
                <a:latin typeface="Times New Roman" pitchFamily="18" charset="0"/>
                <a:cs typeface="Times New Roman" pitchFamily="18" charset="0"/>
              </a:rPr>
              <a:t>Chlorenchyma</a:t>
            </a:r>
            <a:r>
              <a:rPr lang="en-US" dirty="0" smtClean="0">
                <a:latin typeface="Times New Roman" pitchFamily="18" charset="0"/>
                <a:cs typeface="Times New Roman" pitchFamily="18" charset="0"/>
              </a:rPr>
              <a:t> forms a few layers below the epidermis in the grooves or between the two collenchymatous patches.</a:t>
            </a:r>
          </a:p>
          <a:p>
            <a:pPr algn="just">
              <a:buFont typeface="Wingdings" pitchFamily="2" charset="2"/>
              <a:buChar char="v"/>
            </a:pPr>
            <a:r>
              <a:rPr lang="en-US" dirty="0" smtClean="0">
                <a:latin typeface="Times New Roman" pitchFamily="18" charset="0"/>
                <a:cs typeface="Times New Roman" pitchFamily="18" charset="0"/>
              </a:rPr>
              <a:t>Three to four cells deep parenchyma forms innermost region of the cortex.</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algn="just"/>
            <a:r>
              <a:rPr lang="en-US" sz="1600" b="1" dirty="0" smtClean="0">
                <a:latin typeface="Times New Roman" pitchFamily="18" charset="0"/>
                <a:cs typeface="Times New Roman" pitchFamily="18" charset="0"/>
              </a:rPr>
              <a:t>Endodermis. </a:t>
            </a:r>
          </a:p>
          <a:p>
            <a:pPr algn="just">
              <a:buFont typeface="Wingdings" pitchFamily="2" charset="2"/>
              <a:buChar char="v"/>
            </a:pPr>
            <a:r>
              <a:rPr lang="en-US" sz="1600" dirty="0" smtClean="0">
                <a:latin typeface="Times New Roman" pitchFamily="18" charset="0"/>
                <a:cs typeface="Times New Roman" pitchFamily="18" charset="0"/>
              </a:rPr>
              <a:t>Distinct casparian strips are absent. The layer is almost indistinguishable after the secondary growth. '</a:t>
            </a:r>
          </a:p>
          <a:p>
            <a:pPr algn="just"/>
            <a:r>
              <a:rPr lang="en-US" sz="1600" b="1" dirty="0" smtClean="0">
                <a:latin typeface="Times New Roman" pitchFamily="18" charset="0"/>
                <a:cs typeface="Times New Roman" pitchFamily="18" charset="0"/>
              </a:rPr>
              <a:t>Pericycle</a:t>
            </a:r>
            <a:r>
              <a:rPr lang="en-US" sz="1600" dirty="0" smtClean="0">
                <a:latin typeface="Times New Roman" pitchFamily="18" charset="0"/>
                <a:cs typeface="Times New Roman" pitchFamily="18" charset="0"/>
              </a:rPr>
              <a:t>. </a:t>
            </a:r>
          </a:p>
          <a:p>
            <a:pPr algn="just">
              <a:buFont typeface="Wingdings" pitchFamily="2" charset="2"/>
              <a:buChar char="v"/>
            </a:pPr>
            <a:r>
              <a:rPr lang="en-US" sz="1600" dirty="0" smtClean="0">
                <a:latin typeface="Times New Roman" pitchFamily="18" charset="0"/>
                <a:cs typeface="Times New Roman" pitchFamily="18" charset="0"/>
              </a:rPr>
              <a:t> It lies immediately outside the vascular tissues.</a:t>
            </a:r>
          </a:p>
          <a:p>
            <a:pPr algn="just">
              <a:buFont typeface="Wingdings" pitchFamily="2" charset="2"/>
              <a:buChar char="v"/>
            </a:pPr>
            <a:r>
              <a:rPr lang="en-US" sz="1600" dirty="0" smtClean="0">
                <a:latin typeface="Times New Roman" pitchFamily="18" charset="0"/>
                <a:cs typeface="Times New Roman" pitchFamily="18" charset="0"/>
              </a:rPr>
              <a:t>It consists of 3 to 4 cells deep groups of sclerenchyma.</a:t>
            </a:r>
          </a:p>
          <a:p>
            <a:pPr algn="just"/>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Vascular tissue system.</a:t>
            </a:r>
          </a:p>
          <a:p>
            <a:pPr algn="just">
              <a:buFont typeface="Wingdings" pitchFamily="2" charset="2"/>
              <a:buChar char="v"/>
            </a:pPr>
            <a:r>
              <a:rPr lang="en-US" sz="1600" dirty="0" smtClean="0">
                <a:latin typeface="Times New Roman" pitchFamily="18" charset="0"/>
                <a:cs typeface="Times New Roman" pitchFamily="18" charset="0"/>
              </a:rPr>
              <a:t> It consists of secondary tissues and a small pith.</a:t>
            </a:r>
          </a:p>
          <a:p>
            <a:pPr algn="just">
              <a:buFont typeface="Wingdings" pitchFamily="2" charset="2"/>
              <a:buChar char="v"/>
            </a:pPr>
            <a:r>
              <a:rPr lang="en-US" sz="1600" dirty="0" smtClean="0">
                <a:latin typeface="Times New Roman" pitchFamily="18" charset="0"/>
                <a:cs typeface="Times New Roman" pitchFamily="18" charset="0"/>
              </a:rPr>
              <a:t>The, primary phloem forms groups of crushed tissues.</a:t>
            </a:r>
          </a:p>
          <a:p>
            <a:pPr algn="just">
              <a:buFont typeface="Wingdings" pitchFamily="2" charset="2"/>
              <a:buChar char="v"/>
            </a:pPr>
            <a:r>
              <a:rPr lang="en-US" sz="1600" dirty="0" smtClean="0">
                <a:latin typeface="Times New Roman" pitchFamily="18" charset="0"/>
                <a:cs typeface="Times New Roman" pitchFamily="18" charset="0"/>
              </a:rPr>
              <a:t>It 'is followed by a ring of secondary phloem. The cells include sieve tubes, companion cells and phloem parenchyma.</a:t>
            </a:r>
          </a:p>
          <a:p>
            <a:pPr algn="just">
              <a:buFont typeface="Wingdings" pitchFamily="2" charset="2"/>
              <a:buChar char="v"/>
            </a:pPr>
            <a:r>
              <a:rPr lang="en-US" sz="1600" dirty="0" smtClean="0">
                <a:latin typeface="Times New Roman" pitchFamily="18" charset="0"/>
                <a:cs typeface="Times New Roman" pitchFamily="18" charset="0"/>
              </a:rPr>
              <a:t>A ring of cambium lies below the phloem and separates the underlying zone of secondary xylem.</a:t>
            </a:r>
          </a:p>
          <a:p>
            <a:pPr algn="just">
              <a:buFont typeface="Wingdings" pitchFamily="2" charset="2"/>
              <a:buChar char="v"/>
            </a:pPr>
            <a:r>
              <a:rPr lang="en-US" sz="1600" dirty="0" smtClean="0">
                <a:latin typeface="Times New Roman" pitchFamily="18" charset="0"/>
                <a:cs typeface="Times New Roman" pitchFamily="18" charset="0"/>
              </a:rPr>
              <a:t>Secondary xylem consists of many vascular bundles embedded in prosenchyma.</a:t>
            </a:r>
          </a:p>
          <a:p>
            <a:pPr algn="just">
              <a:buFont typeface="Wingdings" pitchFamily="2" charset="2"/>
              <a:buChar char="v"/>
            </a:pPr>
            <a:r>
              <a:rPr lang="en-US" sz="1600" dirty="0" smtClean="0">
                <a:latin typeface="Times New Roman" pitchFamily="18" charset="0"/>
                <a:cs typeface="Times New Roman" pitchFamily="18" charset="0"/>
              </a:rPr>
              <a:t> In this region, there is no differentiation between secondary xylem elements and the prosenchyma.</a:t>
            </a:r>
          </a:p>
          <a:p>
            <a:pPr algn="just">
              <a:buFont typeface="Wingdings" pitchFamily="2" charset="2"/>
              <a:buChar char="v"/>
            </a:pPr>
            <a:r>
              <a:rPr lang="en-US" sz="1600" dirty="0" smtClean="0">
                <a:latin typeface="Times New Roman" pitchFamily="18" charset="0"/>
                <a:cs typeface="Times New Roman" pitchFamily="18" charset="0"/>
              </a:rPr>
              <a:t>A few large vessels can, however, be seen prominently.</a:t>
            </a:r>
          </a:p>
          <a:p>
            <a:pPr algn="just">
              <a:buFont typeface="Wingdings" pitchFamily="2" charset="2"/>
              <a:buChar char="v"/>
            </a:pPr>
            <a:r>
              <a:rPr lang="en-US" sz="1600" dirty="0" smtClean="0">
                <a:latin typeface="Times New Roman" pitchFamily="18" charset="0"/>
                <a:cs typeface="Times New Roman" pitchFamily="18" charset="0"/>
              </a:rPr>
              <a:t>Phloem groups of the embedded vascular bundles appear as embedded patches in the thick walled prosenchyma. These are called as included phloem or phloem islands or interxylary phloem.</a:t>
            </a:r>
          </a:p>
          <a:p>
            <a:pPr algn="just">
              <a:buFont typeface="Wingdings" pitchFamily="2" charset="2"/>
              <a:buChar char="v"/>
            </a:pPr>
            <a:r>
              <a:rPr lang="en-US" sz="1600" dirty="0" smtClean="0">
                <a:latin typeface="Times New Roman" pitchFamily="18" charset="0"/>
                <a:cs typeface="Times New Roman" pitchFamily="18" charset="0"/>
              </a:rPr>
              <a:t>Primary xylem groups lie near the pith. Protoxylem elements are endarch. The vascular bundles, thus, would be conjoint, collateral, endarch and open.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5821363"/>
          </a:xfrm>
        </p:spPr>
        <p:txBody>
          <a:bodyPr>
            <a:noAutofit/>
          </a:bodyPr>
          <a:lstStyle/>
          <a:p>
            <a:pPr algn="just"/>
            <a:r>
              <a:rPr lang="en-US" sz="1800" b="1" dirty="0" smtClean="0">
                <a:latin typeface="Times New Roman" pitchFamily="18" charset="0"/>
                <a:cs typeface="Times New Roman" pitchFamily="18" charset="0"/>
              </a:rPr>
              <a:t>Pith:</a:t>
            </a:r>
          </a:p>
          <a:p>
            <a:pPr algn="just">
              <a:buFont typeface="Wingdings" pitchFamily="2" charset="2"/>
              <a:buChar char="v"/>
            </a:pPr>
            <a:r>
              <a:rPr lang="en-US" sz="1800" dirty="0" smtClean="0">
                <a:latin typeface="Times New Roman" pitchFamily="18" charset="0"/>
                <a:cs typeface="Times New Roman" pitchFamily="18" charset="0"/>
              </a:rPr>
              <a:t> A well developed parenchymatous pith is present in the centre.</a:t>
            </a:r>
          </a:p>
          <a:p>
            <a:pPr algn="just">
              <a:buFont typeface="Wingdings" pitchFamily="2" charset="2"/>
              <a:buChar char="v"/>
            </a:pPr>
            <a:r>
              <a:rPr lang="en-US" sz="1800" dirty="0" smtClean="0">
                <a:latin typeface="Times New Roman" pitchFamily="18" charset="0"/>
                <a:cs typeface="Times New Roman" pitchFamily="18" charset="0"/>
              </a:rPr>
              <a:t>Two medullary vascular bundles are present in the centre with their xylem facing each other.</a:t>
            </a:r>
          </a:p>
          <a:p>
            <a:pPr algn="just"/>
            <a:r>
              <a:rPr lang="en-US" sz="1800" b="1" dirty="0">
                <a:latin typeface="Times New Roman" pitchFamily="18" charset="0"/>
                <a:cs typeface="Times New Roman" pitchFamily="18" charset="0"/>
              </a:rPr>
              <a:t>Identification</a:t>
            </a:r>
          </a:p>
          <a:p>
            <a:pPr algn="just">
              <a:buFont typeface="Wingdings" pitchFamily="2" charset="2"/>
              <a:buChar char="v"/>
            </a:pPr>
            <a:r>
              <a:rPr lang="en-US" sz="1800" dirty="0" smtClean="0">
                <a:latin typeface="Times New Roman" pitchFamily="18" charset="0"/>
                <a:cs typeface="Times New Roman" pitchFamily="18" charset="0"/>
              </a:rPr>
              <a:t>Stem</a:t>
            </a:r>
            <a:r>
              <a:rPr lang="en-US" sz="1800" dirty="0">
                <a:latin typeface="Times New Roman" pitchFamily="18" charset="0"/>
                <a:cs typeface="Times New Roman" pitchFamily="18" charset="0"/>
              </a:rPr>
              <a:t>. Vascular bundles conjoint, collateral and endarch.</a:t>
            </a:r>
          </a:p>
          <a:p>
            <a:pPr algn="just">
              <a:buFont typeface="Wingdings" pitchFamily="2" charset="2"/>
              <a:buChar char="v"/>
            </a:pPr>
            <a:r>
              <a:rPr lang="en-US" sz="1800" dirty="0" smtClean="0">
                <a:latin typeface="Times New Roman" pitchFamily="18" charset="0"/>
                <a:cs typeface="Times New Roman" pitchFamily="18" charset="0"/>
              </a:rPr>
              <a:t>Dicotyledonous </a:t>
            </a:r>
            <a:r>
              <a:rPr lang="en-US" sz="1800" dirty="0">
                <a:latin typeface="Times New Roman" pitchFamily="18" charset="0"/>
                <a:cs typeface="Times New Roman" pitchFamily="18" charset="0"/>
              </a:rPr>
              <a:t>stem. 1. Well differentiated cortex.</a:t>
            </a:r>
          </a:p>
          <a:p>
            <a:pPr algn="just">
              <a:buFont typeface="Wingdings" pitchFamily="2" charset="2"/>
              <a:buChar char="v"/>
            </a:pPr>
            <a:r>
              <a:rPr lang="en-US" sz="1800" dirty="0" smtClean="0">
                <a:latin typeface="Times New Roman" pitchFamily="18" charset="0"/>
                <a:cs typeface="Times New Roman" pitchFamily="18" charset="0"/>
              </a:rPr>
              <a:t>Vascular </a:t>
            </a:r>
            <a:r>
              <a:rPr lang="en-US" sz="1800" dirty="0">
                <a:latin typeface="Times New Roman" pitchFamily="18" charset="0"/>
                <a:cs typeface="Times New Roman" pitchFamily="18" charset="0"/>
              </a:rPr>
              <a:t>bundles arranged in a ring.</a:t>
            </a:r>
          </a:p>
          <a:p>
            <a:pPr algn="just">
              <a:buFont typeface="Wingdings" pitchFamily="2" charset="2"/>
              <a:buChar char="v"/>
            </a:pPr>
            <a:r>
              <a:rPr lang="en-US" sz="1800" dirty="0" smtClean="0">
                <a:latin typeface="Times New Roman" pitchFamily="18" charset="0"/>
                <a:cs typeface="Times New Roman" pitchFamily="18" charset="0"/>
              </a:rPr>
              <a:t>Presence </a:t>
            </a:r>
            <a:r>
              <a:rPr lang="en-US" sz="1800" dirty="0">
                <a:latin typeface="Times New Roman" pitchFamily="18" charset="0"/>
                <a:cs typeface="Times New Roman" pitchFamily="18" charset="0"/>
              </a:rPr>
              <a:t>of secondary growth.</a:t>
            </a:r>
          </a:p>
          <a:p>
            <a:pPr algn="just"/>
            <a:r>
              <a:rPr lang="en-US" sz="1800" b="1" dirty="0" smtClean="0">
                <a:latin typeface="Times New Roman" pitchFamily="18" charset="0"/>
                <a:cs typeface="Times New Roman" pitchFamily="18" charset="0"/>
              </a:rPr>
              <a:t>Points </a:t>
            </a:r>
            <a:r>
              <a:rPr lang="en-US" sz="1800" b="1" dirty="0">
                <a:latin typeface="Times New Roman" pitchFamily="18" charset="0"/>
                <a:cs typeface="Times New Roman" pitchFamily="18" charset="0"/>
              </a:rPr>
              <a:t>of interest</a:t>
            </a:r>
          </a:p>
          <a:p>
            <a:pPr algn="just">
              <a:buFont typeface="Wingdings" pitchFamily="2" charset="2"/>
              <a:buChar char="v"/>
            </a:pPr>
            <a:r>
              <a:rPr lang="en-US" sz="1800" dirty="0" smtClean="0">
                <a:latin typeface="Times New Roman" pitchFamily="18" charset="0"/>
                <a:cs typeface="Times New Roman" pitchFamily="18" charset="0"/>
              </a:rPr>
              <a:t>Medullary bundles</a:t>
            </a:r>
            <a:r>
              <a:rPr lang="en-US" sz="1800" dirty="0">
                <a:latin typeface="Times New Roman" pitchFamily="18" charset="0"/>
                <a:cs typeface="Times New Roman" pitchFamily="18" charset="0"/>
              </a:rPr>
              <a:t>. The number and arrangement of medullary bundles is not constant </a:t>
            </a:r>
            <a:r>
              <a:rPr lang="en-US" sz="1800" dirty="0" smtClean="0">
                <a:latin typeface="Times New Roman" pitchFamily="18" charset="0"/>
                <a:cs typeface="Times New Roman" pitchFamily="18" charset="0"/>
              </a:rPr>
              <a:t>throughout. However</a:t>
            </a:r>
            <a:r>
              <a:rPr lang="en-US" sz="1800" dirty="0">
                <a:latin typeface="Times New Roman" pitchFamily="18" charset="0"/>
                <a:cs typeface="Times New Roman" pitchFamily="18" charset="0"/>
              </a:rPr>
              <a:t>, generally two medullary bundles occur in the centre of the pith throughout the length of the </a:t>
            </a:r>
            <a:r>
              <a:rPr lang="en-US" sz="1800" dirty="0" smtClean="0">
                <a:latin typeface="Times New Roman" pitchFamily="18" charset="0"/>
                <a:cs typeface="Times New Roman" pitchFamily="18" charset="0"/>
              </a:rPr>
              <a:t>plant. These </a:t>
            </a:r>
            <a:r>
              <a:rPr lang="en-US" sz="1800" dirty="0">
                <a:latin typeface="Times New Roman" pitchFamily="18" charset="0"/>
                <a:cs typeface="Times New Roman" pitchFamily="18" charset="0"/>
              </a:rPr>
              <a:t>are said to be leaf traces in nature.</a:t>
            </a:r>
          </a:p>
          <a:p>
            <a:pPr algn="just">
              <a:buFont typeface="Wingdings" pitchFamily="2" charset="2"/>
              <a:buChar char="v"/>
            </a:pPr>
            <a:r>
              <a:rPr lang="en-US" sz="1800" dirty="0" smtClean="0">
                <a:latin typeface="Times New Roman" pitchFamily="18" charset="0"/>
                <a:cs typeface="Times New Roman" pitchFamily="18" charset="0"/>
              </a:rPr>
              <a:t>Secondary </a:t>
            </a:r>
            <a:r>
              <a:rPr lang="en-US" sz="1800" dirty="0">
                <a:latin typeface="Times New Roman" pitchFamily="18" charset="0"/>
                <a:cs typeface="Times New Roman" pitchFamily="18" charset="0"/>
              </a:rPr>
              <a:t>growth. An extra </a:t>
            </a:r>
            <a:r>
              <a:rPr lang="en-US" sz="1800" dirty="0" err="1">
                <a:latin typeface="Times New Roman" pitchFamily="18" charset="0"/>
                <a:cs typeface="Times New Roman" pitchFamily="18" charset="0"/>
              </a:rPr>
              <a:t>stelar</a:t>
            </a:r>
            <a:r>
              <a:rPr lang="en-US" sz="1800" dirty="0">
                <a:latin typeface="Times New Roman" pitchFamily="18" charset="0"/>
                <a:cs typeface="Times New Roman" pitchFamily="18" charset="0"/>
              </a:rPr>
              <a:t> cambium appears in the form of small arcs in the region of </a:t>
            </a:r>
            <a:r>
              <a:rPr lang="en-US" sz="1800" dirty="0" smtClean="0">
                <a:latin typeface="Times New Roman" pitchFamily="18" charset="0"/>
                <a:cs typeface="Times New Roman" pitchFamily="18" charset="0"/>
              </a:rPr>
              <a:t>pericycle. These </a:t>
            </a:r>
            <a:r>
              <a:rPr lang="en-US" sz="1800" dirty="0">
                <a:latin typeface="Times New Roman" pitchFamily="18" charset="0"/>
                <a:cs typeface="Times New Roman" pitchFamily="18" charset="0"/>
              </a:rPr>
              <a:t>strips of cambia produce secondary vascular bundles which remain scattered in the beginning. </a:t>
            </a:r>
            <a:r>
              <a:rPr lang="en-US" sz="1800" dirty="0" smtClean="0">
                <a:latin typeface="Times New Roman" pitchFamily="18" charset="0"/>
                <a:cs typeface="Times New Roman" pitchFamily="18" charset="0"/>
              </a:rPr>
              <a:t>The conjunctive </a:t>
            </a:r>
            <a:r>
              <a:rPr lang="en-US" sz="1800" dirty="0">
                <a:latin typeface="Times New Roman" pitchFamily="18" charset="0"/>
                <a:cs typeface="Times New Roman" pitchFamily="18" charset="0"/>
              </a:rPr>
              <a:t>tissue (prosenchyma) becomes lignified. The vascular bundles get embedded in the </a:t>
            </a:r>
            <a:r>
              <a:rPr lang="en-US" sz="1800" dirty="0" smtClean="0">
                <a:latin typeface="Times New Roman" pitchFamily="18" charset="0"/>
                <a:cs typeface="Times New Roman" pitchFamily="18" charset="0"/>
              </a:rPr>
              <a:t>prosenchyma and </a:t>
            </a:r>
            <a:r>
              <a:rPr lang="en-US" sz="1800" dirty="0">
                <a:latin typeface="Times New Roman" pitchFamily="18" charset="0"/>
                <a:cs typeface="Times New Roman" pitchFamily="18" charset="0"/>
              </a:rPr>
              <a:t>differentiation between xylem and prosenchyma becomes difficult. However, thin walled phloem of </a:t>
            </a:r>
            <a:r>
              <a:rPr lang="en-US" sz="1800" dirty="0" smtClean="0">
                <a:latin typeface="Times New Roman" pitchFamily="18" charset="0"/>
                <a:cs typeface="Times New Roman" pitchFamily="18" charset="0"/>
              </a:rPr>
              <a:t>the secondary </a:t>
            </a:r>
            <a:r>
              <a:rPr lang="en-US" sz="1800" dirty="0">
                <a:latin typeface="Times New Roman" pitchFamily="18" charset="0"/>
                <a:cs typeface="Times New Roman" pitchFamily="18" charset="0"/>
              </a:rPr>
              <a:t>vascular bundles appears as distinct patches in the lignified secondary tissues. It is variously </a:t>
            </a:r>
            <a:r>
              <a:rPr lang="en-US" sz="1800" dirty="0" smtClean="0">
                <a:latin typeface="Times New Roman" pitchFamily="18" charset="0"/>
                <a:cs typeface="Times New Roman" pitchFamily="18" charset="0"/>
              </a:rPr>
              <a:t>called as </a:t>
            </a:r>
            <a:r>
              <a:rPr lang="en-US" sz="1800" dirty="0">
                <a:latin typeface="Times New Roman" pitchFamily="18" charset="0"/>
                <a:cs typeface="Times New Roman" pitchFamily="18" charset="0"/>
              </a:rPr>
              <a:t>'phloem islands', interxylary phloem and included phloem.</a:t>
            </a:r>
            <a:endParaRPr lang="en-US" sz="1800" dirty="0" smtClean="0">
              <a:latin typeface="Times New Roman" pitchFamily="18" charset="0"/>
              <a:cs typeface="Times New Roman" pitchFamily="18" charset="0"/>
            </a:endParaRPr>
          </a:p>
          <a:p>
            <a:pPr algn="just"/>
            <a:endParaRPr lang="en-US"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jpg"/>
          <p:cNvPicPr>
            <a:picLocks noChangeAspect="1"/>
          </p:cNvPicPr>
          <p:nvPr/>
        </p:nvPicPr>
        <p:blipFill>
          <a:blip r:embed="rId2"/>
          <a:stretch>
            <a:fillRect/>
          </a:stretch>
        </p:blipFill>
        <p:spPr>
          <a:xfrm>
            <a:off x="381000" y="1066800"/>
            <a:ext cx="8477250" cy="5562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i="1" dirty="0">
                <a:latin typeface="Times New Roman" pitchFamily="18" charset="0"/>
                <a:cs typeface="Times New Roman" pitchFamily="18" charset="0"/>
              </a:rPr>
              <a:t>Amaranthus</a:t>
            </a:r>
            <a:r>
              <a:rPr lang="en-US" i="1" dirty="0"/>
              <a:t/>
            </a:r>
            <a:br>
              <a:rPr lang="en-US" i="1" dirty="0"/>
            </a:br>
            <a:endParaRPr lang="en-US" dirty="0"/>
          </a:p>
        </p:txBody>
      </p:sp>
      <p:sp>
        <p:nvSpPr>
          <p:cNvPr id="3" name="Content Placeholder 2"/>
          <p:cNvSpPr>
            <a:spLocks noGrp="1"/>
          </p:cNvSpPr>
          <p:nvPr>
            <p:ph idx="1"/>
          </p:nvPr>
        </p:nvSpPr>
        <p:spPr>
          <a:xfrm>
            <a:off x="381000" y="1371600"/>
            <a:ext cx="8229600" cy="4953000"/>
          </a:xfrm>
        </p:spPr>
        <p:txBody>
          <a:bodyPr>
            <a:noAutofit/>
          </a:bodyPr>
          <a:lstStyle/>
          <a:p>
            <a:pPr algn="just"/>
            <a:r>
              <a:rPr lang="en-US" sz="1800" dirty="0" smtClean="0">
                <a:latin typeface="Times New Roman" pitchFamily="18" charset="0"/>
                <a:cs typeface="Times New Roman" pitchFamily="18" charset="0"/>
              </a:rPr>
              <a:t>The outline of the section is almost circular.</a:t>
            </a:r>
          </a:p>
          <a:p>
            <a:pPr algn="just">
              <a:buFont typeface="Wingdings" pitchFamily="2" charset="2"/>
              <a:buChar char="q"/>
            </a:pPr>
            <a:r>
              <a:rPr lang="en-US" sz="1800" b="1" dirty="0" smtClean="0">
                <a:latin typeface="Times New Roman" pitchFamily="18" charset="0"/>
                <a:cs typeface="Times New Roman" pitchFamily="18" charset="0"/>
              </a:rPr>
              <a:t>Epidermis</a:t>
            </a:r>
            <a:r>
              <a:rPr lang="en-US" sz="1800" dirty="0" smtClean="0">
                <a:latin typeface="Times New Roman" pitchFamily="18" charset="0"/>
                <a:cs typeface="Times New Roman" pitchFamily="18" charset="0"/>
              </a:rPr>
              <a:t>:</a:t>
            </a:r>
          </a:p>
          <a:p>
            <a:pPr algn="just">
              <a:buFont typeface="Courier New" pitchFamily="49" charset="0"/>
              <a:buChar char="o"/>
            </a:pPr>
            <a:r>
              <a:rPr lang="en-US" sz="1800" dirty="0" smtClean="0">
                <a:latin typeface="Times New Roman" pitchFamily="18" charset="0"/>
                <a:cs typeface="Times New Roman" pitchFamily="18" charset="0"/>
              </a:rPr>
              <a:t>It is an outermost layer of barrel to rectangular cells.</a:t>
            </a:r>
          </a:p>
          <a:p>
            <a:pPr algn="just">
              <a:buFont typeface="Courier New" pitchFamily="49" charset="0"/>
              <a:buChar char="o"/>
            </a:pPr>
            <a:r>
              <a:rPr lang="en-US" sz="1800" dirty="0" smtClean="0">
                <a:latin typeface="Times New Roman" pitchFamily="18" charset="0"/>
                <a:cs typeface="Times New Roman" pitchFamily="18" charset="0"/>
              </a:rPr>
              <a:t>The cells are thickly cuticularised.</a:t>
            </a:r>
          </a:p>
          <a:p>
            <a:pPr algn="just">
              <a:buFont typeface="Courier New" pitchFamily="49" charset="0"/>
              <a:buChar char="o"/>
            </a:pPr>
            <a:r>
              <a:rPr lang="en-US" sz="1800" dirty="0" smtClean="0">
                <a:latin typeface="Times New Roman" pitchFamily="18" charset="0"/>
                <a:cs typeface="Times New Roman" pitchFamily="18" charset="0"/>
              </a:rPr>
              <a:t> A few stomata occur in the epidermis.</a:t>
            </a:r>
          </a:p>
          <a:p>
            <a:pPr marL="514350" indent="-514350" algn="just">
              <a:buFont typeface="Courier New" pitchFamily="49" charset="0"/>
              <a:buChar char="o"/>
            </a:pPr>
            <a:r>
              <a:rPr lang="en-US" sz="1800" dirty="0" smtClean="0">
                <a:latin typeface="Times New Roman" pitchFamily="18" charset="0"/>
                <a:cs typeface="Times New Roman" pitchFamily="18" charset="0"/>
              </a:rPr>
              <a:t>A few unicellular or multicellular hairs may be present.</a:t>
            </a:r>
          </a:p>
          <a:p>
            <a:pPr algn="just">
              <a:buFont typeface="Wingdings" pitchFamily="2" charset="2"/>
              <a:buChar char="q"/>
            </a:pPr>
            <a:r>
              <a:rPr lang="en-US" sz="1800" b="1" dirty="0" smtClean="0">
                <a:latin typeface="Times New Roman" pitchFamily="18" charset="0"/>
                <a:cs typeface="Times New Roman" pitchFamily="18" charset="0"/>
              </a:rPr>
              <a:t>Cortex:</a:t>
            </a:r>
          </a:p>
          <a:p>
            <a:pPr algn="just">
              <a:buFont typeface="Courier New" pitchFamily="49" charset="0"/>
              <a:buChar char="o"/>
            </a:pPr>
            <a:r>
              <a:rPr lang="en-US" sz="1800" dirty="0" smtClean="0">
                <a:latin typeface="Times New Roman" pitchFamily="18" charset="0"/>
                <a:cs typeface="Times New Roman" pitchFamily="18" charset="0"/>
              </a:rPr>
              <a:t>It is many layered and </a:t>
            </a:r>
            <a:r>
              <a:rPr lang="en-US" sz="1800" dirty="0" smtClean="0">
                <a:latin typeface="Times New Roman" pitchFamily="18" charset="0"/>
                <a:cs typeface="Times New Roman" pitchFamily="18" charset="0"/>
              </a:rPr>
              <a:t>differentiated </a:t>
            </a:r>
            <a:r>
              <a:rPr lang="en-US" sz="1800" dirty="0" smtClean="0">
                <a:latin typeface="Times New Roman" pitchFamily="18" charset="0"/>
                <a:cs typeface="Times New Roman" pitchFamily="18" charset="0"/>
              </a:rPr>
              <a:t>into (a) collenchyma and (b) parenchyma.</a:t>
            </a:r>
          </a:p>
          <a:p>
            <a:pPr algn="just">
              <a:buFont typeface="Courier New" pitchFamily="49" charset="0"/>
              <a:buChar char="o"/>
            </a:pPr>
            <a:r>
              <a:rPr lang="en-US" sz="1800" dirty="0" smtClean="0">
                <a:latin typeface="Times New Roman" pitchFamily="18" charset="0"/>
                <a:cs typeface="Times New Roman" pitchFamily="18" charset="0"/>
              </a:rPr>
              <a:t>A few layered collenchymatous hypodermis follows epidermis. It is 3-5 layered deep.</a:t>
            </a:r>
          </a:p>
          <a:p>
            <a:pPr algn="just">
              <a:buFont typeface="Courier New" pitchFamily="49" charset="0"/>
              <a:buChar char="o"/>
            </a:pPr>
            <a:r>
              <a:rPr lang="en-US" sz="1800" dirty="0" smtClean="0">
                <a:latin typeface="Times New Roman" pitchFamily="18" charset="0"/>
                <a:cs typeface="Times New Roman" pitchFamily="18" charset="0"/>
              </a:rPr>
              <a:t>Parenchyma follows collenchymatous hypodermis. It is a few cells deep. The cells are spherical to oval. The cells may contain a few to many chloroplasts.</a:t>
            </a:r>
          </a:p>
          <a:p>
            <a:pPr algn="just">
              <a:buFont typeface="Wingdings" pitchFamily="2" charset="2"/>
              <a:buChar char="q"/>
            </a:pPr>
            <a:r>
              <a:rPr lang="en-US" sz="1800" b="1" dirty="0" smtClean="0">
                <a:latin typeface="Times New Roman" pitchFamily="18" charset="0"/>
                <a:cs typeface="Times New Roman" pitchFamily="18" charset="0"/>
              </a:rPr>
              <a:t>Endodermis:</a:t>
            </a:r>
          </a:p>
          <a:p>
            <a:pPr algn="just">
              <a:buFont typeface="Courier New" pitchFamily="49" charset="0"/>
              <a:buChar char="o"/>
            </a:pPr>
            <a:r>
              <a:rPr lang="en-US" sz="1800" dirty="0" smtClean="0">
                <a:latin typeface="Times New Roman" pitchFamily="18" charset="0"/>
                <a:cs typeface="Times New Roman" pitchFamily="18" charset="0"/>
              </a:rPr>
              <a:t> A distinct endodermis with Casparian strips is absent.</a:t>
            </a:r>
          </a:p>
          <a:p>
            <a:pPr algn="just">
              <a:buFont typeface="Courier New" pitchFamily="49" charset="0"/>
              <a:buChar char="o"/>
            </a:pPr>
            <a:r>
              <a:rPr lang="en-US" sz="1800" dirty="0" smtClean="0">
                <a:latin typeface="Times New Roman" pitchFamily="18" charset="0"/>
                <a:cs typeface="Times New Roman" pitchFamily="18" charset="0"/>
              </a:rPr>
              <a:t>A prominent starch sheath is present in its place.</a:t>
            </a:r>
            <a:endParaRPr lang="en-US"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229600" cy="5562600"/>
          </a:xfrm>
        </p:spPr>
        <p:txBody>
          <a:bodyPr>
            <a:noAutofit/>
          </a:bodyPr>
          <a:lstStyle/>
          <a:p>
            <a:pPr algn="just">
              <a:buFont typeface="Wingdings" pitchFamily="2" charset="2"/>
              <a:buChar char="q"/>
            </a:pPr>
            <a:r>
              <a:rPr lang="en-US" sz="1600" b="1" dirty="0" smtClean="0">
                <a:latin typeface="Times New Roman" pitchFamily="18" charset="0"/>
                <a:cs typeface="Times New Roman" pitchFamily="18" charset="0"/>
              </a:rPr>
              <a:t>Pericycle</a:t>
            </a:r>
            <a:r>
              <a:rPr lang="en-US" sz="1600" b="1" dirty="0">
                <a:latin typeface="Times New Roman" pitchFamily="18" charset="0"/>
                <a:cs typeface="Times New Roman" pitchFamily="18" charset="0"/>
              </a:rPr>
              <a:t>:</a:t>
            </a:r>
            <a:endParaRPr lang="en-US" sz="1600" b="1" dirty="0" smtClean="0">
              <a:latin typeface="Times New Roman" pitchFamily="18" charset="0"/>
              <a:cs typeface="Times New Roman" pitchFamily="18" charset="0"/>
            </a:endParaRPr>
          </a:p>
          <a:p>
            <a:pPr algn="just">
              <a:buFont typeface="Courier New" pitchFamily="49" charset="0"/>
              <a:buChar char="o"/>
            </a:pPr>
            <a:r>
              <a:rPr lang="en-US" sz="1600" dirty="0" smtClean="0">
                <a:latin typeface="Times New Roman" pitchFamily="18" charset="0"/>
                <a:cs typeface="Times New Roman" pitchFamily="18" charset="0"/>
              </a:rPr>
              <a:t>It </a:t>
            </a:r>
            <a:r>
              <a:rPr lang="en-US" sz="1600" dirty="0">
                <a:latin typeface="Times New Roman" pitchFamily="18" charset="0"/>
                <a:cs typeface="Times New Roman" pitchFamily="18" charset="0"/>
              </a:rPr>
              <a:t>is represented by a few sclerenchymatous cells in the old stems.</a:t>
            </a:r>
          </a:p>
          <a:p>
            <a:pPr algn="just">
              <a:buFont typeface="Wingdings" pitchFamily="2" charset="2"/>
              <a:buChar char="q"/>
            </a:pPr>
            <a:r>
              <a:rPr lang="en-US" sz="1600" b="1" dirty="0">
                <a:latin typeface="Times New Roman" pitchFamily="18" charset="0"/>
                <a:cs typeface="Times New Roman" pitchFamily="18" charset="0"/>
              </a:rPr>
              <a:t>Vascular tissue </a:t>
            </a:r>
            <a:r>
              <a:rPr lang="en-US" sz="1600" b="1" dirty="0" smtClean="0">
                <a:latin typeface="Times New Roman" pitchFamily="18" charset="0"/>
                <a:cs typeface="Times New Roman" pitchFamily="18" charset="0"/>
              </a:rPr>
              <a:t>system</a:t>
            </a:r>
            <a:r>
              <a:rPr lang="en-US" sz="1600" b="1" dirty="0">
                <a:latin typeface="Times New Roman" pitchFamily="18" charset="0"/>
                <a:cs typeface="Times New Roman" pitchFamily="18" charset="0"/>
              </a:rPr>
              <a:t>:</a:t>
            </a:r>
            <a:endParaRPr lang="en-US" sz="1600" b="1" dirty="0" smtClean="0">
              <a:latin typeface="Times New Roman" pitchFamily="18" charset="0"/>
              <a:cs typeface="Times New Roman" pitchFamily="18" charset="0"/>
            </a:endParaRPr>
          </a:p>
          <a:p>
            <a:pPr algn="just">
              <a:buFont typeface="Courier New" pitchFamily="49" charset="0"/>
              <a:buChar char="o"/>
            </a:pPr>
            <a:r>
              <a:rPr lang="en-US" sz="1600" dirty="0" smtClean="0">
                <a:latin typeface="Times New Roman" pitchFamily="18" charset="0"/>
                <a:cs typeface="Times New Roman" pitchFamily="18" charset="0"/>
              </a:rPr>
              <a:t>A </a:t>
            </a:r>
            <a:r>
              <a:rPr lang="en-US" sz="1600" dirty="0">
                <a:latin typeface="Times New Roman" pitchFamily="18" charset="0"/>
                <a:cs typeface="Times New Roman" pitchFamily="18" charset="0"/>
              </a:rPr>
              <a:t>large zone of vascular tissues lies just below the starch sheath.</a:t>
            </a:r>
          </a:p>
          <a:p>
            <a:pPr algn="just">
              <a:buFont typeface="Courier New" pitchFamily="49" charset="0"/>
              <a:buChar char="o"/>
            </a:pPr>
            <a:r>
              <a:rPr lang="en-US" sz="1600" dirty="0" smtClean="0">
                <a:latin typeface="Times New Roman" pitchFamily="18" charset="0"/>
                <a:cs typeface="Times New Roman" pitchFamily="18" charset="0"/>
              </a:rPr>
              <a:t>Starch </a:t>
            </a:r>
            <a:r>
              <a:rPr lang="en-US" sz="1600" dirty="0">
                <a:latin typeface="Times New Roman" pitchFamily="18" charset="0"/>
                <a:cs typeface="Times New Roman" pitchFamily="18" charset="0"/>
              </a:rPr>
              <a:t>sheath is followed by a large amount of conjunctive tissue in which secondary vascular </a:t>
            </a:r>
            <a:r>
              <a:rPr lang="en-US" sz="1600" dirty="0" smtClean="0">
                <a:latin typeface="Times New Roman" pitchFamily="18" charset="0"/>
                <a:cs typeface="Times New Roman" pitchFamily="18" charset="0"/>
              </a:rPr>
              <a:t>bundles are </a:t>
            </a:r>
            <a:r>
              <a:rPr lang="en-US" sz="1600" dirty="0">
                <a:latin typeface="Times New Roman" pitchFamily="18" charset="0"/>
                <a:cs typeface="Times New Roman" pitchFamily="18" charset="0"/>
              </a:rPr>
              <a:t>embedded.</a:t>
            </a:r>
          </a:p>
          <a:p>
            <a:pPr algn="just">
              <a:buFont typeface="Courier New" pitchFamily="49" charset="0"/>
              <a:buChar char="o"/>
            </a:pPr>
            <a:r>
              <a:rPr lang="en-US" sz="1600" dirty="0" smtClean="0">
                <a:latin typeface="Times New Roman" pitchFamily="18" charset="0"/>
                <a:cs typeface="Times New Roman" pitchFamily="18" charset="0"/>
              </a:rPr>
              <a:t>Secondary </a:t>
            </a:r>
            <a:r>
              <a:rPr lang="en-US" sz="1600" dirty="0">
                <a:latin typeface="Times New Roman" pitchFamily="18" charset="0"/>
                <a:cs typeface="Times New Roman" pitchFamily="18" charset="0"/>
              </a:rPr>
              <a:t>phloem is situated just below the starch sheath. It is found in small groups.</a:t>
            </a:r>
          </a:p>
          <a:p>
            <a:pPr algn="just">
              <a:buFont typeface="Courier New" pitchFamily="49" charset="0"/>
              <a:buChar char="o"/>
            </a:pPr>
            <a:r>
              <a:rPr lang="en-US" sz="1600" dirty="0" smtClean="0">
                <a:latin typeface="Times New Roman" pitchFamily="18" charset="0"/>
                <a:cs typeface="Times New Roman" pitchFamily="18" charset="0"/>
              </a:rPr>
              <a:t> T</a:t>
            </a:r>
            <a:r>
              <a:rPr lang="en-US" sz="1600" dirty="0">
                <a:latin typeface="Times New Roman" pitchFamily="18" charset="0"/>
                <a:cs typeface="Times New Roman" pitchFamily="18" charset="0"/>
              </a:rPr>
              <a:t>w</a:t>
            </a:r>
            <a:r>
              <a:rPr lang="en-US" sz="1600" dirty="0" smtClean="0">
                <a:latin typeface="Times New Roman" pitchFamily="18" charset="0"/>
                <a:cs typeface="Times New Roman" pitchFamily="18" charset="0"/>
              </a:rPr>
              <a:t>o-layered </a:t>
            </a:r>
            <a:r>
              <a:rPr lang="en-US" sz="1600" dirty="0">
                <a:latin typeface="Times New Roman" pitchFamily="18" charset="0"/>
                <a:cs typeface="Times New Roman" pitchFamily="18" charset="0"/>
              </a:rPr>
              <a:t>ring of cambium separates secondary phloem from secondary xylem.</a:t>
            </a:r>
          </a:p>
          <a:p>
            <a:pPr algn="just">
              <a:buFont typeface="Courier New" pitchFamily="49" charset="0"/>
              <a:buChar char="o"/>
            </a:pPr>
            <a:r>
              <a:rPr lang="en-US" sz="1600" dirty="0" smtClean="0">
                <a:latin typeface="Times New Roman" pitchFamily="18" charset="0"/>
                <a:cs typeface="Times New Roman" pitchFamily="18" charset="0"/>
              </a:rPr>
              <a:t>Secondary </a:t>
            </a:r>
            <a:r>
              <a:rPr lang="en-US" sz="1600" dirty="0">
                <a:latin typeface="Times New Roman" pitchFamily="18" charset="0"/>
                <a:cs typeface="Times New Roman" pitchFamily="18" charset="0"/>
              </a:rPr>
              <a:t>xylem of secondary vascular bundle lies below </a:t>
            </a:r>
            <a:r>
              <a:rPr lang="en-US" sz="1600" dirty="0" smtClean="0">
                <a:latin typeface="Times New Roman" pitchFamily="18" charset="0"/>
                <a:cs typeface="Times New Roman" pitchFamily="18" charset="0"/>
              </a:rPr>
              <a:t>the cambium</a:t>
            </a:r>
            <a:r>
              <a:rPr lang="en-US" sz="1600" dirty="0">
                <a:latin typeface="Times New Roman" pitchFamily="18" charset="0"/>
                <a:cs typeface="Times New Roman" pitchFamily="18" charset="0"/>
              </a:rPr>
              <a:t>.</a:t>
            </a:r>
          </a:p>
          <a:p>
            <a:pPr algn="just">
              <a:buFont typeface="Courier New" pitchFamily="49" charset="0"/>
              <a:buChar char="o"/>
            </a:pPr>
            <a:r>
              <a:rPr lang="en-US" sz="1600" dirty="0" smtClean="0">
                <a:latin typeface="Times New Roman" pitchFamily="18" charset="0"/>
                <a:cs typeface="Times New Roman" pitchFamily="18" charset="0"/>
              </a:rPr>
              <a:t>This </a:t>
            </a:r>
            <a:r>
              <a:rPr lang="en-US" sz="1600" dirty="0">
                <a:latin typeface="Times New Roman" pitchFamily="18" charset="0"/>
                <a:cs typeface="Times New Roman" pitchFamily="18" charset="0"/>
              </a:rPr>
              <a:t>secondary xylem is embedded in conjunctive tissue that appears as a complete ring below the</a:t>
            </a:r>
          </a:p>
          <a:p>
            <a:pPr algn="just">
              <a:buFont typeface="Courier New" pitchFamily="49" charset="0"/>
              <a:buChar char="o"/>
            </a:pPr>
            <a:r>
              <a:rPr lang="en-US" sz="1600" dirty="0">
                <a:latin typeface="Times New Roman" pitchFamily="18" charset="0"/>
                <a:cs typeface="Times New Roman" pitchFamily="18" charset="0"/>
              </a:rPr>
              <a:t>cambium. Conjunctive tissue is made of thick walled parenchyma.</a:t>
            </a:r>
          </a:p>
          <a:p>
            <a:pPr algn="just">
              <a:buFont typeface="Courier New" pitchFamily="49" charset="0"/>
              <a:buChar char="o"/>
            </a:pPr>
            <a:r>
              <a:rPr lang="en-US" sz="1600" dirty="0" smtClean="0">
                <a:latin typeface="Times New Roman" pitchFamily="18" charset="0"/>
                <a:cs typeface="Times New Roman" pitchFamily="18" charset="0"/>
              </a:rPr>
              <a:t>Numerous </a:t>
            </a:r>
            <a:r>
              <a:rPr lang="en-US" sz="1600" dirty="0">
                <a:latin typeface="Times New Roman" pitchFamily="18" charset="0"/>
                <a:cs typeface="Times New Roman" pitchFamily="18" charset="0"/>
              </a:rPr>
              <a:t>vascular bundles are scattered in the centrally located parenchymatous pith. These </a:t>
            </a:r>
            <a:r>
              <a:rPr lang="en-US" sz="1600" dirty="0" smtClean="0">
                <a:latin typeface="Times New Roman" pitchFamily="18" charset="0"/>
                <a:cs typeface="Times New Roman" pitchFamily="18" charset="0"/>
              </a:rPr>
              <a:t>are primary </a:t>
            </a:r>
            <a:r>
              <a:rPr lang="en-US" sz="1600" dirty="0">
                <a:latin typeface="Times New Roman" pitchFamily="18" charset="0"/>
                <a:cs typeface="Times New Roman" pitchFamily="18" charset="0"/>
              </a:rPr>
              <a:t>vascular bundles and are called medullary bundles.</a:t>
            </a:r>
          </a:p>
          <a:p>
            <a:pPr algn="just">
              <a:buFont typeface="Wingdings" pitchFamily="2" charset="2"/>
              <a:buChar char="q"/>
            </a:pPr>
            <a:r>
              <a:rPr lang="en-US" sz="1600" b="1" dirty="0" smtClean="0">
                <a:latin typeface="Times New Roman" pitchFamily="18" charset="0"/>
                <a:cs typeface="Times New Roman" pitchFamily="18" charset="0"/>
              </a:rPr>
              <a:t>Pith:</a:t>
            </a:r>
          </a:p>
          <a:p>
            <a:pPr algn="just">
              <a:buFont typeface="Courier New" pitchFamily="49" charset="0"/>
              <a:buChar char="o"/>
            </a:pP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The central part of the section has a large parenchymatous pith.</a:t>
            </a:r>
          </a:p>
          <a:p>
            <a:pPr algn="just">
              <a:buFont typeface="Courier New" pitchFamily="49" charset="0"/>
              <a:buChar char="o"/>
            </a:pPr>
            <a:r>
              <a:rPr lang="en-US" sz="1600" dirty="0" smtClean="0">
                <a:latin typeface="Times New Roman" pitchFamily="18" charset="0"/>
                <a:cs typeface="Times New Roman" pitchFamily="18" charset="0"/>
              </a:rPr>
              <a:t>Medullary </a:t>
            </a:r>
            <a:r>
              <a:rPr lang="en-US" sz="1600" dirty="0">
                <a:latin typeface="Times New Roman" pitchFamily="18" charset="0"/>
                <a:cs typeface="Times New Roman" pitchFamily="18" charset="0"/>
              </a:rPr>
              <a:t>bundles in the pith are conjoint, collateral, endarch and open.</a:t>
            </a:r>
          </a:p>
          <a:p>
            <a:pPr algn="just">
              <a:buFont typeface="Courier New" pitchFamily="49" charset="0"/>
              <a:buChar char="o"/>
            </a:pPr>
            <a:r>
              <a:rPr lang="en-US" sz="1600" dirty="0" smtClean="0">
                <a:latin typeface="Times New Roman" pitchFamily="18" charset="0"/>
                <a:cs typeface="Times New Roman" pitchFamily="18" charset="0"/>
              </a:rPr>
              <a:t>Cambial </a:t>
            </a:r>
            <a:r>
              <a:rPr lang="en-US" sz="1600" dirty="0">
                <a:latin typeface="Times New Roman" pitchFamily="18" charset="0"/>
                <a:cs typeface="Times New Roman" pitchFamily="18" charset="0"/>
              </a:rPr>
              <a:t>activity takes place in these medullary bundles. Hence, a little amount of secondary </a:t>
            </a:r>
            <a:r>
              <a:rPr lang="en-US" sz="1600" dirty="0" smtClean="0">
                <a:latin typeface="Times New Roman" pitchFamily="18" charset="0"/>
                <a:cs typeface="Times New Roman" pitchFamily="18" charset="0"/>
              </a:rPr>
              <a:t>phloem and </a:t>
            </a:r>
            <a:r>
              <a:rPr lang="en-US" sz="1600" dirty="0">
                <a:latin typeface="Times New Roman" pitchFamily="18" charset="0"/>
                <a:cs typeface="Times New Roman" pitchFamily="18" charset="0"/>
              </a:rPr>
              <a:t>secondary xylem are also present.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791200"/>
          </a:xfrm>
        </p:spPr>
        <p:txBody>
          <a:bodyPr>
            <a:noAutofit/>
          </a:bodyPr>
          <a:lstStyle/>
          <a:p>
            <a:pPr algn="just">
              <a:buFont typeface="Wingdings" pitchFamily="2" charset="2"/>
              <a:buChar char="q"/>
            </a:pPr>
            <a:r>
              <a:rPr lang="en-US" sz="1600" b="1" dirty="0" smtClean="0">
                <a:latin typeface="Times New Roman" pitchFamily="18" charset="0"/>
                <a:cs typeface="Times New Roman" pitchFamily="18" charset="0"/>
              </a:rPr>
              <a:t>Identification</a:t>
            </a:r>
            <a:endParaRPr lang="en-US" sz="1600" b="1" dirty="0">
              <a:latin typeface="Times New Roman" pitchFamily="18" charset="0"/>
              <a:cs typeface="Times New Roman" pitchFamily="18" charset="0"/>
            </a:endParaRPr>
          </a:p>
          <a:p>
            <a:pPr algn="just">
              <a:buFont typeface="Courier New" pitchFamily="49" charset="0"/>
              <a:buChar char="o"/>
            </a:pPr>
            <a:r>
              <a:rPr lang="en-US" sz="1600" dirty="0" smtClean="0">
                <a:latin typeface="Times New Roman" pitchFamily="18" charset="0"/>
                <a:cs typeface="Times New Roman" pitchFamily="18" charset="0"/>
              </a:rPr>
              <a:t>Stem.:</a:t>
            </a:r>
          </a:p>
          <a:p>
            <a:pPr algn="just">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1</a:t>
            </a:r>
            <a:r>
              <a:rPr lang="en-US" sz="1600" dirty="0">
                <a:latin typeface="Times New Roman" pitchFamily="18" charset="0"/>
                <a:cs typeface="Times New Roman" pitchFamily="18" charset="0"/>
              </a:rPr>
              <a:t>. Cortex is well differentiated.</a:t>
            </a:r>
          </a:p>
          <a:p>
            <a:pPr algn="just">
              <a:buNone/>
            </a:pPr>
            <a:r>
              <a:rPr lang="en-US" sz="1600" dirty="0" smtClean="0">
                <a:latin typeface="Times New Roman" pitchFamily="18" charset="0"/>
                <a:cs typeface="Times New Roman" pitchFamily="18" charset="0"/>
              </a:rPr>
              <a:t>        2</a:t>
            </a:r>
            <a:r>
              <a:rPr lang="en-US" sz="1600" dirty="0">
                <a:latin typeface="Times New Roman" pitchFamily="18" charset="0"/>
                <a:cs typeface="Times New Roman" pitchFamily="18" charset="0"/>
              </a:rPr>
              <a:t>. Vascular bundles are conjoint, collateral and endarch.</a:t>
            </a:r>
          </a:p>
          <a:p>
            <a:pPr algn="just">
              <a:buFont typeface="Courier New" pitchFamily="49" charset="0"/>
              <a:buChar char="o"/>
            </a:pPr>
            <a:r>
              <a:rPr lang="en-US" sz="1600" dirty="0" smtClean="0">
                <a:latin typeface="Times New Roman" pitchFamily="18" charset="0"/>
                <a:cs typeface="Times New Roman" pitchFamily="18" charset="0"/>
              </a:rPr>
              <a:t>Dicotyledonous </a:t>
            </a:r>
            <a:r>
              <a:rPr lang="en-US" sz="1600" dirty="0">
                <a:latin typeface="Times New Roman" pitchFamily="18" charset="0"/>
                <a:cs typeface="Times New Roman" pitchFamily="18" charset="0"/>
              </a:rPr>
              <a:t>stem. </a:t>
            </a:r>
            <a:endParaRPr lang="en-US" sz="1600" dirty="0" smtClean="0">
              <a:latin typeface="Times New Roman" pitchFamily="18" charset="0"/>
              <a:cs typeface="Times New Roman" pitchFamily="18" charset="0"/>
            </a:endParaRPr>
          </a:p>
          <a:p>
            <a:pPr algn="just">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1</a:t>
            </a:r>
            <a:r>
              <a:rPr lang="en-US" sz="1600" dirty="0">
                <a:latin typeface="Times New Roman" pitchFamily="18" charset="0"/>
                <a:cs typeface="Times New Roman" pitchFamily="18" charset="0"/>
              </a:rPr>
              <a:t>. Starch sheath is </a:t>
            </a:r>
            <a:r>
              <a:rPr lang="en-US" sz="1600" dirty="0" smtClean="0">
                <a:latin typeface="Times New Roman" pitchFamily="18" charset="0"/>
                <a:cs typeface="Times New Roman" pitchFamily="18" charset="0"/>
              </a:rPr>
              <a:t>distinguishable.</a:t>
            </a:r>
          </a:p>
          <a:p>
            <a:pPr algn="just">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2</a:t>
            </a:r>
            <a:r>
              <a:rPr lang="en-US" sz="1600" dirty="0">
                <a:latin typeface="Times New Roman" pitchFamily="18" charset="0"/>
                <a:cs typeface="Times New Roman" pitchFamily="18" charset="0"/>
              </a:rPr>
              <a:t>. Vascular bundles are arranged in a ring.</a:t>
            </a:r>
          </a:p>
          <a:p>
            <a:pPr algn="just">
              <a:buNone/>
            </a:pPr>
            <a:r>
              <a:rPr lang="en-US" sz="1600" dirty="0" smtClean="0">
                <a:latin typeface="Times New Roman" pitchFamily="18" charset="0"/>
                <a:cs typeface="Times New Roman" pitchFamily="18" charset="0"/>
              </a:rPr>
              <a:t>          3</a:t>
            </a:r>
            <a:r>
              <a:rPr lang="en-US" sz="1600" dirty="0">
                <a:latin typeface="Times New Roman" pitchFamily="18" charset="0"/>
                <a:cs typeface="Times New Roman" pitchFamily="18" charset="0"/>
              </a:rPr>
              <a:t>. Secondary growth is present.</a:t>
            </a:r>
          </a:p>
          <a:p>
            <a:pPr algn="just">
              <a:buFont typeface="Wingdings" pitchFamily="2" charset="2"/>
              <a:buChar char="q"/>
            </a:pPr>
            <a:r>
              <a:rPr lang="en-US" sz="1600" b="1" dirty="0" smtClean="0">
                <a:latin typeface="Times New Roman" pitchFamily="18" charset="0"/>
                <a:cs typeface="Times New Roman" pitchFamily="18" charset="0"/>
              </a:rPr>
              <a:t>Points </a:t>
            </a:r>
            <a:r>
              <a:rPr lang="en-US" sz="1600" b="1" dirty="0">
                <a:latin typeface="Times New Roman" pitchFamily="18" charset="0"/>
                <a:cs typeface="Times New Roman" pitchFamily="18" charset="0"/>
              </a:rPr>
              <a:t>of interest</a:t>
            </a:r>
          </a:p>
          <a:p>
            <a:pPr algn="just">
              <a:buFont typeface="Courier New" pitchFamily="49" charset="0"/>
              <a:buChar char="o"/>
            </a:pPr>
            <a:r>
              <a:rPr lang="en-US" sz="1600" dirty="0">
                <a:latin typeface="Times New Roman" pitchFamily="18" charset="0"/>
                <a:cs typeface="Times New Roman" pitchFamily="18" charset="0"/>
              </a:rPr>
              <a:t>In a stem numerous vascular bundles occur (a) in a ring embedded in conjunctive tissue and (b) </a:t>
            </a:r>
            <a:r>
              <a:rPr lang="en-US" sz="1600" dirty="0" smtClean="0">
                <a:latin typeface="Times New Roman" pitchFamily="18" charset="0"/>
                <a:cs typeface="Times New Roman" pitchFamily="18" charset="0"/>
              </a:rPr>
              <a:t>scattered in </a:t>
            </a:r>
            <a:r>
              <a:rPr lang="en-US" sz="1600" dirty="0">
                <a:latin typeface="Times New Roman" pitchFamily="18" charset="0"/>
                <a:cs typeface="Times New Roman" pitchFamily="18" charset="0"/>
              </a:rPr>
              <a:t>the centrally located pith.</a:t>
            </a:r>
          </a:p>
          <a:p>
            <a:pPr algn="just">
              <a:buFont typeface="Courier New" pitchFamily="49" charset="0"/>
              <a:buChar char="o"/>
            </a:pPr>
            <a:r>
              <a:rPr lang="en-US" sz="1600" dirty="0">
                <a:latin typeface="Times New Roman" pitchFamily="18" charset="0"/>
                <a:cs typeface="Times New Roman" pitchFamily="18" charset="0"/>
              </a:rPr>
              <a:t>Secondary growth. In the beginning, there are numerous scattered primary vascular bundles. </a:t>
            </a:r>
            <a:r>
              <a:rPr lang="en-US" sz="1600" dirty="0" smtClean="0">
                <a:latin typeface="Times New Roman" pitchFamily="18" charset="0"/>
                <a:cs typeface="Times New Roman" pitchFamily="18" charset="0"/>
              </a:rPr>
              <a:t>These bundles </a:t>
            </a:r>
            <a:r>
              <a:rPr lang="en-US" sz="1600" dirty="0">
                <a:latin typeface="Times New Roman" pitchFamily="18" charset="0"/>
                <a:cs typeface="Times New Roman" pitchFamily="18" charset="0"/>
              </a:rPr>
              <a:t>are collateral and open. The cambium of the bundles is active and individual bundles show </a:t>
            </a:r>
            <a:r>
              <a:rPr lang="en-US" sz="1600" dirty="0" smtClean="0">
                <a:latin typeface="Times New Roman" pitchFamily="18" charset="0"/>
                <a:cs typeface="Times New Roman" pitchFamily="18" charset="0"/>
              </a:rPr>
              <a:t>little amount </a:t>
            </a:r>
            <a:r>
              <a:rPr lang="en-US" sz="1600" dirty="0">
                <a:latin typeface="Times New Roman" pitchFamily="18" charset="0"/>
                <a:cs typeface="Times New Roman" pitchFamily="18" charset="0"/>
              </a:rPr>
              <a:t>of secondary growth. This activity stops after some time. These bundles come to lie in the pith and </a:t>
            </a:r>
            <a:r>
              <a:rPr lang="en-US" sz="1600" dirty="0" smtClean="0">
                <a:latin typeface="Times New Roman" pitchFamily="18" charset="0"/>
                <a:cs typeface="Times New Roman" pitchFamily="18" charset="0"/>
              </a:rPr>
              <a:t>are now </a:t>
            </a:r>
            <a:r>
              <a:rPr lang="en-US" sz="1600" dirty="0">
                <a:latin typeface="Times New Roman" pitchFamily="18" charset="0"/>
                <a:cs typeface="Times New Roman" pitchFamily="18" charset="0"/>
              </a:rPr>
              <a:t>called as medullary </a:t>
            </a:r>
            <a:r>
              <a:rPr lang="en-US" sz="1600" dirty="0" smtClean="0">
                <a:latin typeface="Times New Roman" pitchFamily="18" charset="0"/>
                <a:cs typeface="Times New Roman" pitchFamily="18" charset="0"/>
              </a:rPr>
              <a:t>bundles. Secondary </a:t>
            </a:r>
            <a:r>
              <a:rPr lang="en-US" sz="1600" dirty="0">
                <a:latin typeface="Times New Roman" pitchFamily="18" charset="0"/>
                <a:cs typeface="Times New Roman" pitchFamily="18" charset="0"/>
              </a:rPr>
              <a:t>growth begins later with the development of a new cambium outside the stele. This </a:t>
            </a:r>
            <a:r>
              <a:rPr lang="en-US" sz="1600" dirty="0" smtClean="0">
                <a:latin typeface="Times New Roman" pitchFamily="18" charset="0"/>
                <a:cs typeface="Times New Roman" pitchFamily="18" charset="0"/>
              </a:rPr>
              <a:t>cambium cuts </a:t>
            </a:r>
            <a:r>
              <a:rPr lang="en-US" sz="1600" dirty="0">
                <a:latin typeface="Times New Roman" pitchFamily="18" charset="0"/>
                <a:cs typeface="Times New Roman" pitchFamily="18" charset="0"/>
              </a:rPr>
              <a:t>off conjoint and collateral vascular bundles on the outer side. These are secondary bundles which </a:t>
            </a:r>
            <a:r>
              <a:rPr lang="en-US" sz="1600" dirty="0" smtClean="0">
                <a:latin typeface="Times New Roman" pitchFamily="18" charset="0"/>
                <a:cs typeface="Times New Roman" pitchFamily="18" charset="0"/>
              </a:rPr>
              <a:t>remain embedded </a:t>
            </a:r>
            <a:r>
              <a:rPr lang="en-US" sz="1600" dirty="0">
                <a:latin typeface="Times New Roman" pitchFamily="18" charset="0"/>
                <a:cs typeface="Times New Roman" pitchFamily="18" charset="0"/>
              </a:rPr>
              <a:t>in the large amount of conjunctive tissue formed by the </a:t>
            </a:r>
            <a:r>
              <a:rPr lang="en-US" sz="1600" dirty="0" smtClean="0">
                <a:latin typeface="Times New Roman" pitchFamily="18" charset="0"/>
                <a:cs typeface="Times New Roman" pitchFamily="18" charset="0"/>
              </a:rPr>
              <a:t>cambium. Such </a:t>
            </a:r>
            <a:r>
              <a:rPr lang="en-US" sz="1600" dirty="0">
                <a:latin typeface="Times New Roman" pitchFamily="18" charset="0"/>
                <a:cs typeface="Times New Roman" pitchFamily="18" charset="0"/>
              </a:rPr>
              <a:t>many rings of vascular bundles are formed which remain embedded in the conjunctive tissue </a:t>
            </a:r>
            <a:r>
              <a:rPr lang="en-US" sz="1600" dirty="0" smtClean="0">
                <a:latin typeface="Times New Roman" pitchFamily="18" charset="0"/>
                <a:cs typeface="Times New Roman" pitchFamily="18" charset="0"/>
              </a:rPr>
              <a:t>and their </a:t>
            </a:r>
            <a:r>
              <a:rPr lang="en-US" sz="1600" dirty="0">
                <a:latin typeface="Times New Roman" pitchFamily="18" charset="0"/>
                <a:cs typeface="Times New Roman" pitchFamily="18" charset="0"/>
              </a:rPr>
              <a:t>phloem consequently gives an </a:t>
            </a:r>
            <a:r>
              <a:rPr lang="en-US" sz="1600" dirty="0" smtClean="0">
                <a:latin typeface="Times New Roman" pitchFamily="18" charset="0"/>
                <a:cs typeface="Times New Roman" pitchFamily="18" charset="0"/>
              </a:rPr>
              <a:t>appearance </a:t>
            </a:r>
            <a:r>
              <a:rPr lang="en-US" sz="1600" dirty="0">
                <a:latin typeface="Times New Roman" pitchFamily="18" charset="0"/>
                <a:cs typeface="Times New Roman" pitchFamily="18" charset="0"/>
              </a:rPr>
              <a:t>of included phloem or phloem islands at number of places.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maranthus-Anatomy-of-Stem.jpg"/>
          <p:cNvPicPr>
            <a:picLocks noChangeAspect="1"/>
          </p:cNvPicPr>
          <p:nvPr/>
        </p:nvPicPr>
        <p:blipFill>
          <a:blip r:embed="rId2"/>
          <a:stretch>
            <a:fillRect/>
          </a:stretch>
        </p:blipFill>
        <p:spPr>
          <a:xfrm>
            <a:off x="1295400" y="914400"/>
            <a:ext cx="6553200" cy="51054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155</TotalTime>
  <Words>2261</Words>
  <Application>Microsoft Office PowerPoint</Application>
  <PresentationFormat>On-screen Show (4:3)</PresentationFormat>
  <Paragraphs>148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 Plant Anatomy </vt:lpstr>
      <vt:lpstr>Achyranthes</vt:lpstr>
      <vt:lpstr>Slide 3</vt:lpstr>
      <vt:lpstr>Slide 4</vt:lpstr>
      <vt:lpstr>Slide 5</vt:lpstr>
      <vt:lpstr>Amaranthus </vt:lpstr>
      <vt:lpstr>Slide 7</vt:lpstr>
      <vt:lpstr>Slide 8</vt:lpstr>
      <vt:lpstr>Slide 9</vt:lpstr>
      <vt:lpstr>Mirabilis</vt:lpstr>
      <vt:lpstr>Slide 11</vt:lpstr>
      <vt:lpstr>Slide 12</vt:lpstr>
      <vt:lpstr>Slide 13</vt:lpstr>
      <vt:lpstr>Leptadenia</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Plant Anatomy </dc:title>
  <dc:creator>Ravindra</dc:creator>
  <cp:lastModifiedBy>Ravindra</cp:lastModifiedBy>
  <cp:revision>3</cp:revision>
  <dcterms:created xsi:type="dcterms:W3CDTF">2020-09-11T16:03:16Z</dcterms:created>
  <dcterms:modified xsi:type="dcterms:W3CDTF">2020-09-12T03:20:14Z</dcterms:modified>
</cp:coreProperties>
</file>