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5" r:id="rId6"/>
    <p:sldId id="260" r:id="rId7"/>
    <p:sldId id="261" r:id="rId8"/>
    <p:sldId id="262" r:id="rId9"/>
    <p:sldId id="276" r:id="rId10"/>
    <p:sldId id="277" r:id="rId11"/>
    <p:sldId id="263" r:id="rId12"/>
    <p:sldId id="264" r:id="rId13"/>
    <p:sldId id="265" r:id="rId14"/>
    <p:sldId id="278" r:id="rId15"/>
    <p:sldId id="266" r:id="rId16"/>
    <p:sldId id="267" r:id="rId17"/>
    <p:sldId id="268" r:id="rId18"/>
    <p:sldId id="279" r:id="rId19"/>
    <p:sldId id="269" r:id="rId20"/>
    <p:sldId id="270" r:id="rId21"/>
    <p:sldId id="271" r:id="rId22"/>
    <p:sldId id="280" r:id="rId23"/>
    <p:sldId id="272" r:id="rId24"/>
    <p:sldId id="273" r:id="rId25"/>
    <p:sldId id="274"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432" y="14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DB0FB2-75CF-4097-8CC7-90746A691AE6}"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B0FB2-75CF-4097-8CC7-90746A691AE6}"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B0FB2-75CF-4097-8CC7-90746A691AE6}"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B0FB2-75CF-4097-8CC7-90746A691AE6}"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B0FB2-75CF-4097-8CC7-90746A691AE6}"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DB0FB2-75CF-4097-8CC7-90746A691AE6}" type="datetimeFigureOut">
              <a:rPr lang="en-US" smtClean="0"/>
              <a:pPr/>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DB0FB2-75CF-4097-8CC7-90746A691AE6}" type="datetimeFigureOut">
              <a:rPr lang="en-US" smtClean="0"/>
              <a:pPr/>
              <a:t>9/19/2020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DB0FB2-75CF-4097-8CC7-90746A691AE6}" type="datetimeFigureOut">
              <a:rPr lang="en-US" smtClean="0"/>
              <a:pPr/>
              <a:t>9/19/2020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B0FB2-75CF-4097-8CC7-90746A691AE6}" type="datetimeFigureOut">
              <a:rPr lang="en-US" smtClean="0"/>
              <a:pPr/>
              <a:t>9/19/2020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B0FB2-75CF-4097-8CC7-90746A691AE6}" type="datetimeFigureOut">
              <a:rPr lang="en-US" smtClean="0"/>
              <a:pPr/>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B0FB2-75CF-4097-8CC7-90746A691AE6}" type="datetimeFigureOut">
              <a:rPr lang="en-US" smtClean="0"/>
              <a:pPr/>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ED7B8-87B4-429D-ADD9-83DF0570A7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B0FB2-75CF-4097-8CC7-90746A691AE6}" type="datetimeFigureOut">
              <a:rPr lang="en-US" smtClean="0"/>
              <a:pPr/>
              <a:t>9/19/2020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ED7B8-87B4-429D-ADD9-83DF0570A7F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2493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smtClean="0">
                <a:ln>
                  <a:noFill/>
                </a:ln>
                <a:solidFill>
                  <a:schemeClr val="bg2">
                    <a:lumMod val="10000"/>
                  </a:schemeClr>
                </a:solidFill>
                <a:effectLst/>
                <a:uLnTx/>
                <a:uFillTx/>
                <a:latin typeface="+mj-lt"/>
                <a:ea typeface="+mj-ea"/>
                <a:cs typeface="+mj-cs"/>
              </a:rPr>
              <a:t/>
            </a:r>
            <a:br>
              <a:rPr kumimoji="0" lang="en-US" sz="5400" b="0" i="0" u="none" strike="noStrike" kern="1200" cap="none" spc="0" normalizeH="0" baseline="0" noProof="0" smtClean="0">
                <a:ln>
                  <a:noFill/>
                </a:ln>
                <a:solidFill>
                  <a:schemeClr val="bg2">
                    <a:lumMod val="10000"/>
                  </a:schemeClr>
                </a:solidFill>
                <a:effectLst/>
                <a:uLnTx/>
                <a:uFillTx/>
                <a:latin typeface="+mj-lt"/>
                <a:ea typeface="+mj-ea"/>
                <a:cs typeface="+mj-cs"/>
              </a:rPr>
            </a:br>
            <a:r>
              <a:rPr kumimoji="0" lang="en-US" sz="2800" b="1" i="0" u="none" strike="noStrike" kern="1200" cap="none" spc="0" normalizeH="0" baseline="0" noProof="0" smtClean="0">
                <a:ln>
                  <a:noFill/>
                </a:ln>
                <a:solidFill>
                  <a:schemeClr val="bg2">
                    <a:lumMod val="10000"/>
                  </a:schemeClr>
                </a:solidFill>
                <a:effectLst/>
                <a:uLnTx/>
                <a:uFillTx/>
                <a:latin typeface="+mj-lt"/>
                <a:ea typeface="+mj-ea"/>
                <a:cs typeface="+mj-cs"/>
              </a:rPr>
              <a:t>Plant Anatomy</a:t>
            </a:r>
            <a:r>
              <a:rPr kumimoji="0" lang="en-US" sz="4000" b="1" i="0" u="none" strike="noStrike" kern="1200" cap="none" spc="0" normalizeH="0" baseline="0" noProof="0" smtClean="0">
                <a:ln>
                  <a:noFill/>
                </a:ln>
                <a:solidFill>
                  <a:schemeClr val="bg2">
                    <a:lumMod val="10000"/>
                  </a:schemeClr>
                </a:solidFill>
                <a:effectLst/>
                <a:uLnTx/>
                <a:uFillTx/>
                <a:latin typeface="+mj-lt"/>
                <a:ea typeface="+mj-ea"/>
                <a:cs typeface="+mj-cs"/>
              </a:rPr>
              <a:t/>
            </a:r>
            <a:br>
              <a:rPr kumimoji="0" lang="en-US" sz="4000" b="1" i="0" u="none" strike="noStrike" kern="1200" cap="none" spc="0" normalizeH="0" baseline="0" noProof="0" smtClean="0">
                <a:ln>
                  <a:noFill/>
                </a:ln>
                <a:solidFill>
                  <a:schemeClr val="bg2">
                    <a:lumMod val="10000"/>
                  </a:schemeClr>
                </a:solidFill>
                <a:effectLst/>
                <a:uLnTx/>
                <a:uFillTx/>
                <a:latin typeface="+mj-lt"/>
                <a:ea typeface="+mj-ea"/>
                <a:cs typeface="+mj-cs"/>
              </a:rPr>
            </a:br>
            <a:endParaRPr kumimoji="0" lang="en-US" sz="28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pic>
        <p:nvPicPr>
          <p:cNvPr id="5" name="Picture 2" descr="C:\Users\Shani Raj\Desktop\mlsu-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1400" y="1981200"/>
            <a:ext cx="2072469"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133600" y="5253097"/>
            <a:ext cx="4876800" cy="2062103"/>
          </a:xfrm>
          <a:prstGeom prst="rect">
            <a:avLst/>
          </a:prstGeom>
          <a:noFill/>
        </p:spPr>
        <p:txBody>
          <a:bodyPr wrap="square" rtlCol="0">
            <a:spAutoFit/>
          </a:bodyPr>
          <a:lstStyle/>
          <a:p>
            <a:pPr marL="114300" indent="0" algn="ctr">
              <a:buNone/>
            </a:pPr>
            <a:r>
              <a:rPr lang="en-IN" sz="2400" dirty="0">
                <a:solidFill>
                  <a:schemeClr val="bg2">
                    <a:lumMod val="10000"/>
                  </a:schemeClr>
                </a:solidFill>
                <a:latin typeface="New times roman"/>
              </a:rPr>
              <a:t>Presented By</a:t>
            </a:r>
          </a:p>
          <a:p>
            <a:pPr marL="114300" indent="0" algn="ctr">
              <a:buNone/>
            </a:pPr>
            <a:r>
              <a:rPr lang="en-IN" sz="2000" b="1" dirty="0" smtClean="0">
                <a:solidFill>
                  <a:schemeClr val="bg2">
                    <a:lumMod val="10000"/>
                  </a:schemeClr>
                </a:solidFill>
                <a:latin typeface="New times roman"/>
              </a:rPr>
              <a:t>Garima Yadav</a:t>
            </a:r>
          </a:p>
          <a:p>
            <a:pPr marL="114300" indent="0" algn="ctr">
              <a:buNone/>
            </a:pPr>
            <a:r>
              <a:rPr lang="en-IN" sz="2000" b="1" dirty="0" smtClean="0">
                <a:solidFill>
                  <a:schemeClr val="bg2">
                    <a:lumMod val="10000"/>
                  </a:schemeClr>
                </a:solidFill>
                <a:latin typeface="New times roman"/>
              </a:rPr>
              <a:t>Research Scholar</a:t>
            </a:r>
          </a:p>
          <a:p>
            <a:pPr marL="114300" indent="0" algn="ctr">
              <a:buNone/>
            </a:pPr>
            <a:r>
              <a:rPr lang="en-US" sz="2000" b="1" dirty="0" smtClean="0">
                <a:solidFill>
                  <a:schemeClr val="bg2">
                    <a:lumMod val="10000"/>
                  </a:schemeClr>
                </a:solidFill>
              </a:rPr>
              <a:t>Mohanlal Sukhadia University, Udaipur Department Of Botany</a:t>
            </a:r>
            <a:endParaRPr lang="en-IN" sz="2000" b="1" dirty="0" smtClean="0">
              <a:solidFill>
                <a:schemeClr val="bg2">
                  <a:lumMod val="10000"/>
                </a:schemeClr>
              </a:solidFill>
              <a:latin typeface="New times roman"/>
            </a:endParaRPr>
          </a:p>
          <a:p>
            <a:endParaRPr lang="en-US" sz="2400" dirty="0">
              <a:solidFill>
                <a:schemeClr val="bg2">
                  <a:lumMod val="10000"/>
                </a:schemeClr>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ycthanthus.jpg"/>
          <p:cNvPicPr>
            <a:picLocks noChangeAspect="1"/>
          </p:cNvPicPr>
          <p:nvPr/>
        </p:nvPicPr>
        <p:blipFill>
          <a:blip r:embed="rId2"/>
          <a:srcRect b="7576"/>
          <a:stretch>
            <a:fillRect/>
          </a:stretch>
        </p:blipFill>
        <p:spPr>
          <a:xfrm>
            <a:off x="0" y="0"/>
            <a:ext cx="9144000" cy="6858000"/>
          </a:xfrm>
          <a:prstGeom prst="rect">
            <a:avLst/>
          </a:prstGeom>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a:latin typeface="Times New Roman" pitchFamily="18" charset="0"/>
                <a:cs typeface="Times New Roman" pitchFamily="18" charset="0"/>
              </a:rPr>
              <a:t>Chenopodium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638800"/>
          </a:xfrm>
        </p:spPr>
        <p:txBody>
          <a:bodyPr>
            <a:noAutofit/>
          </a:bodyPr>
          <a:lstStyle/>
          <a:p>
            <a:pPr algn="just">
              <a:buNone/>
            </a:pPr>
            <a:r>
              <a:rPr lang="en-US" sz="2000" dirty="0">
                <a:latin typeface="Times New Roman" pitchFamily="18" charset="0"/>
                <a:cs typeface="Times New Roman" pitchFamily="18" charset="0"/>
              </a:rPr>
              <a:t>The outline of the transverse section is almost circular.</a:t>
            </a:r>
          </a:p>
          <a:p>
            <a:pPr algn="just">
              <a:buNone/>
            </a:pPr>
            <a:r>
              <a:rPr lang="en-US" sz="2000" b="1" dirty="0">
                <a:latin typeface="Times New Roman" pitchFamily="18" charset="0"/>
                <a:cs typeface="Times New Roman" pitchFamily="18" charset="0"/>
              </a:rPr>
              <a:t>Epidermis</a:t>
            </a:r>
            <a:r>
              <a:rPr lang="en-US"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This outermost layer consists of a single row of barrel- shaped cells.</a:t>
            </a:r>
          </a:p>
          <a:p>
            <a:pPr algn="just">
              <a:buNone/>
            </a:pPr>
            <a:r>
              <a:rPr lang="en-US" sz="2000" dirty="0">
                <a:latin typeface="Times New Roman" pitchFamily="18" charset="0"/>
                <a:cs typeface="Times New Roman" pitchFamily="18" charset="0"/>
              </a:rPr>
              <a:t>2. The cells are thickly </a:t>
            </a:r>
            <a:r>
              <a:rPr lang="en-US" sz="2000" dirty="0" err="1">
                <a:latin typeface="Times New Roman" pitchFamily="18" charset="0"/>
                <a:cs typeface="Times New Roman" pitchFamily="18" charset="0"/>
              </a:rPr>
              <a:t>cuticularised</a:t>
            </a:r>
            <a:r>
              <a:rPr lang="en-US" sz="2000" dirty="0">
                <a:latin typeface="Times New Roman" pitchFamily="18" charset="0"/>
                <a:cs typeface="Times New Roman" pitchFamily="18" charset="0"/>
              </a:rPr>
              <a:t>.</a:t>
            </a:r>
          </a:p>
          <a:p>
            <a:pPr algn="just">
              <a:buNone/>
            </a:pPr>
            <a:r>
              <a:rPr lang="en-US" sz="2000" b="1" dirty="0">
                <a:latin typeface="Times New Roman" pitchFamily="18" charset="0"/>
                <a:cs typeface="Times New Roman" pitchFamily="18" charset="0"/>
              </a:rPr>
              <a:t>Cortex. </a:t>
            </a:r>
            <a:endParaRPr lang="en-US" sz="2000" b="1"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1</a:t>
            </a:r>
            <a:r>
              <a:rPr lang="en-US" sz="2000" dirty="0">
                <a:latin typeface="Times New Roman" pitchFamily="18" charset="0"/>
                <a:cs typeface="Times New Roman" pitchFamily="18" charset="0"/>
              </a:rPr>
              <a:t>. It forms a small part of the section. It is differentiated into outer </a:t>
            </a:r>
            <a:r>
              <a:rPr lang="en-US" sz="2000" dirty="0" err="1">
                <a:latin typeface="Times New Roman" pitchFamily="18" charset="0"/>
                <a:cs typeface="Times New Roman" pitchFamily="18" charset="0"/>
              </a:rPr>
              <a:t>collenchymatous</a:t>
            </a:r>
            <a:r>
              <a:rPr lang="en-US" sz="2000" dirty="0">
                <a:latin typeface="Times New Roman" pitchFamily="18" charset="0"/>
                <a:cs typeface="Times New Roman" pitchFamily="18" charset="0"/>
              </a:rPr>
              <a:t> and </a:t>
            </a:r>
            <a:r>
              <a:rPr lang="en-US" sz="2000" dirty="0" smtClean="0">
                <a:latin typeface="Times New Roman" pitchFamily="18" charset="0"/>
                <a:cs typeface="Times New Roman" pitchFamily="18" charset="0"/>
              </a:rPr>
              <a:t>inner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regions.</a:t>
            </a:r>
          </a:p>
          <a:p>
            <a:pPr algn="just">
              <a:buNone/>
            </a:pPr>
            <a:r>
              <a:rPr lang="en-US" sz="2000" dirty="0">
                <a:latin typeface="Times New Roman" pitchFamily="18" charset="0"/>
                <a:cs typeface="Times New Roman" pitchFamily="18" charset="0"/>
              </a:rPr>
              <a:t>2. </a:t>
            </a:r>
            <a:r>
              <a:rPr lang="en-US" sz="2000" dirty="0" err="1">
                <a:latin typeface="Times New Roman" pitchFamily="18" charset="0"/>
                <a:cs typeface="Times New Roman" pitchFamily="18" charset="0"/>
              </a:rPr>
              <a:t>Collenchyma</a:t>
            </a:r>
            <a:r>
              <a:rPr lang="en-US" sz="2000" dirty="0">
                <a:latin typeface="Times New Roman" pitchFamily="18" charset="0"/>
                <a:cs typeface="Times New Roman" pitchFamily="18" charset="0"/>
              </a:rPr>
              <a:t> with angular thickenings follows epidermis and is about 3 to 4 layers deep.</a:t>
            </a:r>
          </a:p>
          <a:p>
            <a:pPr algn="just">
              <a:buNone/>
            </a:pPr>
            <a:r>
              <a:rPr lang="en-US" sz="2000" dirty="0">
                <a:latin typeface="Times New Roman" pitchFamily="18" charset="0"/>
                <a:cs typeface="Times New Roman" pitchFamily="18" charset="0"/>
              </a:rPr>
              <a:t>3. </a:t>
            </a:r>
            <a:r>
              <a:rPr lang="en-US" sz="2000" dirty="0" smtClean="0">
                <a:latin typeface="Times New Roman" pitchFamily="18" charset="0"/>
                <a:cs typeface="Times New Roman" pitchFamily="18" charset="0"/>
              </a:rPr>
              <a:t>Parenchyma: </a:t>
            </a:r>
            <a:r>
              <a:rPr lang="en-US" sz="2000" dirty="0">
                <a:latin typeface="Times New Roman" pitchFamily="18" charset="0"/>
                <a:cs typeface="Times New Roman" pitchFamily="18" charset="0"/>
              </a:rPr>
              <a:t>forms the inner region of the cortex and is five to ten layers deep.</a:t>
            </a:r>
          </a:p>
          <a:p>
            <a:pPr algn="just">
              <a:buNone/>
            </a:pPr>
            <a:r>
              <a:rPr lang="en-US" sz="2000" b="1" dirty="0">
                <a:latin typeface="Times New Roman" pitchFamily="18" charset="0"/>
                <a:cs typeface="Times New Roman" pitchFamily="18" charset="0"/>
              </a:rPr>
              <a:t>Endodermis. </a:t>
            </a:r>
            <a:r>
              <a:rPr lang="en-US" sz="2000" dirty="0">
                <a:latin typeface="Times New Roman" pitchFamily="18" charset="0"/>
                <a:cs typeface="Times New Roman" pitchFamily="18" charset="0"/>
              </a:rPr>
              <a:t>This layer separates the cortex from underlying vascular tissues. </a:t>
            </a:r>
            <a:r>
              <a:rPr lang="en-US" sz="2000" dirty="0" err="1">
                <a:latin typeface="Times New Roman" pitchFamily="18" charset="0"/>
                <a:cs typeface="Times New Roman" pitchFamily="18" charset="0"/>
              </a:rPr>
              <a:t>Casparian</a:t>
            </a:r>
            <a:r>
              <a:rPr lang="en-US" sz="2000" dirty="0">
                <a:latin typeface="Times New Roman" pitchFamily="18" charset="0"/>
                <a:cs typeface="Times New Roman" pitchFamily="18" charset="0"/>
              </a:rPr>
              <a:t> strips are not </a:t>
            </a:r>
            <a:r>
              <a:rPr lang="en-US" sz="2000" dirty="0" smtClean="0">
                <a:latin typeface="Times New Roman" pitchFamily="18" charset="0"/>
                <a:cs typeface="Times New Roman" pitchFamily="18" charset="0"/>
              </a:rPr>
              <a:t>present and</a:t>
            </a:r>
            <a:r>
              <a:rPr lang="en-US" sz="2000" dirty="0">
                <a:latin typeface="Times New Roman" pitchFamily="18" charset="0"/>
                <a:cs typeface="Times New Roman" pitchFamily="18" charset="0"/>
              </a:rPr>
              <a:t>, therefore, the layer is called starch sheath or </a:t>
            </a:r>
            <a:r>
              <a:rPr lang="en-US" sz="2000" dirty="0" err="1">
                <a:latin typeface="Times New Roman" pitchFamily="18" charset="0"/>
                <a:cs typeface="Times New Roman" pitchFamily="18" charset="0"/>
              </a:rPr>
              <a:t>endodermoid</a:t>
            </a:r>
            <a:r>
              <a:rPr lang="en-US" sz="2000" dirty="0">
                <a:latin typeface="Times New Roman" pitchFamily="18" charset="0"/>
                <a:cs typeface="Times New Roman" pitchFamily="18" charset="0"/>
              </a:rPr>
              <a:t> layer. After secondary growth </a:t>
            </a:r>
            <a:r>
              <a:rPr lang="en-US" sz="2000" dirty="0" smtClean="0">
                <a:latin typeface="Times New Roman" pitchFamily="18" charset="0"/>
                <a:cs typeface="Times New Roman" pitchFamily="18" charset="0"/>
              </a:rPr>
              <a:t>it becomes </a:t>
            </a:r>
            <a:r>
              <a:rPr lang="en-US" sz="2000" dirty="0">
                <a:latin typeface="Times New Roman" pitchFamily="18" charset="0"/>
                <a:cs typeface="Times New Roman" pitchFamily="18" charset="0"/>
              </a:rPr>
              <a:t>indistinguishable.</a:t>
            </a:r>
          </a:p>
          <a:p>
            <a:pPr algn="just">
              <a:buNone/>
            </a:pPr>
            <a:r>
              <a:rPr lang="en-US" sz="2000" b="1" dirty="0">
                <a:latin typeface="Times New Roman" pitchFamily="18" charset="0"/>
                <a:cs typeface="Times New Roman" pitchFamily="18" charset="0"/>
              </a:rPr>
              <a:t>Pericycle. </a:t>
            </a:r>
            <a:r>
              <a:rPr lang="en-US" sz="2000" dirty="0">
                <a:latin typeface="Times New Roman" pitchFamily="18" charset="0"/>
                <a:cs typeface="Times New Roman" pitchFamily="18" charset="0"/>
              </a:rPr>
              <a:t>A distinct pericycle is absent.</a:t>
            </a: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algn="just">
              <a:buNone/>
            </a:pPr>
            <a:r>
              <a:rPr lang="en-US" b="1" dirty="0">
                <a:latin typeface="Times New Roman" pitchFamily="18" charset="0"/>
                <a:cs typeface="Times New Roman" pitchFamily="18" charset="0"/>
              </a:rPr>
              <a:t>Vascular tissue system.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It consists of primary and secondary vascular tissues in the following order.</a:t>
            </a:r>
          </a:p>
          <a:p>
            <a:pPr algn="just">
              <a:buNone/>
            </a:pPr>
            <a:r>
              <a:rPr lang="en-US" dirty="0">
                <a:latin typeface="Times New Roman" pitchFamily="18" charset="0"/>
                <a:cs typeface="Times New Roman" pitchFamily="18" charset="0"/>
              </a:rPr>
              <a:t>2. </a:t>
            </a:r>
            <a:r>
              <a:rPr lang="en-US" dirty="0" smtClean="0">
                <a:latin typeface="Times New Roman" pitchFamily="18" charset="0"/>
                <a:cs typeface="Times New Roman" pitchFamily="18" charset="0"/>
              </a:rPr>
              <a:t> Primary </a:t>
            </a:r>
            <a:r>
              <a:rPr lang="en-US" dirty="0">
                <a:latin typeface="Times New Roman" pitchFamily="18" charset="0"/>
                <a:cs typeface="Times New Roman" pitchFamily="18" charset="0"/>
              </a:rPr>
              <a:t>phloem occurs in the form of patches of crushed and obliterated tissues.</a:t>
            </a:r>
          </a:p>
          <a:p>
            <a:pPr algn="just">
              <a:buNone/>
            </a:pPr>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followed by a complete ring of secondary phloem.</a:t>
            </a:r>
          </a:p>
          <a:p>
            <a:pPr algn="just">
              <a:buNone/>
            </a:pP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Unistratose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cambium separates phloem from the secondary xylem tissues located inner to it.</a:t>
            </a:r>
          </a:p>
          <a:p>
            <a:pPr algn="just">
              <a:buNone/>
            </a:pPr>
            <a:r>
              <a:rPr lang="en-US" dirty="0">
                <a:latin typeface="Times New Roman" pitchFamily="18" charset="0"/>
                <a:cs typeface="Times New Roman" pitchFamily="18" charset="0"/>
              </a:rPr>
              <a:t>5. There is a wide zone of conjunctive tissue. It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s </a:t>
            </a:r>
            <a:r>
              <a:rPr lang="en-US" dirty="0">
                <a:latin typeface="Times New Roman" pitchFamily="18" charset="0"/>
                <a:cs typeface="Times New Roman" pitchFamily="18" charset="0"/>
              </a:rPr>
              <a:t>difficult to distinguish secondary xylem and </a:t>
            </a:r>
            <a:r>
              <a:rPr lang="en-US" dirty="0" smtClean="0">
                <a:latin typeface="Times New Roman" pitchFamily="18" charset="0"/>
                <a:cs typeface="Times New Roman" pitchFamily="18" charset="0"/>
              </a:rPr>
              <a:t>the conjunctive </a:t>
            </a:r>
            <a:r>
              <a:rPr lang="en-US" dirty="0">
                <a:latin typeface="Times New Roman" pitchFamily="18" charset="0"/>
                <a:cs typeface="Times New Roman" pitchFamily="18" charset="0"/>
              </a:rPr>
              <a:t>tissue from one another.</a:t>
            </a:r>
          </a:p>
          <a:p>
            <a:pPr algn="just">
              <a:buNone/>
            </a:pPr>
            <a:r>
              <a:rPr lang="en-US" dirty="0">
                <a:latin typeface="Times New Roman" pitchFamily="18" charset="0"/>
                <a:cs typeface="Times New Roman" pitchFamily="18" charset="0"/>
              </a:rPr>
              <a:t>6. Vascular bundles embedded in the conjunctive tissue are secondary in origin. Each vascular </a:t>
            </a:r>
            <a:r>
              <a:rPr lang="en-US" dirty="0" smtClean="0">
                <a:latin typeface="Times New Roman" pitchFamily="18" charset="0"/>
                <a:cs typeface="Times New Roman" pitchFamily="18" charset="0"/>
              </a:rPr>
              <a:t>bundle is </a:t>
            </a:r>
            <a:r>
              <a:rPr lang="en-US" dirty="0">
                <a:latin typeface="Times New Roman" pitchFamily="18" charset="0"/>
                <a:cs typeface="Times New Roman" pitchFamily="18" charset="0"/>
              </a:rPr>
              <a:t>conjoint, collateral and endarch. These occur almost in a ring being distributed </a:t>
            </a:r>
            <a:r>
              <a:rPr lang="en-US" dirty="0" smtClean="0">
                <a:latin typeface="Times New Roman" pitchFamily="18" charset="0"/>
                <a:cs typeface="Times New Roman" pitchFamily="18" charset="0"/>
              </a:rPr>
              <a:t>regularly (sometimes </a:t>
            </a:r>
            <a:r>
              <a:rPr lang="en-US" dirty="0">
                <a:latin typeface="Times New Roman" pitchFamily="18" charset="0"/>
                <a:cs typeface="Times New Roman" pitchFamily="18" charset="0"/>
              </a:rPr>
              <a:t>irregularly). The phloem of these secondary bundles appears in patches similar </a:t>
            </a:r>
            <a:r>
              <a:rPr lang="en-US" dirty="0" smtClean="0">
                <a:latin typeface="Times New Roman" pitchFamily="18" charset="0"/>
                <a:cs typeface="Times New Roman" pitchFamily="18" charset="0"/>
              </a:rPr>
              <a:t>to included </a:t>
            </a:r>
            <a:r>
              <a:rPr lang="en-US" dirty="0">
                <a:latin typeface="Times New Roman" pitchFamily="18" charset="0"/>
                <a:cs typeface="Times New Roman" pitchFamily="18" charset="0"/>
              </a:rPr>
              <a:t>or </a:t>
            </a:r>
            <a:r>
              <a:rPr lang="en-US" dirty="0" err="1">
                <a:latin typeface="Times New Roman" pitchFamily="18" charset="0"/>
                <a:cs typeface="Times New Roman" pitchFamily="18" charset="0"/>
              </a:rPr>
              <a:t>interxylary</a:t>
            </a:r>
            <a:r>
              <a:rPr lang="en-US" dirty="0">
                <a:latin typeface="Times New Roman" pitchFamily="18" charset="0"/>
                <a:cs typeface="Times New Roman" pitchFamily="18" charset="0"/>
              </a:rPr>
              <a:t> phloem. The phloem of the adjacent bundles coalesce and a continuous </a:t>
            </a:r>
            <a:r>
              <a:rPr lang="en-US" dirty="0" smtClean="0">
                <a:latin typeface="Times New Roman" pitchFamily="18" charset="0"/>
                <a:cs typeface="Times New Roman" pitchFamily="18" charset="0"/>
              </a:rPr>
              <a:t>zone of </a:t>
            </a:r>
            <a:r>
              <a:rPr lang="en-US" dirty="0">
                <a:latin typeface="Times New Roman" pitchFamily="18" charset="0"/>
                <a:cs typeface="Times New Roman" pitchFamily="18" charset="0"/>
              </a:rPr>
              <a:t>included phloem is seen embedded in the thick walled </a:t>
            </a:r>
            <a:r>
              <a:rPr lang="en-US" dirty="0" err="1">
                <a:latin typeface="Times New Roman" pitchFamily="18" charset="0"/>
                <a:cs typeface="Times New Roman" pitchFamily="18" charset="0"/>
              </a:rPr>
              <a:t>prosenchymatous</a:t>
            </a:r>
            <a:r>
              <a:rPr lang="en-US" dirty="0">
                <a:latin typeface="Times New Roman" pitchFamily="18" charset="0"/>
                <a:cs typeface="Times New Roman" pitchFamily="18" charset="0"/>
              </a:rPr>
              <a:t> tissue.</a:t>
            </a:r>
          </a:p>
          <a:p>
            <a:pPr algn="just">
              <a:buNone/>
            </a:pPr>
            <a:r>
              <a:rPr lang="en-US" b="1" dirty="0">
                <a:latin typeface="Times New Roman" pitchFamily="18" charset="0"/>
                <a:cs typeface="Times New Roman" pitchFamily="18" charset="0"/>
              </a:rPr>
              <a:t>Pith.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It is well developed and </a:t>
            </a:r>
            <a:r>
              <a:rPr lang="en-US" dirty="0" err="1">
                <a:latin typeface="Times New Roman" pitchFamily="18" charset="0"/>
                <a:cs typeface="Times New Roman" pitchFamily="18" charset="0"/>
              </a:rPr>
              <a:t>prosenchymatous</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Medullary</a:t>
            </a:r>
            <a:r>
              <a:rPr lang="en-US" dirty="0">
                <a:latin typeface="Times New Roman" pitchFamily="18" charset="0"/>
                <a:cs typeface="Times New Roman" pitchFamily="18" charset="0"/>
              </a:rPr>
              <a:t> bundles occur in this region. These are conjoint, collateral, endarch and open and </a:t>
            </a:r>
            <a:r>
              <a:rPr lang="en-US" dirty="0" smtClean="0">
                <a:latin typeface="Times New Roman" pitchFamily="18" charset="0"/>
                <a:cs typeface="Times New Roman" pitchFamily="18" charset="0"/>
              </a:rPr>
              <a:t>show little </a:t>
            </a:r>
            <a:r>
              <a:rPr lang="en-US" dirty="0">
                <a:latin typeface="Times New Roman" pitchFamily="18" charset="0"/>
                <a:cs typeface="Times New Roman" pitchFamily="18" charset="0"/>
              </a:rPr>
              <a:t>amount of </a:t>
            </a:r>
            <a:r>
              <a:rPr lang="en-US" dirty="0" err="1">
                <a:latin typeface="Times New Roman" pitchFamily="18" charset="0"/>
                <a:cs typeface="Times New Roman" pitchFamily="18" charset="0"/>
              </a:rPr>
              <a:t>secondarY</a:t>
            </a:r>
            <a:r>
              <a:rPr lang="en-US" dirty="0">
                <a:latin typeface="Times New Roman" pitchFamily="18" charset="0"/>
                <a:cs typeface="Times New Roman" pitchFamily="18" charset="0"/>
              </a:rPr>
              <a:t> growth.</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Autofit/>
          </a:bodyPr>
          <a:lstStyle/>
          <a:p>
            <a:pPr algn="just">
              <a:buNone/>
            </a:pPr>
            <a:r>
              <a:rPr lang="en-US" sz="1800" b="1" dirty="0" err="1" smtClean="0">
                <a:latin typeface="Times New Roman" pitchFamily="18" charset="0"/>
                <a:cs typeface="Times New Roman" pitchFamily="18" charset="0"/>
              </a:rPr>
              <a:t>Indentification</a:t>
            </a:r>
            <a:endParaRPr lang="en-US" sz="1800" b="1"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Stem. </a:t>
            </a:r>
            <a:r>
              <a:rPr lang="en-US" sz="1800" dirty="0" smtClean="0">
                <a:latin typeface="Times New Roman" pitchFamily="18" charset="0"/>
                <a:cs typeface="Times New Roman" pitchFamily="18" charset="0"/>
              </a:rPr>
              <a:t>Cortex is well differentiated.</a:t>
            </a:r>
          </a:p>
          <a:p>
            <a:pPr algn="just">
              <a:buNone/>
            </a:pPr>
            <a:r>
              <a:rPr lang="en-US" sz="1800" dirty="0" smtClean="0">
                <a:latin typeface="Times New Roman" pitchFamily="18" charset="0"/>
                <a:cs typeface="Times New Roman" pitchFamily="18" charset="0"/>
              </a:rPr>
              <a:t>2. Primary vascular bundles are conjoint, collateral, endarch and open.</a:t>
            </a:r>
          </a:p>
          <a:p>
            <a:pPr algn="just"/>
            <a:r>
              <a:rPr lang="en-US" sz="1800" b="1" dirty="0" smtClean="0">
                <a:latin typeface="Times New Roman" pitchFamily="18" charset="0"/>
                <a:cs typeface="Times New Roman" pitchFamily="18" charset="0"/>
              </a:rPr>
              <a:t>Dicotyledonous stem</a:t>
            </a:r>
            <a:r>
              <a:rPr lang="en-US" sz="1800" dirty="0" smtClean="0">
                <a:latin typeface="Times New Roman" pitchFamily="18" charset="0"/>
                <a:cs typeface="Times New Roman" pitchFamily="18" charset="0"/>
              </a:rPr>
              <a:t>. 1. Vascular bundles in a ring.</a:t>
            </a:r>
          </a:p>
          <a:p>
            <a:pPr algn="just">
              <a:buNone/>
            </a:pPr>
            <a:r>
              <a:rPr lang="en-US" sz="1800" dirty="0" smtClean="0">
                <a:latin typeface="Times New Roman" pitchFamily="18" charset="0"/>
                <a:cs typeface="Times New Roman" pitchFamily="18" charset="0"/>
              </a:rPr>
              <a:t>2. Presence of secondary growth.</a:t>
            </a:r>
          </a:p>
          <a:p>
            <a:pPr algn="just">
              <a:buNone/>
            </a:pPr>
            <a:r>
              <a:rPr lang="en-US" sz="1800" dirty="0" smtClean="0">
                <a:latin typeface="Times New Roman" pitchFamily="18" charset="0"/>
                <a:cs typeface="Times New Roman" pitchFamily="18" charset="0"/>
              </a:rPr>
              <a:t>3. Well developed pith.</a:t>
            </a:r>
          </a:p>
          <a:p>
            <a:pPr algn="just">
              <a:buNone/>
            </a:pPr>
            <a:r>
              <a:rPr lang="en-US" sz="1800" b="1" dirty="0" smtClean="0">
                <a:latin typeface="Times New Roman" pitchFamily="18" charset="0"/>
                <a:cs typeface="Times New Roman" pitchFamily="18" charset="0"/>
              </a:rPr>
              <a:t>[III] Points of interest</a:t>
            </a:r>
          </a:p>
          <a:p>
            <a:pPr algn="just">
              <a:buNone/>
            </a:pPr>
            <a:r>
              <a:rPr lang="en-US" sz="1800" dirty="0" smtClean="0">
                <a:latin typeface="Times New Roman" pitchFamily="18" charset="0"/>
                <a:cs typeface="Times New Roman" pitchFamily="18" charset="0"/>
              </a:rPr>
              <a:t>1. </a:t>
            </a:r>
            <a:r>
              <a:rPr lang="en-US" sz="1800" b="1" dirty="0" smtClean="0">
                <a:latin typeface="Times New Roman" pitchFamily="18" charset="0"/>
                <a:cs typeface="Times New Roman" pitchFamily="18" charset="0"/>
              </a:rPr>
              <a:t>Secondary growth</a:t>
            </a:r>
            <a:r>
              <a:rPr lang="en-US" sz="1800" dirty="0" smtClean="0">
                <a:latin typeface="Times New Roman" pitchFamily="18" charset="0"/>
                <a:cs typeface="Times New Roman" pitchFamily="18" charset="0"/>
              </a:rPr>
              <a:t>. The structure. of the axis shows abnormal secondary growth. In </a:t>
            </a:r>
            <a:r>
              <a:rPr lang="en-US" sz="1800" dirty="0" err="1" smtClean="0">
                <a:latin typeface="Times New Roman" pitchFamily="18" charset="0"/>
                <a:cs typeface="Times New Roman" pitchFamily="18" charset="0"/>
              </a:rPr>
              <a:t>Chenopodium</a:t>
            </a:r>
            <a:r>
              <a:rPr lang="en-US" sz="1800" dirty="0" smtClean="0">
                <a:latin typeface="Times New Roman" pitchFamily="18" charset="0"/>
                <a:cs typeface="Times New Roman" pitchFamily="18" charset="0"/>
              </a:rPr>
              <a:t>, during secondary growth, </a:t>
            </a:r>
            <a:r>
              <a:rPr lang="en-US" sz="1800" dirty="0" err="1" smtClean="0">
                <a:latin typeface="Times New Roman" pitchFamily="18" charset="0"/>
                <a:cs typeface="Times New Roman" pitchFamily="18" charset="0"/>
              </a:rPr>
              <a:t>extrastelar</a:t>
            </a:r>
            <a:r>
              <a:rPr lang="en-US" sz="1800" dirty="0" smtClean="0">
                <a:latin typeface="Times New Roman" pitchFamily="18" charset="0"/>
                <a:cs typeface="Times New Roman" pitchFamily="18" charset="0"/>
              </a:rPr>
              <a:t> cambium is </a:t>
            </a:r>
            <a:r>
              <a:rPr lang="en-US" sz="1800" dirty="0" smtClean="0">
                <a:latin typeface="Times New Roman" pitchFamily="18" charset="0"/>
                <a:cs typeface="Times New Roman" pitchFamily="18" charset="0"/>
              </a:rPr>
              <a:t>formed </a:t>
            </a:r>
            <a:r>
              <a:rPr lang="en-US" sz="1800" dirty="0" smtClean="0">
                <a:latin typeface="Times New Roman" pitchFamily="18" charset="0"/>
                <a:cs typeface="Times New Roman" pitchFamily="18" charset="0"/>
              </a:rPr>
              <a:t>in the region of pericycle. This cambium produces a small amount of thin walled parenchyma in the beginning, thus pushing the primary vascular bundles towards the pith. These bundles as such appear to be </a:t>
            </a:r>
            <a:r>
              <a:rPr lang="en-US" sz="1800" dirty="0" err="1" smtClean="0">
                <a:latin typeface="Times New Roman" pitchFamily="18" charset="0"/>
                <a:cs typeface="Times New Roman" pitchFamily="18" charset="0"/>
              </a:rPr>
              <a:t>medullary</a:t>
            </a:r>
            <a:r>
              <a:rPr lang="en-US" sz="1800" dirty="0" smtClean="0">
                <a:latin typeface="Times New Roman" pitchFamily="18" charset="0"/>
                <a:cs typeface="Times New Roman" pitchFamily="18" charset="0"/>
              </a:rPr>
              <a:t> bundles. However, these are not </a:t>
            </a:r>
            <a:r>
              <a:rPr lang="en-US" sz="1800" dirty="0" smtClean="0">
                <a:latin typeface="Times New Roman" pitchFamily="18" charset="0"/>
                <a:cs typeface="Times New Roman" pitchFamily="18" charset="0"/>
              </a:rPr>
              <a:t>clear </a:t>
            </a:r>
            <a:r>
              <a:rPr lang="en-US" sz="1800" dirty="0" smtClean="0">
                <a:latin typeface="Times New Roman" pitchFamily="18" charset="0"/>
                <a:cs typeface="Times New Roman" pitchFamily="18" charset="0"/>
              </a:rPr>
              <a:t>trace bundles normally found but are primary vascular bundles. These bundles undergo a little amount of secondary growth due to the presence of fascicular cambium. . At a later stage of development, an arc of cambium is developed from the tissues of the pericycle. It produces lignified </a:t>
            </a:r>
            <a:r>
              <a:rPr lang="en-US" sz="1800" dirty="0" err="1" smtClean="0">
                <a:latin typeface="Times New Roman" pitchFamily="18" charset="0"/>
                <a:cs typeface="Times New Roman" pitchFamily="18" charset="0"/>
              </a:rPr>
              <a:t>prosenchymatous</a:t>
            </a:r>
            <a:r>
              <a:rPr lang="en-US" sz="1800" dirty="0" smtClean="0">
                <a:latin typeface="Times New Roman" pitchFamily="18" charset="0"/>
                <a:cs typeface="Times New Roman" pitchFamily="18" charset="0"/>
              </a:rPr>
              <a:t> conjunctive tissue. At </a:t>
            </a:r>
            <a:r>
              <a:rPr lang="en-US" sz="1800" dirty="0"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e </a:t>
            </a:r>
            <a:r>
              <a:rPr lang="en-US" sz="1800" dirty="0" smtClean="0">
                <a:latin typeface="Times New Roman" pitchFamily="18" charset="0"/>
                <a:cs typeface="Times New Roman" pitchFamily="18" charset="0"/>
              </a:rPr>
              <a:t>same time the cambium forms vascular bundles. These get embedded in the </a:t>
            </a:r>
            <a:r>
              <a:rPr lang="en-US" sz="1800" dirty="0" err="1" smtClean="0">
                <a:latin typeface="Times New Roman" pitchFamily="18" charset="0"/>
                <a:cs typeface="Times New Roman" pitchFamily="18" charset="0"/>
              </a:rPr>
              <a:t>prosenchymatous</a:t>
            </a:r>
            <a:r>
              <a:rPr lang="en-US" sz="1800" dirty="0" smtClean="0">
                <a:latin typeface="Times New Roman" pitchFamily="18" charset="0"/>
                <a:cs typeface="Times New Roman" pitchFamily="18" charset="0"/>
              </a:rPr>
              <a:t> conjunctive tissue. The phloem is developed centripetally and gets buried in this conjunctive tissue, </a:t>
            </a:r>
            <a:r>
              <a:rPr lang="en-US" sz="1800" dirty="0" err="1" smtClean="0">
                <a:latin typeface="Times New Roman" pitchFamily="18" charset="0"/>
                <a:cs typeface="Times New Roman" pitchFamily="18" charset="0"/>
              </a:rPr>
              <a:t>formling</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included or </a:t>
            </a:r>
            <a:r>
              <a:rPr lang="en-US" sz="1800" dirty="0" err="1" smtClean="0">
                <a:latin typeface="Times New Roman" pitchFamily="18" charset="0"/>
                <a:cs typeface="Times New Roman" pitchFamily="18" charset="0"/>
              </a:rPr>
              <a:t>interxylary</a:t>
            </a:r>
            <a:r>
              <a:rPr lang="en-US" sz="1800" dirty="0" smtClean="0">
                <a:latin typeface="Times New Roman" pitchFamily="18" charset="0"/>
                <a:cs typeface="Times New Roman" pitchFamily="18" charset="0"/>
              </a:rPr>
              <a:t> phloem or phloem islands. The secondary cambium (extra </a:t>
            </a:r>
            <a:r>
              <a:rPr lang="en-US" sz="1800" dirty="0" err="1" smtClean="0">
                <a:latin typeface="Times New Roman" pitchFamily="18" charset="0"/>
                <a:cs typeface="Times New Roman" pitchFamily="18" charset="0"/>
              </a:rPr>
              <a:t>stelar</a:t>
            </a:r>
            <a:r>
              <a:rPr lang="en-US" sz="1800" dirty="0" smtClean="0">
                <a:latin typeface="Times New Roman" pitchFamily="18" charset="0"/>
                <a:cs typeface="Times New Roman" pitchFamily="18" charset="0"/>
              </a:rPr>
              <a:t>) continues to function indefinitely and forms complex </a:t>
            </a:r>
            <a:r>
              <a:rPr lang="en-US" sz="1800" dirty="0" smtClean="0">
                <a:latin typeface="Times New Roman" pitchFamily="18" charset="0"/>
                <a:cs typeface="Times New Roman" pitchFamily="18" charset="0"/>
              </a:rPr>
              <a:t>secondary </a:t>
            </a:r>
            <a:r>
              <a:rPr lang="en-US" sz="1800" dirty="0" smtClean="0">
                <a:latin typeface="Times New Roman" pitchFamily="18" charset="0"/>
                <a:cs typeface="Times New Roman" pitchFamily="18" charset="0"/>
              </a:rPr>
              <a:t>tissues. .</a:t>
            </a:r>
            <a:endParaRPr lang="en-US" sz="1800" dirty="0">
              <a:latin typeface="Times New Roman" pitchFamily="18" charset="0"/>
              <a:cs typeface="Times New Roman" pitchFamily="18" charset="0"/>
            </a:endParaRP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nopodium_berlandieri_NPS-1.jpg"/>
          <p:cNvPicPr>
            <a:picLocks noGrp="1" noChangeAspect="1"/>
          </p:cNvPicPr>
          <p:nvPr>
            <p:ph idx="1"/>
          </p:nvPr>
        </p:nvPicPr>
        <p:blipFill>
          <a:blip r:embed="rId2" cstate="print"/>
          <a:stretch>
            <a:fillRect/>
          </a:stretch>
        </p:blipFill>
        <p:spPr>
          <a:xfrm>
            <a:off x="2874244" y="1600200"/>
            <a:ext cx="3395511" cy="4525963"/>
          </a:xfrm>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Bignonia</a:t>
            </a:r>
            <a:endParaRPr lang="en-US" dirty="0"/>
          </a:p>
        </p:txBody>
      </p:sp>
      <p:sp>
        <p:nvSpPr>
          <p:cNvPr id="3" name="Content Placeholder 2"/>
          <p:cNvSpPr>
            <a:spLocks noGrp="1"/>
          </p:cNvSpPr>
          <p:nvPr>
            <p:ph idx="1"/>
          </p:nvPr>
        </p:nvSpPr>
        <p:spPr>
          <a:xfrm>
            <a:off x="457200" y="1676400"/>
            <a:ext cx="8229600" cy="4525963"/>
          </a:xfrm>
        </p:spPr>
        <p:txBody>
          <a:bodyPr>
            <a:normAutofit fontScale="62500" lnSpcReduction="20000"/>
          </a:bodyPr>
          <a:lstStyle/>
          <a:p>
            <a:pPr algn="just">
              <a:buNone/>
            </a:pPr>
            <a:r>
              <a:rPr lang="en-US" dirty="0">
                <a:latin typeface="Times New Roman" pitchFamily="18" charset="0"/>
                <a:cs typeface="Times New Roman" pitchFamily="18" charset="0"/>
              </a:rPr>
              <a:t>The outline of transverse section appears almost quadrangular.</a:t>
            </a:r>
          </a:p>
          <a:p>
            <a:pPr marL="514350" indent="-514350" algn="just">
              <a:buAutoNum type="arabicPeriod"/>
            </a:pPr>
            <a:r>
              <a:rPr lang="en-US" b="1" dirty="0" smtClean="0">
                <a:latin typeface="Times New Roman" pitchFamily="18" charset="0"/>
                <a:cs typeface="Times New Roman" pitchFamily="18" charset="0"/>
              </a:rPr>
              <a:t>Epidermis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14350" indent="-514350"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It is an outermost single layer of cells.</a:t>
            </a:r>
          </a:p>
          <a:p>
            <a:pPr algn="just">
              <a:buNone/>
            </a:pPr>
            <a:r>
              <a:rPr lang="en-US" dirty="0">
                <a:latin typeface="Times New Roman" pitchFamily="18" charset="0"/>
                <a:cs typeface="Times New Roman" pitchFamily="18" charset="0"/>
              </a:rPr>
              <a:t>2. The cells are thickly </a:t>
            </a:r>
            <a:r>
              <a:rPr lang="en-US" dirty="0" err="1">
                <a:latin typeface="Times New Roman" pitchFamily="18" charset="0"/>
                <a:cs typeface="Times New Roman" pitchFamily="18" charset="0"/>
              </a:rPr>
              <a:t>cuticularised</a:t>
            </a:r>
            <a:r>
              <a:rPr lang="en-US" dirty="0">
                <a:latin typeface="Times New Roman" pitchFamily="18" charset="0"/>
                <a:cs typeface="Times New Roman" pitchFamily="18" charset="0"/>
              </a:rPr>
              <a:t>.</a:t>
            </a:r>
          </a:p>
          <a:p>
            <a:pPr algn="just">
              <a:buNone/>
            </a:pPr>
            <a:r>
              <a:rPr lang="en-US" b="1" dirty="0">
                <a:latin typeface="Times New Roman" pitchFamily="18" charset="0"/>
                <a:cs typeface="Times New Roman" pitchFamily="18" charset="0"/>
              </a:rPr>
              <a:t>2. </a:t>
            </a:r>
            <a:r>
              <a:rPr lang="en-US" b="1" dirty="0" smtClean="0">
                <a:latin typeface="Times New Roman" pitchFamily="18" charset="0"/>
                <a:cs typeface="Times New Roman" pitchFamily="18" charset="0"/>
              </a:rPr>
              <a:t>Cortex</a:t>
            </a: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A few layered cortex follows epidermis.</a:t>
            </a:r>
          </a:p>
          <a:p>
            <a:pPr algn="just">
              <a:buNone/>
            </a:pPr>
            <a:r>
              <a:rPr lang="en-US" dirty="0">
                <a:latin typeface="Times New Roman" pitchFamily="18" charset="0"/>
                <a:cs typeface="Times New Roman" pitchFamily="18" charset="0"/>
              </a:rPr>
              <a:t>2. It is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 and many intercellular spaces are present.</a:t>
            </a:r>
          </a:p>
          <a:p>
            <a:pPr algn="just">
              <a:buNone/>
            </a:pPr>
            <a:r>
              <a:rPr lang="en-US" b="1" dirty="0">
                <a:latin typeface="Times New Roman" pitchFamily="18" charset="0"/>
                <a:cs typeface="Times New Roman" pitchFamily="18" charset="0"/>
              </a:rPr>
              <a:t>3. Endodermis</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A distinct endodermis with </a:t>
            </a:r>
            <a:r>
              <a:rPr lang="en-US" dirty="0" err="1">
                <a:latin typeface="Times New Roman" pitchFamily="18" charset="0"/>
                <a:cs typeface="Times New Roman" pitchFamily="18" charset="0"/>
              </a:rPr>
              <a:t>casparian</a:t>
            </a:r>
            <a:r>
              <a:rPr lang="en-US" dirty="0">
                <a:latin typeface="Times New Roman" pitchFamily="18" charset="0"/>
                <a:cs typeface="Times New Roman" pitchFamily="18" charset="0"/>
              </a:rPr>
              <a:t> strips is absent, instead a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 layer </a:t>
            </a:r>
            <a:r>
              <a:rPr lang="en-US" dirty="0" smtClean="0">
                <a:latin typeface="Times New Roman" pitchFamily="18" charset="0"/>
                <a:cs typeface="Times New Roman" pitchFamily="18" charset="0"/>
              </a:rPr>
              <a:t>is present</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2. This layer is called a starch sheath.</a:t>
            </a:r>
          </a:p>
          <a:p>
            <a:pPr algn="just">
              <a:buNone/>
            </a:pPr>
            <a:r>
              <a:rPr lang="en-US" b="1" dirty="0">
                <a:latin typeface="Times New Roman" pitchFamily="18" charset="0"/>
                <a:cs typeface="Times New Roman" pitchFamily="18" charset="0"/>
              </a:rPr>
              <a:t>4. Pericycle</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 It occurs just </a:t>
            </a:r>
            <a:r>
              <a:rPr lang="en-US" dirty="0" smtClean="0">
                <a:latin typeface="Times New Roman" pitchFamily="18" charset="0"/>
                <a:cs typeface="Times New Roman" pitchFamily="18" charset="0"/>
              </a:rPr>
              <a:t>below </a:t>
            </a:r>
            <a:r>
              <a:rPr lang="en-US" dirty="0">
                <a:latin typeface="Times New Roman" pitchFamily="18" charset="0"/>
                <a:cs typeface="Times New Roman" pitchFamily="18" charset="0"/>
              </a:rPr>
              <a:t>the starch sheath in the form of a few patches of </a:t>
            </a:r>
            <a:r>
              <a:rPr lang="en-US" dirty="0" err="1">
                <a:latin typeface="Times New Roman" pitchFamily="18" charset="0"/>
                <a:cs typeface="Times New Roman" pitchFamily="18" charset="0"/>
              </a:rPr>
              <a:t>sclerenchyma</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2. These patches are of different sizes and form almost discontinuous ring.</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algn="just">
              <a:buNone/>
            </a:pPr>
            <a:r>
              <a:rPr lang="en-US" b="1" dirty="0">
                <a:latin typeface="Times New Roman" pitchFamily="18" charset="0"/>
                <a:cs typeface="Times New Roman" pitchFamily="18" charset="0"/>
              </a:rPr>
              <a:t>5. Vascular tissue system.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Vascular tissue lies below the pericycle.</a:t>
            </a:r>
          </a:p>
          <a:p>
            <a:pPr algn="just">
              <a:buNone/>
            </a:pPr>
            <a:r>
              <a:rPr lang="en-US" dirty="0">
                <a:latin typeface="Times New Roman" pitchFamily="18" charset="0"/>
                <a:cs typeface="Times New Roman" pitchFamily="18" charset="0"/>
              </a:rPr>
              <a:t>2. Secondary xylem is grooved at four places (sometimes more) due to phloem wedges.</a:t>
            </a:r>
          </a:p>
          <a:p>
            <a:pPr algn="just">
              <a:buNone/>
            </a:pPr>
            <a:r>
              <a:rPr lang="en-US" dirty="0">
                <a:latin typeface="Times New Roman" pitchFamily="18" charset="0"/>
                <a:cs typeface="Times New Roman" pitchFamily="18" charset="0"/>
              </a:rPr>
              <a:t>3. Primary phloem occurs as small and crushed patches. These are situated </a:t>
            </a:r>
            <a:r>
              <a:rPr lang="en-US" dirty="0" smtClean="0">
                <a:latin typeface="Times New Roman" pitchFamily="18" charset="0"/>
                <a:cs typeface="Times New Roman" pitchFamily="18" charset="0"/>
              </a:rPr>
              <a:t>close </a:t>
            </a:r>
            <a:r>
              <a:rPr lang="en-US" dirty="0">
                <a:latin typeface="Times New Roman" pitchFamily="18" charset="0"/>
                <a:cs typeface="Times New Roman" pitchFamily="18" charset="0"/>
              </a:rPr>
              <a:t>to the pericycle.</a:t>
            </a:r>
          </a:p>
          <a:p>
            <a:pPr algn="just">
              <a:buNone/>
            </a:pPr>
            <a:r>
              <a:rPr lang="en-US" dirty="0">
                <a:latin typeface="Times New Roman" pitchFamily="18" charset="0"/>
                <a:cs typeface="Times New Roman" pitchFamily="18" charset="0"/>
              </a:rPr>
              <a:t>4. Secondary phloem forms a complete ring. At four diagonal regions, it intrudes into the </a:t>
            </a:r>
            <a:r>
              <a:rPr lang="en-US" dirty="0" smtClean="0">
                <a:latin typeface="Times New Roman" pitchFamily="18" charset="0"/>
                <a:cs typeface="Times New Roman" pitchFamily="18" charset="0"/>
              </a:rPr>
              <a:t>secondary xylem </a:t>
            </a:r>
            <a:r>
              <a:rPr lang="en-US" dirty="0">
                <a:latin typeface="Times New Roman" pitchFamily="18" charset="0"/>
                <a:cs typeface="Times New Roman" pitchFamily="18" charset="0"/>
              </a:rPr>
              <a:t>to form an almost V-shaped structure. A few phloem cells are thick walled. These are </a:t>
            </a:r>
            <a:r>
              <a:rPr lang="en-US" dirty="0" smtClean="0">
                <a:latin typeface="Times New Roman" pitchFamily="18" charset="0"/>
                <a:cs typeface="Times New Roman" pitchFamily="18" charset="0"/>
              </a:rPr>
              <a:t>called </a:t>
            </a:r>
            <a:r>
              <a:rPr lang="en-US" dirty="0" err="1" smtClean="0">
                <a:latin typeface="Times New Roman" pitchFamily="18" charset="0"/>
                <a:cs typeface="Times New Roman" pitchFamily="18" charset="0"/>
              </a:rPr>
              <a:t>bast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or phloem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5. </a:t>
            </a:r>
            <a:r>
              <a:rPr lang="en-US" dirty="0" err="1">
                <a:latin typeface="Times New Roman" pitchFamily="18" charset="0"/>
                <a:cs typeface="Times New Roman" pitchFamily="18" charset="0"/>
              </a:rPr>
              <a:t>U</a:t>
            </a:r>
            <a:r>
              <a:rPr lang="en-US" dirty="0" err="1" smtClean="0">
                <a:latin typeface="Times New Roman" pitchFamily="18" charset="0"/>
                <a:cs typeface="Times New Roman" pitchFamily="18" charset="0"/>
              </a:rPr>
              <a:t>nistratose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cambium separates phloem and xylem. It is depressed in the region of </a:t>
            </a:r>
            <a:r>
              <a:rPr lang="en-US" dirty="0" smtClean="0">
                <a:latin typeface="Times New Roman" pitchFamily="18" charset="0"/>
                <a:cs typeface="Times New Roman" pitchFamily="18" charset="0"/>
              </a:rPr>
              <a:t>wedges</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6. Secondary xylem is notched at four places due to phloem wedges. Secondary xylem is made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tracheids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vessels, </a:t>
            </a:r>
            <a:r>
              <a:rPr lang="en-US" dirty="0" err="1">
                <a:latin typeface="Times New Roman" pitchFamily="18" charset="0"/>
                <a:cs typeface="Times New Roman" pitchFamily="18" charset="0"/>
              </a:rPr>
              <a:t>fibre-tracheids</a:t>
            </a:r>
            <a:r>
              <a:rPr lang="en-US" dirty="0">
                <a:latin typeface="Times New Roman" pitchFamily="18" charset="0"/>
                <a:cs typeface="Times New Roman" pitchFamily="18" charset="0"/>
              </a:rPr>
              <a:t> and parenchyma.</a:t>
            </a:r>
          </a:p>
          <a:p>
            <a:pPr algn="just">
              <a:buNone/>
            </a:pPr>
            <a:r>
              <a:rPr lang="en-US" dirty="0">
                <a:latin typeface="Times New Roman" pitchFamily="18" charset="0"/>
                <a:cs typeface="Times New Roman" pitchFamily="18" charset="0"/>
              </a:rPr>
              <a:t>7. Primary xylem groups occur near the pith. Each group is endarch, protoxylem being closer to the axis.</a:t>
            </a:r>
          </a:p>
          <a:p>
            <a:pPr algn="just">
              <a:buNone/>
            </a:pPr>
            <a:r>
              <a:rPr lang="en-US" dirty="0">
                <a:latin typeface="Times New Roman" pitchFamily="18" charset="0"/>
                <a:cs typeface="Times New Roman" pitchFamily="18" charset="0"/>
              </a:rPr>
              <a:t>8. The vascular bundles are thus conjoint, collateral, endarch and open.</a:t>
            </a:r>
          </a:p>
          <a:p>
            <a:pPr algn="just">
              <a:buNone/>
            </a:pPr>
            <a:r>
              <a:rPr lang="en-US" b="1" dirty="0">
                <a:latin typeface="Times New Roman" pitchFamily="18" charset="0"/>
                <a:cs typeface="Times New Roman" pitchFamily="18" charset="0"/>
              </a:rPr>
              <a:t>6. Pith. </a:t>
            </a:r>
            <a:r>
              <a:rPr lang="en-US" dirty="0">
                <a:latin typeface="Times New Roman" pitchFamily="18" charset="0"/>
                <a:cs typeface="Times New Roman" pitchFamily="18" charset="0"/>
              </a:rPr>
              <a:t>A well-defined,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 pith occupies the centre</a:t>
            </a: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algn="just">
              <a:buNone/>
            </a:pPr>
            <a:r>
              <a:rPr lang="en-US" b="1" dirty="0">
                <a:latin typeface="Times New Roman" pitchFamily="18" charset="0"/>
                <a:cs typeface="Times New Roman" pitchFamily="18" charset="0"/>
              </a:rPr>
              <a:t>Identification</a:t>
            </a:r>
          </a:p>
          <a:p>
            <a:pPr algn="just"/>
            <a:r>
              <a:rPr lang="en-US" b="1" dirty="0" smtClean="0">
                <a:latin typeface="Times New Roman" pitchFamily="18" charset="0"/>
                <a:cs typeface="Times New Roman" pitchFamily="18" charset="0"/>
              </a:rPr>
              <a:t>Stem</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Vascular bundles conjoint, </a:t>
            </a:r>
            <a:r>
              <a:rPr lang="en-US" dirty="0" smtClean="0">
                <a:latin typeface="Times New Roman" pitchFamily="18" charset="0"/>
                <a:cs typeface="Times New Roman" pitchFamily="18" charset="0"/>
              </a:rPr>
              <a:t>collateral endarch </a:t>
            </a:r>
            <a:r>
              <a:rPr lang="en-US" dirty="0">
                <a:latin typeface="Times New Roman" pitchFamily="18" charset="0"/>
                <a:cs typeface="Times New Roman" pitchFamily="18" charset="0"/>
              </a:rPr>
              <a:t>and open.</a:t>
            </a:r>
          </a:p>
          <a:p>
            <a:pPr algn="just"/>
            <a:r>
              <a:rPr lang="en-US" b="1" dirty="0" smtClean="0">
                <a:latin typeface="Times New Roman" pitchFamily="18" charset="0"/>
                <a:cs typeface="Times New Roman" pitchFamily="18" charset="0"/>
              </a:rPr>
              <a:t>Dicotyledonous </a:t>
            </a:r>
            <a:r>
              <a:rPr lang="en-US" b="1" dirty="0">
                <a:latin typeface="Times New Roman" pitchFamily="18" charset="0"/>
                <a:cs typeface="Times New Roman" pitchFamily="18" charset="0"/>
              </a:rPr>
              <a:t>stem</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Well differentiated cortex.</a:t>
            </a:r>
          </a:p>
          <a:p>
            <a:pPr algn="just">
              <a:buNone/>
            </a:pPr>
            <a:r>
              <a:rPr lang="en-US" dirty="0">
                <a:latin typeface="Times New Roman" pitchFamily="18" charset="0"/>
                <a:cs typeface="Times New Roman" pitchFamily="18" charset="0"/>
              </a:rPr>
              <a:t>2. </a:t>
            </a:r>
            <a:r>
              <a:rPr lang="en-US" dirty="0" err="1" smtClean="0">
                <a:latin typeface="Times New Roman" pitchFamily="18" charset="0"/>
                <a:cs typeface="Times New Roman" pitchFamily="18" charset="0"/>
              </a:rPr>
              <a:t>Vescular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bundles arranged in a ring.</a:t>
            </a:r>
          </a:p>
          <a:p>
            <a:pPr algn="just">
              <a:buNone/>
            </a:pPr>
            <a:r>
              <a:rPr lang="en-US" dirty="0">
                <a:latin typeface="Times New Roman" pitchFamily="18" charset="0"/>
                <a:cs typeface="Times New Roman" pitchFamily="18" charset="0"/>
              </a:rPr>
              <a:t>3. Secondary growth present.</a:t>
            </a:r>
          </a:p>
          <a:p>
            <a:pPr algn="just"/>
            <a:r>
              <a:rPr lang="en-US" b="1" dirty="0" smtClean="0">
                <a:latin typeface="Times New Roman" pitchFamily="18" charset="0"/>
                <a:cs typeface="Times New Roman" pitchFamily="18" charset="0"/>
              </a:rPr>
              <a:t>Points </a:t>
            </a:r>
            <a:r>
              <a:rPr lang="en-US" b="1" dirty="0">
                <a:latin typeface="Times New Roman" pitchFamily="18" charset="0"/>
                <a:cs typeface="Times New Roman" pitchFamily="18" charset="0"/>
              </a:rPr>
              <a:t>of interest.</a:t>
            </a:r>
          </a:p>
          <a:p>
            <a:pPr algn="just">
              <a:buNone/>
            </a:pPr>
            <a:r>
              <a:rPr lang="en-US" b="1" dirty="0">
                <a:latin typeface="Times New Roman" pitchFamily="18" charset="0"/>
                <a:cs typeface="Times New Roman" pitchFamily="18" charset="0"/>
              </a:rPr>
              <a:t>Secondary growth. </a:t>
            </a:r>
            <a:r>
              <a:rPr lang="en-US" dirty="0">
                <a:latin typeface="Times New Roman" pitchFamily="18" charset="0"/>
                <a:cs typeface="Times New Roman" pitchFamily="18" charset="0"/>
              </a:rPr>
              <a:t>In </a:t>
            </a:r>
            <a:r>
              <a:rPr lang="en-US" i="1" dirty="0">
                <a:latin typeface="Times New Roman" pitchFamily="18" charset="0"/>
                <a:cs typeface="Times New Roman" pitchFamily="18" charset="0"/>
              </a:rPr>
              <a:t>Bignonia, </a:t>
            </a:r>
            <a:r>
              <a:rPr lang="en-US" dirty="0">
                <a:latin typeface="Times New Roman" pitchFamily="18" charset="0"/>
                <a:cs typeface="Times New Roman" pitchFamily="18" charset="0"/>
              </a:rPr>
              <a:t>ridged and furrowed (4- wedged or more) xylem cylinder is formed. </a:t>
            </a:r>
            <a:r>
              <a:rPr lang="en-US" i="1" dirty="0" smtClean="0">
                <a:latin typeface="Times New Roman" pitchFamily="18" charset="0"/>
                <a:cs typeface="Times New Roman" pitchFamily="18" charset="0"/>
              </a:rPr>
              <a:t>This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due to abnormal cambial activity. In the beginning, cambium is normal in position and activity. At a </a:t>
            </a:r>
            <a:r>
              <a:rPr lang="en-US" dirty="0" smtClean="0">
                <a:latin typeface="Times New Roman" pitchFamily="18" charset="0"/>
                <a:cs typeface="Times New Roman" pitchFamily="18" charset="0"/>
              </a:rPr>
              <a:t>later stage</a:t>
            </a:r>
            <a:r>
              <a:rPr lang="en-US" dirty="0">
                <a:latin typeface="Times New Roman" pitchFamily="18" charset="0"/>
                <a:cs typeface="Times New Roman" pitchFamily="18" charset="0"/>
              </a:rPr>
              <a:t>, at four places (or more) cambium produces greater amount of phloem on its outer side than the </a:t>
            </a:r>
            <a:r>
              <a:rPr lang="en-US" dirty="0" smtClean="0">
                <a:latin typeface="Times New Roman" pitchFamily="18" charset="0"/>
                <a:cs typeface="Times New Roman" pitchFamily="18" charset="0"/>
              </a:rPr>
              <a:t>amount of </a:t>
            </a:r>
            <a:r>
              <a:rPr lang="en-US" dirty="0">
                <a:latin typeface="Times New Roman" pitchFamily="18" charset="0"/>
                <a:cs typeface="Times New Roman" pitchFamily="18" charset="0"/>
              </a:rPr>
              <a:t>secondary xylem on its inner side. This results in the formation of four (or more) deep wedges of </a:t>
            </a:r>
            <a:r>
              <a:rPr lang="en-US" dirty="0" smtClean="0">
                <a:latin typeface="Times New Roman" pitchFamily="18" charset="0"/>
                <a:cs typeface="Times New Roman" pitchFamily="18" charset="0"/>
              </a:rPr>
              <a:t>secondary phloem </a:t>
            </a:r>
            <a:r>
              <a:rPr lang="en-US" dirty="0">
                <a:latin typeface="Times New Roman" pitchFamily="18" charset="0"/>
                <a:cs typeface="Times New Roman" pitchFamily="18" charset="0"/>
              </a:rPr>
              <a:t>which project into the secondary xylem .</a:t>
            </a: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abnormal activity is restricted to four diagonally placed patches of cambium in the beginning. </a:t>
            </a:r>
            <a:r>
              <a:rPr lang="en-US" dirty="0" smtClean="0">
                <a:latin typeface="Times New Roman" pitchFamily="18" charset="0"/>
                <a:cs typeface="Times New Roman" pitchFamily="18" charset="0"/>
              </a:rPr>
              <a:t>Later, this </a:t>
            </a:r>
            <a:r>
              <a:rPr lang="en-US" dirty="0">
                <a:latin typeface="Times New Roman" pitchFamily="18" charset="0"/>
                <a:cs typeface="Times New Roman" pitchFamily="18" charset="0"/>
              </a:rPr>
              <a:t>occurs at other places also and results into much ridged and furrowed xylem in mature and old stem.</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amalous-secondary-growth-9-638.jpg"/>
          <p:cNvPicPr>
            <a:picLocks noGrp="1" noChangeAspect="1"/>
          </p:cNvPicPr>
          <p:nvPr>
            <p:ph idx="1"/>
          </p:nvPr>
        </p:nvPicPr>
        <p:blipFill>
          <a:blip r:embed="rId2"/>
          <a:srcRect l="30159"/>
          <a:stretch>
            <a:fillRect/>
          </a:stretch>
        </p:blipFill>
        <p:spPr>
          <a:xfrm>
            <a:off x="4495800" y="0"/>
            <a:ext cx="4648200" cy="6858000"/>
          </a:xfrm>
        </p:spPr>
      </p:pic>
      <p:pic>
        <p:nvPicPr>
          <p:cNvPr id="5" name="Picture 4" descr="images (1).jpg"/>
          <p:cNvPicPr>
            <a:picLocks noChangeAspect="1"/>
          </p:cNvPicPr>
          <p:nvPr/>
        </p:nvPicPr>
        <p:blipFill>
          <a:blip r:embed="rId3"/>
          <a:stretch>
            <a:fillRect/>
          </a:stretch>
        </p:blipFill>
        <p:spPr>
          <a:xfrm>
            <a:off x="0" y="1524000"/>
            <a:ext cx="4495800" cy="3962400"/>
          </a:xfrm>
          <a:prstGeom prst="rect">
            <a:avLst/>
          </a:prstGeom>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smtClean="0">
                <a:latin typeface="Times New Roman" pitchFamily="18" charset="0"/>
                <a:cs typeface="Times New Roman" pitchFamily="18" charset="0"/>
              </a:rPr>
              <a:t>Salvadora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410200"/>
          </a:xfrm>
        </p:spPr>
        <p:txBody>
          <a:bodyPr>
            <a:noAutofit/>
          </a:bodyPr>
          <a:lstStyle/>
          <a:p>
            <a:pPr algn="just">
              <a:buNone/>
            </a:pPr>
            <a:r>
              <a:rPr lang="en-US" sz="1600" dirty="0">
                <a:latin typeface="Times New Roman" pitchFamily="18" charset="0"/>
                <a:cs typeface="Times New Roman" pitchFamily="18" charset="0"/>
              </a:rPr>
              <a:t>The outline of the transverse section appears almost circular.</a:t>
            </a:r>
          </a:p>
          <a:p>
            <a:pPr marL="514350" indent="-514350" algn="just">
              <a:buNone/>
            </a:pPr>
            <a:r>
              <a:rPr lang="en-US" sz="1600" b="1" dirty="0" smtClean="0">
                <a:latin typeface="Times New Roman" pitchFamily="18" charset="0"/>
                <a:cs typeface="Times New Roman" pitchFamily="18" charset="0"/>
              </a:rPr>
              <a:t>1. Periderm</a:t>
            </a:r>
            <a:r>
              <a:rPr lang="en-US" sz="1600" b="1" dirty="0">
                <a:latin typeface="Times New Roman" pitchFamily="18" charset="0"/>
                <a:cs typeface="Times New Roman" pitchFamily="18" charset="0"/>
              </a:rPr>
              <a:t>. </a:t>
            </a:r>
            <a:endParaRPr lang="en-US" sz="1600" b="1" dirty="0" smtClean="0">
              <a:latin typeface="Times New Roman" pitchFamily="18" charset="0"/>
              <a:cs typeface="Times New Roman" pitchFamily="18" charset="0"/>
            </a:endParaRPr>
          </a:p>
          <a:p>
            <a:pPr marL="514350" indent="-514350" algn="just">
              <a:buNone/>
            </a:pPr>
            <a:r>
              <a:rPr lang="en-US" sz="1600" dirty="0" smtClean="0">
                <a:latin typeface="Times New Roman" pitchFamily="18" charset="0"/>
                <a:cs typeface="Times New Roman" pitchFamily="18" charset="0"/>
              </a:rPr>
              <a:t>1</a:t>
            </a:r>
            <a:r>
              <a:rPr lang="en-US" sz="1600" dirty="0">
                <a:latin typeface="Times New Roman" pitchFamily="18" charset="0"/>
                <a:cs typeface="Times New Roman" pitchFamily="18" charset="0"/>
              </a:rPr>
              <a:t>. It consists of cork, cork cambium and secondary cortex.</a:t>
            </a:r>
          </a:p>
          <a:p>
            <a:pPr algn="just">
              <a:buNone/>
            </a:pPr>
            <a:r>
              <a:rPr lang="en-US" sz="1600" dirty="0">
                <a:latin typeface="Times New Roman" pitchFamily="18" charset="0"/>
                <a:cs typeface="Times New Roman" pitchFamily="18" charset="0"/>
              </a:rPr>
              <a:t>2. The cork forms a few layers of suberised cells. The cells are arranged in brick-like fashion. The </a:t>
            </a:r>
            <a:r>
              <a:rPr lang="en-US" sz="1600" dirty="0" smtClean="0">
                <a:latin typeface="Times New Roman" pitchFamily="18" charset="0"/>
                <a:cs typeface="Times New Roman" pitchFamily="18" charset="0"/>
              </a:rPr>
              <a:t>cell walls </a:t>
            </a:r>
            <a:r>
              <a:rPr lang="en-US" sz="1600" dirty="0">
                <a:latin typeface="Times New Roman" pitchFamily="18" charset="0"/>
                <a:cs typeface="Times New Roman" pitchFamily="18" charset="0"/>
              </a:rPr>
              <a:t>are wavy.</a:t>
            </a:r>
          </a:p>
          <a:p>
            <a:pPr algn="just">
              <a:buNone/>
            </a:pPr>
            <a:r>
              <a:rPr lang="en-US" sz="1600" dirty="0">
                <a:latin typeface="Times New Roman" pitchFamily="18" charset="0"/>
                <a:cs typeface="Times New Roman" pitchFamily="18" charset="0"/>
              </a:rPr>
              <a:t>3. Cork cambium is a single layer of tangentially elongated cells.</a:t>
            </a:r>
          </a:p>
          <a:p>
            <a:pPr algn="just">
              <a:buNone/>
            </a:pPr>
            <a:r>
              <a:rPr lang="en-US" sz="1600" dirty="0">
                <a:latin typeface="Times New Roman" pitchFamily="18" charset="0"/>
                <a:cs typeface="Times New Roman" pitchFamily="18" charset="0"/>
              </a:rPr>
              <a:t>4. Secondary cortex is only a few layers deep. The cells are thin walled with abundant chloroplasts.</a:t>
            </a:r>
          </a:p>
          <a:p>
            <a:pPr algn="just">
              <a:buNone/>
            </a:pPr>
            <a:r>
              <a:rPr lang="en-US" sz="1600" dirty="0">
                <a:latin typeface="Times New Roman" pitchFamily="18" charset="0"/>
                <a:cs typeface="Times New Roman" pitchFamily="18" charset="0"/>
              </a:rPr>
              <a:t>5. The periderm is surrounded by a thickly </a:t>
            </a:r>
            <a:r>
              <a:rPr lang="en-US" sz="1600" dirty="0" err="1">
                <a:latin typeface="Times New Roman" pitchFamily="18" charset="0"/>
                <a:cs typeface="Times New Roman" pitchFamily="18" charset="0"/>
              </a:rPr>
              <a:t>cuticularised</a:t>
            </a:r>
            <a:r>
              <a:rPr lang="en-US" sz="1600" dirty="0">
                <a:latin typeface="Times New Roman" pitchFamily="18" charset="0"/>
                <a:cs typeface="Times New Roman" pitchFamily="18" charset="0"/>
              </a:rPr>
              <a:t> epidermis, broken at places.</a:t>
            </a:r>
          </a:p>
          <a:p>
            <a:pPr algn="just">
              <a:buNone/>
            </a:pPr>
            <a:r>
              <a:rPr lang="en-US" sz="1600" b="1" dirty="0">
                <a:latin typeface="Times New Roman" pitchFamily="18" charset="0"/>
                <a:cs typeface="Times New Roman" pitchFamily="18" charset="0"/>
              </a:rPr>
              <a:t>2. Cortex. </a:t>
            </a:r>
            <a:endParaRPr lang="en-US" sz="1600" b="1" dirty="0" smtClean="0">
              <a:latin typeface="Times New Roman" pitchFamily="18" charset="0"/>
              <a:cs typeface="Times New Roman" pitchFamily="18" charset="0"/>
            </a:endParaRPr>
          </a:p>
          <a:p>
            <a:pPr algn="just">
              <a:buNone/>
            </a:pPr>
            <a:r>
              <a:rPr lang="en-US" sz="1600" dirty="0" smtClean="0">
                <a:latin typeface="Times New Roman" pitchFamily="18" charset="0"/>
                <a:cs typeface="Times New Roman" pitchFamily="18" charset="0"/>
              </a:rPr>
              <a:t>1</a:t>
            </a:r>
            <a:r>
              <a:rPr lang="en-US" sz="1600" dirty="0">
                <a:latin typeface="Times New Roman" pitchFamily="18" charset="0"/>
                <a:cs typeface="Times New Roman" pitchFamily="18" charset="0"/>
              </a:rPr>
              <a:t>. The primary cortex is represented by a small region that lies below the secondary cortex. Both</a:t>
            </a:r>
          </a:p>
          <a:p>
            <a:pPr algn="just">
              <a:buNone/>
            </a:pPr>
            <a:r>
              <a:rPr lang="en-US" sz="1600" dirty="0">
                <a:latin typeface="Times New Roman" pitchFamily="18" charset="0"/>
                <a:cs typeface="Times New Roman" pitchFamily="18" charset="0"/>
              </a:rPr>
              <a:t>primary and secondary cortex are indistinguishable from one another.</a:t>
            </a:r>
          </a:p>
          <a:p>
            <a:pPr algn="just">
              <a:buNone/>
            </a:pPr>
            <a:r>
              <a:rPr lang="en-US" sz="1600" dirty="0">
                <a:latin typeface="Times New Roman" pitchFamily="18" charset="0"/>
                <a:cs typeface="Times New Roman" pitchFamily="18" charset="0"/>
              </a:rPr>
              <a:t>2. The cells of this region are </a:t>
            </a:r>
            <a:r>
              <a:rPr lang="en-US" sz="1600" dirty="0" err="1">
                <a:latin typeface="Times New Roman" pitchFamily="18" charset="0"/>
                <a:cs typeface="Times New Roman" pitchFamily="18" charset="0"/>
              </a:rPr>
              <a:t>parenchymatous</a:t>
            </a:r>
            <a:r>
              <a:rPr lang="en-US" sz="1600" dirty="0">
                <a:latin typeface="Times New Roman" pitchFamily="18" charset="0"/>
                <a:cs typeface="Times New Roman" pitchFamily="18" charset="0"/>
              </a:rPr>
              <a:t>.</a:t>
            </a:r>
          </a:p>
          <a:p>
            <a:pPr algn="just">
              <a:buNone/>
            </a:pPr>
            <a:r>
              <a:rPr lang="en-US" sz="1600" b="1" dirty="0">
                <a:latin typeface="Times New Roman" pitchFamily="18" charset="0"/>
                <a:cs typeface="Times New Roman" pitchFamily="18" charset="0"/>
              </a:rPr>
              <a:t>3. Endodermis.</a:t>
            </a:r>
            <a:r>
              <a:rPr lang="en-US" sz="1600" dirty="0">
                <a:latin typeface="Times New Roman" pitchFamily="18" charset="0"/>
                <a:cs typeface="Times New Roman" pitchFamily="18" charset="0"/>
              </a:rPr>
              <a:t> A distinct endodermis is absent or it is indistinguishable from the rest of the tissues.</a:t>
            </a:r>
          </a:p>
          <a:p>
            <a:pPr algn="just">
              <a:buNone/>
            </a:pPr>
            <a:r>
              <a:rPr lang="en-US"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4. Pericycle</a:t>
            </a:r>
            <a:r>
              <a:rPr lang="en-US" sz="1600" dirty="0" smtClean="0">
                <a:latin typeface="Times New Roman" pitchFamily="18" charset="0"/>
                <a:cs typeface="Times New Roman" pitchFamily="18" charset="0"/>
              </a:rPr>
              <a:t> </a:t>
            </a:r>
          </a:p>
          <a:p>
            <a:pPr algn="just">
              <a:buNone/>
            </a:pPr>
            <a:r>
              <a:rPr lang="en-US" sz="1600" dirty="0" smtClean="0">
                <a:latin typeface="Times New Roman" pitchFamily="18" charset="0"/>
                <a:cs typeface="Times New Roman" pitchFamily="18" charset="0"/>
              </a:rPr>
              <a:t>1</a:t>
            </a:r>
            <a:r>
              <a:rPr lang="en-US" sz="1600" dirty="0">
                <a:latin typeface="Times New Roman" pitchFamily="18" charset="0"/>
                <a:cs typeface="Times New Roman" pitchFamily="18" charset="0"/>
              </a:rPr>
              <a:t>. It is a prominent but discontinuous layer.</a:t>
            </a:r>
          </a:p>
          <a:p>
            <a:pPr algn="just">
              <a:buNone/>
            </a:pPr>
            <a:r>
              <a:rPr lang="en-US" sz="1600" dirty="0">
                <a:latin typeface="Times New Roman" pitchFamily="18" charset="0"/>
                <a:cs typeface="Times New Roman" pitchFamily="18" charset="0"/>
              </a:rPr>
              <a:t>2. It consists of thick walled group of </a:t>
            </a:r>
            <a:r>
              <a:rPr lang="en-US" sz="1600" dirty="0" err="1">
                <a:latin typeface="Times New Roman" pitchFamily="18" charset="0"/>
                <a:cs typeface="Times New Roman" pitchFamily="18" charset="0"/>
              </a:rPr>
              <a:t>sclerenchymatous</a:t>
            </a:r>
            <a:r>
              <a:rPr lang="en-US" sz="1600" dirty="0">
                <a:latin typeface="Times New Roman" pitchFamily="18" charset="0"/>
                <a:cs typeface="Times New Roman" pitchFamily="18" charset="0"/>
              </a:rPr>
              <a:t> cells.</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latin typeface="Times New Roman" pitchFamily="18" charset="0"/>
                <a:cs typeface="Times New Roman" pitchFamily="18" charset="0"/>
              </a:rPr>
              <a:t>Triticum</a:t>
            </a:r>
            <a:r>
              <a:rPr lang="en-US" i="1" dirty="0">
                <a:latin typeface="Times New Roman" pitchFamily="18" charset="0"/>
                <a:cs typeface="Times New Roman" pitchFamily="18" charset="0"/>
              </a:rPr>
              <a:t> (Wheat)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pPr algn="just">
              <a:buNone/>
            </a:pPr>
            <a:r>
              <a:rPr lang="en-US" dirty="0" smtClean="0">
                <a:latin typeface="Times New Roman" pitchFamily="18" charset="0"/>
                <a:cs typeface="Times New Roman" pitchFamily="18" charset="0"/>
              </a:rPr>
              <a:t>The outline of the transverse section is almost circular. There is a large cavity in the centre.</a:t>
            </a:r>
          </a:p>
          <a:p>
            <a:pPr algn="just">
              <a:buNone/>
            </a:pPr>
            <a:r>
              <a:rPr lang="en-US" b="1" dirty="0" smtClean="0">
                <a:latin typeface="Times New Roman" pitchFamily="18" charset="0"/>
                <a:cs typeface="Times New Roman" pitchFamily="18" charset="0"/>
              </a:rPr>
              <a:t>Epidermis.</a:t>
            </a:r>
          </a:p>
          <a:p>
            <a:pPr algn="just">
              <a:buNone/>
            </a:pPr>
            <a:r>
              <a:rPr lang="en-US" dirty="0" smtClean="0">
                <a:latin typeface="Times New Roman" pitchFamily="18" charset="0"/>
                <a:cs typeface="Times New Roman" pitchFamily="18" charset="0"/>
              </a:rPr>
              <a:t> 1. It is an outermost single layer of rectangular cells.</a:t>
            </a:r>
          </a:p>
          <a:p>
            <a:pPr algn="just">
              <a:buNone/>
            </a:pPr>
            <a:r>
              <a:rPr lang="en-US" dirty="0" smtClean="0">
                <a:latin typeface="Times New Roman" pitchFamily="18" charset="0"/>
                <a:cs typeface="Times New Roman" pitchFamily="18" charset="0"/>
              </a:rPr>
              <a:t>2. The cells of the epidermis are thickly </a:t>
            </a:r>
            <a:r>
              <a:rPr lang="en-US" dirty="0" err="1" smtClean="0">
                <a:latin typeface="Times New Roman" pitchFamily="18" charset="0"/>
                <a:cs typeface="Times New Roman" pitchFamily="18" charset="0"/>
              </a:rPr>
              <a:t>cuticularised</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3. A few stomata are present which lead into a sub-</a:t>
            </a:r>
            <a:r>
              <a:rPr lang="en-US" dirty="0" err="1" smtClean="0">
                <a:latin typeface="Times New Roman" pitchFamily="18" charset="0"/>
                <a:cs typeface="Times New Roman" pitchFamily="18" charset="0"/>
              </a:rPr>
              <a:t>stomatal</a:t>
            </a:r>
            <a:r>
              <a:rPr lang="en-US" dirty="0" smtClean="0">
                <a:latin typeface="Times New Roman" pitchFamily="18" charset="0"/>
                <a:cs typeface="Times New Roman" pitchFamily="18" charset="0"/>
              </a:rPr>
              <a:t> cavity below.</a:t>
            </a:r>
          </a:p>
          <a:p>
            <a:pPr algn="just">
              <a:buNone/>
            </a:pPr>
            <a:r>
              <a:rPr lang="en-US" b="1" dirty="0" smtClean="0">
                <a:latin typeface="Times New Roman" pitchFamily="18" charset="0"/>
                <a:cs typeface="Times New Roman" pitchFamily="18" charset="0"/>
              </a:rPr>
              <a:t>Ground tissue</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1. All the tissues inside the epidermis form ground tissue. It covers most of the section.</a:t>
            </a:r>
          </a:p>
          <a:p>
            <a:pPr algn="just">
              <a:buNone/>
            </a:pPr>
            <a:r>
              <a:rPr lang="en-US" dirty="0" smtClean="0">
                <a:latin typeface="Times New Roman" pitchFamily="18" charset="0"/>
                <a:cs typeface="Times New Roman" pitchFamily="18" charset="0"/>
              </a:rPr>
              <a:t>2. A few celled deep </a:t>
            </a:r>
            <a:r>
              <a:rPr lang="en-US" dirty="0" err="1" smtClean="0">
                <a:latin typeface="Times New Roman" pitchFamily="18" charset="0"/>
                <a:cs typeface="Times New Roman" pitchFamily="18" charset="0"/>
              </a:rPr>
              <a:t>sclerenchymatous</a:t>
            </a:r>
            <a:r>
              <a:rPr lang="en-US" dirty="0" smtClean="0">
                <a:latin typeface="Times New Roman" pitchFamily="18" charset="0"/>
                <a:cs typeface="Times New Roman" pitchFamily="18" charset="0"/>
              </a:rPr>
              <a:t> zone occurs just below the epidermis. It is interrupted at </a:t>
            </a:r>
            <a:r>
              <a:rPr lang="en-US" dirty="0" smtClean="0">
                <a:latin typeface="Times New Roman" pitchFamily="18" charset="0"/>
                <a:cs typeface="Times New Roman" pitchFamily="18" charset="0"/>
              </a:rPr>
              <a:t>regular intervals </a:t>
            </a:r>
            <a:r>
              <a:rPr lang="en-US" dirty="0" smtClean="0">
                <a:latin typeface="Times New Roman" pitchFamily="18" charset="0"/>
                <a:cs typeface="Times New Roman" pitchFamily="18" charset="0"/>
              </a:rPr>
              <a:t>by patches of </a:t>
            </a:r>
            <a:r>
              <a:rPr lang="en-US" dirty="0" err="1" smtClean="0">
                <a:latin typeface="Times New Roman" pitchFamily="18" charset="0"/>
                <a:cs typeface="Times New Roman" pitchFamily="18" charset="0"/>
              </a:rPr>
              <a:t>chlorenchyma</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3. The patches of </a:t>
            </a:r>
            <a:r>
              <a:rPr lang="en-US" dirty="0" err="1" smtClean="0">
                <a:latin typeface="Times New Roman" pitchFamily="18" charset="0"/>
                <a:cs typeface="Times New Roman" pitchFamily="18" charset="0"/>
              </a:rPr>
              <a:t>chlorenchyma</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bounded by </a:t>
            </a:r>
            <a:r>
              <a:rPr lang="en-US" dirty="0" err="1" smtClean="0">
                <a:latin typeface="Times New Roman" pitchFamily="18" charset="0"/>
                <a:cs typeface="Times New Roman" pitchFamily="18" charset="0"/>
              </a:rPr>
              <a:t>sclerenchyma</a:t>
            </a:r>
            <a:r>
              <a:rPr lang="en-US" dirty="0" smtClean="0">
                <a:latin typeface="Times New Roman" pitchFamily="18" charset="0"/>
                <a:cs typeface="Times New Roman" pitchFamily="18" charset="0"/>
              </a:rPr>
              <a:t> on their sides and lower faces.</a:t>
            </a:r>
          </a:p>
          <a:p>
            <a:pPr algn="just">
              <a:buNone/>
            </a:pPr>
            <a:r>
              <a:rPr lang="en-US" dirty="0" smtClean="0">
                <a:latin typeface="Times New Roman" pitchFamily="18" charset="0"/>
                <a:cs typeface="Times New Roman" pitchFamily="18" charset="0"/>
              </a:rPr>
              <a:t>4. The stomata open only in this region of </a:t>
            </a:r>
            <a:r>
              <a:rPr lang="en-US" dirty="0" err="1" smtClean="0">
                <a:latin typeface="Times New Roman" pitchFamily="18" charset="0"/>
                <a:cs typeface="Times New Roman" pitchFamily="18" charset="0"/>
              </a:rPr>
              <a:t>chlorenchyma</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5. The rest of the tissue is thin walled parenchyma with many intercellular spaces.</a:t>
            </a:r>
            <a:endParaRPr lang="en-US"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algn="just">
              <a:buNone/>
            </a:pPr>
            <a:r>
              <a:rPr lang="en-US" b="1" dirty="0" smtClean="0">
                <a:latin typeface="Times New Roman" pitchFamily="18" charset="0"/>
                <a:cs typeface="Times New Roman" pitchFamily="18" charset="0"/>
              </a:rPr>
              <a:t>5. Vascular tissue system</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1. It consists of both primary and secondary vascular tissues.</a:t>
            </a:r>
          </a:p>
          <a:p>
            <a:pPr algn="just">
              <a:buNone/>
            </a:pPr>
            <a:r>
              <a:rPr lang="en-US" dirty="0" smtClean="0">
                <a:latin typeface="Times New Roman" pitchFamily="18" charset="0"/>
                <a:cs typeface="Times New Roman" pitchFamily="18" charset="0"/>
              </a:rPr>
              <a:t>2. The outermost is the primary phloem. It appears as crushed and crumpled patches.</a:t>
            </a:r>
          </a:p>
          <a:p>
            <a:pPr algn="just">
              <a:buNone/>
            </a:pPr>
            <a:r>
              <a:rPr lang="en-US" dirty="0" smtClean="0">
                <a:latin typeface="Times New Roman" pitchFamily="18" charset="0"/>
                <a:cs typeface="Times New Roman" pitchFamily="18" charset="0"/>
              </a:rPr>
              <a:t>3. Secondary phloem situated outside the cambium is in the form of a complete ring.</a:t>
            </a:r>
          </a:p>
          <a:p>
            <a:pPr algn="just">
              <a:buNone/>
            </a:pPr>
            <a:r>
              <a:rPr lang="en-US" dirty="0" smtClean="0">
                <a:latin typeface="Times New Roman" pitchFamily="18" charset="0"/>
                <a:cs typeface="Times New Roman" pitchFamily="18" charset="0"/>
              </a:rPr>
              <a:t>4. Cambium separates phloem from xylem. It is </a:t>
            </a:r>
            <a:r>
              <a:rPr lang="en-US" dirty="0" err="1" smtClean="0">
                <a:latin typeface="Times New Roman" pitchFamily="18" charset="0"/>
                <a:cs typeface="Times New Roman" pitchFamily="18" charset="0"/>
              </a:rPr>
              <a:t>unistratose</a:t>
            </a:r>
            <a:r>
              <a:rPr lang="en-US" dirty="0" smtClean="0">
                <a:latin typeface="Times New Roman" pitchFamily="18" charset="0"/>
                <a:cs typeface="Times New Roman" pitchFamily="18" charset="0"/>
              </a:rPr>
              <a:t>. The cells are tangentially elongated.</a:t>
            </a:r>
          </a:p>
          <a:p>
            <a:pPr algn="just">
              <a:buNone/>
            </a:pPr>
            <a:r>
              <a:rPr lang="en-US" dirty="0" smtClean="0">
                <a:latin typeface="Times New Roman" pitchFamily="18" charset="0"/>
                <a:cs typeface="Times New Roman" pitchFamily="18" charset="0"/>
              </a:rPr>
              <a:t>5. Secondary xylem forms a complete cylinder. This region lies below the cambium. It is traversed by </a:t>
            </a:r>
            <a:r>
              <a:rPr lang="en-US" dirty="0" err="1" smtClean="0">
                <a:latin typeface="Times New Roman" pitchFamily="18" charset="0"/>
                <a:cs typeface="Times New Roman" pitchFamily="18" charset="0"/>
              </a:rPr>
              <a:t>medullary</a:t>
            </a:r>
            <a:r>
              <a:rPr lang="en-US" dirty="0" smtClean="0">
                <a:latin typeface="Times New Roman" pitchFamily="18" charset="0"/>
                <a:cs typeface="Times New Roman" pitchFamily="18" charset="0"/>
              </a:rPr>
              <a:t> rays and groups of included phloem.</a:t>
            </a:r>
          </a:p>
          <a:p>
            <a:pPr algn="just">
              <a:buNone/>
            </a:pPr>
            <a:r>
              <a:rPr lang="en-US" dirty="0" smtClean="0">
                <a:latin typeface="Times New Roman" pitchFamily="18" charset="0"/>
                <a:cs typeface="Times New Roman" pitchFamily="18" charset="0"/>
              </a:rPr>
              <a:t>6. Secondary xylem consists of </a:t>
            </a:r>
            <a:r>
              <a:rPr lang="en-US" dirty="0" err="1" smtClean="0">
                <a:latin typeface="Times New Roman" pitchFamily="18" charset="0"/>
                <a:cs typeface="Times New Roman" pitchFamily="18" charset="0"/>
              </a:rPr>
              <a:t>tracheids</a:t>
            </a:r>
            <a:r>
              <a:rPr lang="en-US" dirty="0" smtClean="0">
                <a:latin typeface="Times New Roman" pitchFamily="18" charset="0"/>
                <a:cs typeface="Times New Roman" pitchFamily="18" charset="0"/>
              </a:rPr>
              <a:t> and regularly dispersed large vessels.</a:t>
            </a:r>
          </a:p>
          <a:p>
            <a:pPr algn="just">
              <a:buNone/>
            </a:pPr>
            <a:r>
              <a:rPr lang="en-US" dirty="0" smtClean="0">
                <a:latin typeface="Times New Roman" pitchFamily="18" charset="0"/>
                <a:cs typeface="Times New Roman" pitchFamily="18" charset="0"/>
              </a:rPr>
              <a:t>7. </a:t>
            </a:r>
            <a:r>
              <a:rPr lang="en-US" dirty="0" err="1" smtClean="0">
                <a:latin typeface="Times New Roman" pitchFamily="18" charset="0"/>
                <a:cs typeface="Times New Roman" pitchFamily="18" charset="0"/>
              </a:rPr>
              <a:t>Uniseriate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multiseriate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medullary</a:t>
            </a:r>
            <a:r>
              <a:rPr lang="en-US" dirty="0" smtClean="0">
                <a:latin typeface="Times New Roman" pitchFamily="18" charset="0"/>
                <a:cs typeface="Times New Roman" pitchFamily="18" charset="0"/>
              </a:rPr>
              <a:t> rays of vascular origin run </a:t>
            </a:r>
            <a:r>
              <a:rPr lang="en-US" dirty="0" err="1" smtClean="0">
                <a:latin typeface="Times New Roman" pitchFamily="18" charset="0"/>
                <a:cs typeface="Times New Roman" pitchFamily="18" charset="0"/>
              </a:rPr>
              <a:t>radially</a:t>
            </a:r>
            <a:r>
              <a:rPr lang="en-US" dirty="0" smtClean="0">
                <a:latin typeface="Times New Roman" pitchFamily="18" charset="0"/>
                <a:cs typeface="Times New Roman" pitchFamily="18" charset="0"/>
              </a:rPr>
              <a:t> from the primary phloem to the innermost primary xylem elements.</a:t>
            </a:r>
          </a:p>
          <a:p>
            <a:pPr algn="just">
              <a:buNone/>
            </a:pPr>
            <a:r>
              <a:rPr lang="en-US" dirty="0" smtClean="0">
                <a:latin typeface="Times New Roman" pitchFamily="18" charset="0"/>
                <a:cs typeface="Times New Roman" pitchFamily="18" charset="0"/>
              </a:rPr>
              <a:t>8. Groups of secondary phloem are many and are scattered almost like continuous but wavy zones. These are phloem islands or included phloem or </a:t>
            </a:r>
            <a:r>
              <a:rPr lang="en-US" dirty="0" err="1" smtClean="0">
                <a:latin typeface="Times New Roman" pitchFamily="18" charset="0"/>
                <a:cs typeface="Times New Roman" pitchFamily="18" charset="0"/>
              </a:rPr>
              <a:t>interxylary</a:t>
            </a:r>
            <a:r>
              <a:rPr lang="en-US" dirty="0" smtClean="0">
                <a:latin typeface="Times New Roman" pitchFamily="18" charset="0"/>
                <a:cs typeface="Times New Roman" pitchFamily="18" charset="0"/>
              </a:rPr>
              <a:t> phloem.</a:t>
            </a:r>
          </a:p>
          <a:p>
            <a:pPr algn="just">
              <a:buNone/>
            </a:pPr>
            <a:r>
              <a:rPr lang="en-US" dirty="0" smtClean="0">
                <a:latin typeface="Times New Roman" pitchFamily="18" charset="0"/>
                <a:cs typeface="Times New Roman" pitchFamily="18" charset="0"/>
              </a:rPr>
              <a:t>9. Primary xylem groups occur near the pith. Protoxylem elements are endarch and vascular bundles are conjoint, collateral and open.</a:t>
            </a:r>
          </a:p>
          <a:p>
            <a:pPr algn="just">
              <a:buNone/>
            </a:pPr>
            <a:r>
              <a:rPr lang="en-US" b="1" dirty="0" smtClean="0">
                <a:latin typeface="Times New Roman" pitchFamily="18" charset="0"/>
                <a:cs typeface="Times New Roman" pitchFamily="18" charset="0"/>
              </a:rPr>
              <a:t>6. Pith. </a:t>
            </a:r>
            <a:r>
              <a:rPr lang="en-US" dirty="0" smtClean="0">
                <a:latin typeface="Times New Roman" pitchFamily="18" charset="0"/>
                <a:cs typeface="Times New Roman" pitchFamily="18" charset="0"/>
              </a:rPr>
              <a:t>A well </a:t>
            </a:r>
            <a:r>
              <a:rPr lang="en-US" dirty="0" err="1" smtClean="0">
                <a:latin typeface="Times New Roman" pitchFamily="18" charset="0"/>
                <a:cs typeface="Times New Roman" pitchFamily="18" charset="0"/>
              </a:rPr>
              <a:t>dermed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parenchymatous</a:t>
            </a:r>
            <a:r>
              <a:rPr lang="en-US" dirty="0" smtClean="0">
                <a:latin typeface="Times New Roman" pitchFamily="18" charset="0"/>
                <a:cs typeface="Times New Roman" pitchFamily="18" charset="0"/>
              </a:rPr>
              <a:t> pith occupies the centre of the axis.</a:t>
            </a:r>
            <a:endParaRPr lang="en-US" dirty="0">
              <a:latin typeface="Times New Roman" pitchFamily="18" charset="0"/>
              <a:cs typeface="Times New Roman" pitchFamily="18" charset="0"/>
            </a:endParaRP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0000" lnSpcReduction="20000"/>
          </a:bodyPr>
          <a:lstStyle/>
          <a:p>
            <a:pPr algn="just">
              <a:buNone/>
            </a:pPr>
            <a:r>
              <a:rPr lang="en-US" b="1" dirty="0">
                <a:latin typeface="Times New Roman" pitchFamily="18" charset="0"/>
                <a:cs typeface="Times New Roman" pitchFamily="18" charset="0"/>
              </a:rPr>
              <a:t>Identification</a:t>
            </a:r>
          </a:p>
          <a:p>
            <a:pPr algn="just"/>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Stem. </a:t>
            </a:r>
            <a:r>
              <a:rPr lang="en-US" dirty="0">
                <a:latin typeface="Times New Roman" pitchFamily="18" charset="0"/>
                <a:cs typeface="Times New Roman" pitchFamily="18" charset="0"/>
              </a:rPr>
              <a:t>Vascular bundles conjoint, </a:t>
            </a:r>
            <a:r>
              <a:rPr lang="en-US" dirty="0" smtClean="0">
                <a:latin typeface="Times New Roman" pitchFamily="18" charset="0"/>
                <a:cs typeface="Times New Roman" pitchFamily="18" charset="0"/>
              </a:rPr>
              <a:t>collateral</a:t>
            </a:r>
            <a:r>
              <a:rPr lang="en-US" dirty="0">
                <a:latin typeface="Times New Roman" pitchFamily="18" charset="0"/>
                <a:cs typeface="Times New Roman" pitchFamily="18" charset="0"/>
              </a:rPr>
              <a:t>, endarch and open.</a:t>
            </a:r>
          </a:p>
          <a:p>
            <a:pPr algn="just"/>
            <a:r>
              <a:rPr lang="en-US" b="1" dirty="0" smtClean="0">
                <a:latin typeface="Times New Roman" pitchFamily="18" charset="0"/>
                <a:cs typeface="Times New Roman" pitchFamily="18" charset="0"/>
              </a:rPr>
              <a:t>Dicotyledonous </a:t>
            </a:r>
            <a:r>
              <a:rPr lang="en-US" b="1" dirty="0">
                <a:latin typeface="Times New Roman" pitchFamily="18" charset="0"/>
                <a:cs typeface="Times New Roman" pitchFamily="18" charset="0"/>
              </a:rPr>
              <a:t>stem</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Well differentiated cortex.</a:t>
            </a:r>
          </a:p>
          <a:p>
            <a:pPr algn="just">
              <a:buNone/>
            </a:pPr>
            <a:r>
              <a:rPr lang="en-US" dirty="0">
                <a:latin typeface="Times New Roman" pitchFamily="18" charset="0"/>
                <a:cs typeface="Times New Roman" pitchFamily="18" charset="0"/>
              </a:rPr>
              <a:t>2. Vascular bundles arranged in a ring.</a:t>
            </a:r>
          </a:p>
          <a:p>
            <a:pPr algn="just">
              <a:buNone/>
            </a:pPr>
            <a:r>
              <a:rPr lang="en-US" dirty="0">
                <a:latin typeface="Times New Roman" pitchFamily="18" charset="0"/>
                <a:cs typeface="Times New Roman" pitchFamily="18" charset="0"/>
              </a:rPr>
              <a:t>3. Occurrence of secondary growth.</a:t>
            </a:r>
          </a:p>
          <a:p>
            <a:pPr algn="just"/>
            <a:r>
              <a:rPr lang="en-US" b="1" dirty="0" smtClean="0">
                <a:latin typeface="Times New Roman" pitchFamily="18" charset="0"/>
                <a:cs typeface="Times New Roman" pitchFamily="18" charset="0"/>
              </a:rPr>
              <a:t>Points </a:t>
            </a:r>
            <a:r>
              <a:rPr lang="en-US" b="1" dirty="0">
                <a:latin typeface="Times New Roman" pitchFamily="18" charset="0"/>
                <a:cs typeface="Times New Roman" pitchFamily="18" charset="0"/>
              </a:rPr>
              <a:t>of interest</a:t>
            </a:r>
          </a:p>
          <a:p>
            <a:pPr algn="just">
              <a:buNone/>
            </a:pPr>
            <a:r>
              <a:rPr lang="en-US" dirty="0">
                <a:latin typeface="Times New Roman" pitchFamily="18" charset="0"/>
                <a:cs typeface="Times New Roman" pitchFamily="18" charset="0"/>
              </a:rPr>
              <a:t>1. Secondary growth. This genus is an example of </a:t>
            </a:r>
            <a:r>
              <a:rPr lang="en-US" i="1" dirty="0" err="1">
                <a:latin typeface="Times New Roman" pitchFamily="18" charset="0"/>
                <a:cs typeface="Times New Roman" pitchFamily="18" charset="0"/>
              </a:rPr>
              <a:t>Combretum</a:t>
            </a:r>
            <a:r>
              <a:rPr lang="en-US" i="1" dirty="0">
                <a:latin typeface="Times New Roman" pitchFamily="18" charset="0"/>
                <a:cs typeface="Times New Roman" pitchFamily="18" charset="0"/>
              </a:rPr>
              <a:t> or </a:t>
            </a:r>
            <a:r>
              <a:rPr lang="en-US" i="1" dirty="0" err="1">
                <a:latin typeface="Times New Roman" pitchFamily="18" charset="0"/>
                <a:cs typeface="Times New Roman" pitchFamily="18" charset="0"/>
              </a:rPr>
              <a:t>Entada</a:t>
            </a:r>
            <a:r>
              <a:rPr lang="en-US" i="1" dirty="0">
                <a:latin typeface="Times New Roman" pitchFamily="18" charset="0"/>
                <a:cs typeface="Times New Roman" pitchFamily="18" charset="0"/>
              </a:rPr>
              <a:t> type of </a:t>
            </a:r>
            <a:r>
              <a:rPr lang="en-US" i="1" dirty="0" err="1">
                <a:latin typeface="Times New Roman" pitchFamily="18" charset="0"/>
                <a:cs typeface="Times New Roman" pitchFamily="18" charset="0"/>
              </a:rPr>
              <a:t>interxylary</a:t>
            </a:r>
            <a:r>
              <a:rPr lang="en-US" i="1" dirty="0">
                <a:latin typeface="Times New Roman" pitchFamily="18" charset="0"/>
                <a:cs typeface="Times New Roman" pitchFamily="18" charset="0"/>
              </a:rPr>
              <a:t> phloem. In </a:t>
            </a:r>
            <a:r>
              <a:rPr lang="en-US" i="1" dirty="0" smtClean="0">
                <a:latin typeface="Times New Roman" pitchFamily="18" charset="0"/>
                <a:cs typeface="Times New Roman" pitchFamily="18" charset="0"/>
              </a:rPr>
              <a:t>this </a:t>
            </a:r>
            <a:r>
              <a:rPr lang="en-US" dirty="0" smtClean="0">
                <a:latin typeface="Times New Roman" pitchFamily="18" charset="0"/>
                <a:cs typeface="Times New Roman" pitchFamily="18" charset="0"/>
              </a:rPr>
              <a:t>case</a:t>
            </a:r>
            <a:r>
              <a:rPr lang="en-US" dirty="0">
                <a:latin typeface="Times New Roman" pitchFamily="18" charset="0"/>
                <a:cs typeface="Times New Roman" pitchFamily="18" charset="0"/>
              </a:rPr>
              <a:t>, small segments of cambium produce phloem towards its </a:t>
            </a:r>
            <a:r>
              <a:rPr lang="en-US" dirty="0" err="1">
                <a:latin typeface="Times New Roman" pitchFamily="18" charset="0"/>
                <a:cs typeface="Times New Roman" pitchFamily="18" charset="0"/>
              </a:rPr>
              <a:t>innerside</a:t>
            </a:r>
            <a:r>
              <a:rPr lang="en-US" dirty="0">
                <a:latin typeface="Times New Roman" pitchFamily="18" charset="0"/>
                <a:cs typeface="Times New Roman" pitchFamily="18" charset="0"/>
              </a:rPr>
              <a:t> instead of secondary xylem. </a:t>
            </a:r>
            <a:r>
              <a:rPr lang="en-US" dirty="0" smtClean="0">
                <a:latin typeface="Times New Roman" pitchFamily="18" charset="0"/>
                <a:cs typeface="Times New Roman" pitchFamily="18" charset="0"/>
              </a:rPr>
              <a:t>This abnormal </a:t>
            </a:r>
            <a:r>
              <a:rPr lang="en-US" dirty="0">
                <a:latin typeface="Times New Roman" pitchFamily="18" charset="0"/>
                <a:cs typeface="Times New Roman" pitchFamily="18" charset="0"/>
              </a:rPr>
              <a:t>cambial activity continues for </a:t>
            </a:r>
            <a:r>
              <a:rPr lang="en-US" dirty="0" smtClean="0">
                <a:latin typeface="Times New Roman" pitchFamily="18" charset="0"/>
                <a:cs typeface="Times New Roman" pitchFamily="18" charset="0"/>
              </a:rPr>
              <a:t>sometime </a:t>
            </a:r>
            <a:r>
              <a:rPr lang="en-US" dirty="0">
                <a:latin typeface="Times New Roman" pitchFamily="18" charset="0"/>
                <a:cs typeface="Times New Roman" pitchFamily="18" charset="0"/>
              </a:rPr>
              <a:t>and then stops. Later, the normal activity is restored by </a:t>
            </a:r>
            <a:r>
              <a:rPr lang="en-US" dirty="0" smtClean="0">
                <a:latin typeface="Times New Roman" pitchFamily="18" charset="0"/>
                <a:cs typeface="Times New Roman" pitchFamily="18" charset="0"/>
              </a:rPr>
              <a:t>the production </a:t>
            </a:r>
            <a:r>
              <a:rPr lang="en-US" dirty="0">
                <a:latin typeface="Times New Roman" pitchFamily="18" charset="0"/>
                <a:cs typeface="Times New Roman" pitchFamily="18" charset="0"/>
              </a:rPr>
              <a:t>of secondary xylem towards the </a:t>
            </a:r>
            <a:r>
              <a:rPr lang="en-US" dirty="0" err="1">
                <a:latin typeface="Times New Roman" pitchFamily="18" charset="0"/>
                <a:cs typeface="Times New Roman" pitchFamily="18" charset="0"/>
              </a:rPr>
              <a:t>innerside</a:t>
            </a:r>
            <a:r>
              <a:rPr lang="en-US" dirty="0">
                <a:latin typeface="Times New Roman" pitchFamily="18" charset="0"/>
                <a:cs typeface="Times New Roman" pitchFamily="18" charset="0"/>
              </a:rPr>
              <a:t>. As a result, the phloem formed toward the </a:t>
            </a:r>
            <a:r>
              <a:rPr lang="en-US" dirty="0" err="1" smtClean="0">
                <a:latin typeface="Times New Roman" pitchFamily="18" charset="0"/>
                <a:cs typeface="Times New Roman" pitchFamily="18" charset="0"/>
              </a:rPr>
              <a:t>innerside</a:t>
            </a:r>
            <a:r>
              <a:rPr lang="en-US" dirty="0" smtClean="0">
                <a:latin typeface="Times New Roman" pitchFamily="18" charset="0"/>
                <a:cs typeface="Times New Roman" pitchFamily="18" charset="0"/>
              </a:rPr>
              <a:t> for </a:t>
            </a:r>
            <a:r>
              <a:rPr lang="en-US" dirty="0">
                <a:latin typeface="Times New Roman" pitchFamily="18" charset="0"/>
                <a:cs typeface="Times New Roman" pitchFamily="18" charset="0"/>
              </a:rPr>
              <a:t>a short period gets embedded in the xylem elements. These groups of embedded phloem are called </a:t>
            </a:r>
            <a:r>
              <a:rPr lang="en-US" dirty="0" smtClean="0">
                <a:latin typeface="Times New Roman" pitchFamily="18" charset="0"/>
                <a:cs typeface="Times New Roman" pitchFamily="18" charset="0"/>
              </a:rPr>
              <a:t>as phloem </a:t>
            </a:r>
            <a:r>
              <a:rPr lang="en-US" dirty="0">
                <a:latin typeface="Times New Roman" pitchFamily="18" charset="0"/>
                <a:cs typeface="Times New Roman" pitchFamily="18" charset="0"/>
              </a:rPr>
              <a:t>islands' or included phloem or </a:t>
            </a:r>
            <a:r>
              <a:rPr lang="en-US" dirty="0" err="1">
                <a:latin typeface="Times New Roman" pitchFamily="18" charset="0"/>
                <a:cs typeface="Times New Roman" pitchFamily="18" charset="0"/>
              </a:rPr>
              <a:t>interxylary</a:t>
            </a:r>
            <a:r>
              <a:rPr lang="en-US" dirty="0">
                <a:latin typeface="Times New Roman" pitchFamily="18" charset="0"/>
                <a:cs typeface="Times New Roman" pitchFamily="18" charset="0"/>
              </a:rPr>
              <a:t> phloem. The development is said to be centripetal.</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named.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Times New Roman" pitchFamily="18" charset="0"/>
                <a:cs typeface="Times New Roman" pitchFamily="18" charset="0"/>
              </a:rPr>
              <a:t>Dracaena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lgn="just">
              <a:buNone/>
            </a:pPr>
            <a:r>
              <a:rPr lang="en-US" dirty="0">
                <a:latin typeface="Times New Roman" pitchFamily="18" charset="0"/>
                <a:cs typeface="Times New Roman" pitchFamily="18" charset="0"/>
              </a:rPr>
              <a:t>The outline of the transverse section is almost circular.</a:t>
            </a:r>
          </a:p>
          <a:p>
            <a:pPr algn="just">
              <a:buNone/>
            </a:pPr>
            <a:r>
              <a:rPr lang="en-US" b="1" dirty="0">
                <a:latin typeface="Times New Roman" pitchFamily="18" charset="0"/>
                <a:cs typeface="Times New Roman" pitchFamily="18" charset="0"/>
              </a:rPr>
              <a:t>Periderm</a:t>
            </a:r>
            <a:r>
              <a:rPr lang="en-US" b="1" dirty="0" smtClean="0">
                <a:latin typeface="Times New Roman" pitchFamily="18" charset="0"/>
                <a:cs typeface="Times New Roman" pitchFamily="18" charset="0"/>
              </a:rPr>
              <a:t>.</a:t>
            </a:r>
          </a:p>
          <a:p>
            <a:pPr algn="just">
              <a:buNone/>
            </a:pP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1. It is composed of cork (</a:t>
            </a:r>
            <a:r>
              <a:rPr lang="en-US" dirty="0" err="1">
                <a:latin typeface="Times New Roman" pitchFamily="18" charset="0"/>
                <a:cs typeface="Times New Roman" pitchFamily="18" charset="0"/>
              </a:rPr>
              <a:t>phellem</a:t>
            </a:r>
            <a:r>
              <a:rPr lang="en-US" dirty="0">
                <a:latin typeface="Times New Roman" pitchFamily="18" charset="0"/>
                <a:cs typeface="Times New Roman" pitchFamily="18" charset="0"/>
              </a:rPr>
              <a:t>), cork cambium (</a:t>
            </a:r>
            <a:r>
              <a:rPr lang="en-US" dirty="0" err="1">
                <a:latin typeface="Times New Roman" pitchFamily="18" charset="0"/>
                <a:cs typeface="Times New Roman" pitchFamily="18" charset="0"/>
              </a:rPr>
              <a:t>phellogen</a:t>
            </a:r>
            <a:r>
              <a:rPr lang="en-US" dirty="0">
                <a:latin typeface="Times New Roman" pitchFamily="18" charset="0"/>
                <a:cs typeface="Times New Roman" pitchFamily="18" charset="0"/>
              </a:rPr>
              <a:t>) and secondary cortex (</a:t>
            </a:r>
            <a:r>
              <a:rPr lang="en-US" dirty="0" err="1">
                <a:latin typeface="Times New Roman" pitchFamily="18" charset="0"/>
                <a:cs typeface="Times New Roman" pitchFamily="18" charset="0"/>
              </a:rPr>
              <a:t>phelloderm</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2. The cells of the </a:t>
            </a:r>
            <a:r>
              <a:rPr lang="en-US" dirty="0" err="1">
                <a:latin typeface="Times New Roman" pitchFamily="18" charset="0"/>
                <a:cs typeface="Times New Roman" pitchFamily="18" charset="0"/>
              </a:rPr>
              <a:t>phellem</a:t>
            </a:r>
            <a:r>
              <a:rPr lang="en-US" dirty="0">
                <a:latin typeface="Times New Roman" pitchFamily="18" charset="0"/>
                <a:cs typeface="Times New Roman" pitchFamily="18" charset="0"/>
              </a:rPr>
              <a:t> are rectangular, thickly suberised and dead.</a:t>
            </a:r>
          </a:p>
          <a:p>
            <a:pPr algn="just">
              <a:buNone/>
            </a:pPr>
            <a:r>
              <a:rPr lang="en-US" dirty="0">
                <a:latin typeface="Times New Roman" pitchFamily="18" charset="0"/>
                <a:cs typeface="Times New Roman" pitchFamily="18" charset="0"/>
              </a:rPr>
              <a:t>3. A few </a:t>
            </a:r>
            <a:r>
              <a:rPr lang="en-US" dirty="0" err="1">
                <a:latin typeface="Times New Roman" pitchFamily="18" charset="0"/>
                <a:cs typeface="Times New Roman" pitchFamily="18" charset="0"/>
              </a:rPr>
              <a:t>lenticles</a:t>
            </a:r>
            <a:r>
              <a:rPr lang="en-US" dirty="0">
                <a:latin typeface="Times New Roman" pitchFamily="18" charset="0"/>
                <a:cs typeface="Times New Roman" pitchFamily="18" charset="0"/>
              </a:rPr>
              <a:t> also occur in the </a:t>
            </a:r>
            <a:r>
              <a:rPr lang="en-US" dirty="0" err="1">
                <a:latin typeface="Times New Roman" pitchFamily="18" charset="0"/>
                <a:cs typeface="Times New Roman" pitchFamily="18" charset="0"/>
              </a:rPr>
              <a:t>phellem</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4. The cork cambium is one or two layers thick. The cells are thin walled and tangentially elongated.</a:t>
            </a:r>
          </a:p>
          <a:p>
            <a:pPr algn="just">
              <a:buNone/>
            </a:pPr>
            <a:r>
              <a:rPr lang="en-US" b="1" dirty="0">
                <a:latin typeface="Times New Roman" pitchFamily="18" charset="0"/>
                <a:cs typeface="Times New Roman" pitchFamily="18" charset="0"/>
              </a:rPr>
              <a:t>Cortex.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It is undifferentiated and wholly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2. The cells are filled with starch. Many intercellular spaces are present.</a:t>
            </a:r>
          </a:p>
          <a:p>
            <a:pPr algn="just">
              <a:buNone/>
            </a:pPr>
            <a:r>
              <a:rPr lang="en-US" b="1" dirty="0">
                <a:latin typeface="Times New Roman" pitchFamily="18" charset="0"/>
                <a:cs typeface="Times New Roman" pitchFamily="18" charset="0"/>
              </a:rPr>
              <a:t>Meristematic tissue.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It follows parenchyma and forms several layered deep zone.</a:t>
            </a:r>
          </a:p>
          <a:p>
            <a:pPr algn="just">
              <a:buNone/>
            </a:pPr>
            <a:r>
              <a:rPr lang="en-US" dirty="0">
                <a:latin typeface="Times New Roman" pitchFamily="18" charset="0"/>
                <a:cs typeface="Times New Roman" pitchFamily="18" charset="0"/>
              </a:rPr>
              <a:t>2. The cells are almost rectangular and generally </a:t>
            </a:r>
            <a:r>
              <a:rPr lang="en-US" dirty="0" err="1">
                <a:latin typeface="Times New Roman" pitchFamily="18" charset="0"/>
                <a:cs typeface="Times New Roman" pitchFamily="18" charset="0"/>
              </a:rPr>
              <a:t>radially</a:t>
            </a:r>
            <a:r>
              <a:rPr lang="en-US" dirty="0">
                <a:latin typeface="Times New Roman" pitchFamily="18" charset="0"/>
                <a:cs typeface="Times New Roman" pitchFamily="18" charset="0"/>
              </a:rPr>
              <a:t> arranged. The cells are similar to cambium.</a:t>
            </a: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algn="just">
              <a:buNone/>
            </a:pPr>
            <a:r>
              <a:rPr lang="en-US" b="1" dirty="0">
                <a:latin typeface="Times New Roman" pitchFamily="18" charset="0"/>
                <a:cs typeface="Times New Roman" pitchFamily="18" charset="0"/>
              </a:rPr>
              <a:t>Vascular tissue system.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Numerous vascular bundles lie scattered in the ground tissue.</a:t>
            </a:r>
          </a:p>
          <a:p>
            <a:pPr algn="just">
              <a:buNone/>
            </a:pPr>
            <a:r>
              <a:rPr lang="en-US" dirty="0">
                <a:latin typeface="Times New Roman" pitchFamily="18" charset="0"/>
                <a:cs typeface="Times New Roman" pitchFamily="18" charset="0"/>
              </a:rPr>
              <a:t>2. The primary vascular bundles are present near the centre of the axis. These are large in size </a:t>
            </a:r>
            <a:r>
              <a:rPr lang="en-US" dirty="0" smtClean="0">
                <a:latin typeface="Times New Roman" pitchFamily="18" charset="0"/>
                <a:cs typeface="Times New Roman" pitchFamily="18" charset="0"/>
              </a:rPr>
              <a:t>and typically </a:t>
            </a:r>
            <a:r>
              <a:rPr lang="en-US" dirty="0">
                <a:latin typeface="Times New Roman" pitchFamily="18" charset="0"/>
                <a:cs typeface="Times New Roman" pitchFamily="18" charset="0"/>
              </a:rPr>
              <a:t>collateral and closed.</a:t>
            </a:r>
          </a:p>
          <a:p>
            <a:pPr algn="just">
              <a:buNone/>
            </a:pPr>
            <a:r>
              <a:rPr lang="en-US" dirty="0">
                <a:latin typeface="Times New Roman" pitchFamily="18" charset="0"/>
                <a:cs typeface="Times New Roman" pitchFamily="18" charset="0"/>
              </a:rPr>
              <a:t>3. Secondary vascular bundles are present near the periphery. These are smaller in size and </a:t>
            </a:r>
            <a:r>
              <a:rPr lang="en-US" dirty="0" smtClean="0">
                <a:latin typeface="Times New Roman" pitchFamily="18" charset="0"/>
                <a:cs typeface="Times New Roman" pitchFamily="18" charset="0"/>
              </a:rPr>
              <a:t>remain embedded </a:t>
            </a:r>
            <a:r>
              <a:rPr lang="en-US" dirty="0">
                <a:latin typeface="Times New Roman" pitchFamily="18" charset="0"/>
                <a:cs typeface="Times New Roman" pitchFamily="18" charset="0"/>
              </a:rPr>
              <a:t>in the thin walled tissue (sometimes thick walled due to </a:t>
            </a:r>
            <a:r>
              <a:rPr lang="en-US" dirty="0" err="1">
                <a:latin typeface="Times New Roman" pitchFamily="18" charset="0"/>
                <a:cs typeface="Times New Roman" pitchFamily="18" charset="0"/>
              </a:rPr>
              <a:t>lignification</a:t>
            </a:r>
            <a:r>
              <a:rPr lang="en-US" dirty="0">
                <a:latin typeface="Times New Roman" pitchFamily="18" charset="0"/>
                <a:cs typeface="Times New Roman" pitchFamily="18" charset="0"/>
              </a:rPr>
              <a:t>). Each </a:t>
            </a:r>
            <a:r>
              <a:rPr lang="en-US" dirty="0" smtClean="0">
                <a:latin typeface="Times New Roman" pitchFamily="18" charset="0"/>
                <a:cs typeface="Times New Roman" pitchFamily="18" charset="0"/>
              </a:rPr>
              <a:t>vascular bundle </a:t>
            </a:r>
            <a:r>
              <a:rPr lang="en-US" dirty="0">
                <a:latin typeface="Times New Roman" pitchFamily="18" charset="0"/>
                <a:cs typeface="Times New Roman" pitchFamily="18" charset="0"/>
              </a:rPr>
              <a:t>is concentric (</a:t>
            </a:r>
            <a:r>
              <a:rPr lang="en-US" dirty="0" err="1">
                <a:latin typeface="Times New Roman" pitchFamily="18" charset="0"/>
                <a:cs typeface="Times New Roman" pitchFamily="18" charset="0"/>
              </a:rPr>
              <a:t>amphivasal</a:t>
            </a:r>
            <a:r>
              <a:rPr lang="en-US" dirty="0">
                <a:latin typeface="Times New Roman" pitchFamily="18" charset="0"/>
                <a:cs typeface="Times New Roman" pitchFamily="18" charset="0"/>
              </a:rPr>
              <a:t>) where phloem is surrounded by xylem.</a:t>
            </a:r>
          </a:p>
          <a:p>
            <a:pPr algn="just">
              <a:buNone/>
            </a:pPr>
            <a:r>
              <a:rPr lang="en-US" dirty="0">
                <a:latin typeface="Times New Roman" pitchFamily="18" charset="0"/>
                <a:cs typeface="Times New Roman" pitchFamily="18" charset="0"/>
              </a:rPr>
              <a:t>4. Secondary phloem consists of short sieve tube elements.</a:t>
            </a:r>
          </a:p>
          <a:p>
            <a:pPr algn="just">
              <a:buNone/>
            </a:pPr>
            <a:r>
              <a:rPr lang="en-US" dirty="0">
                <a:latin typeface="Times New Roman" pitchFamily="18" charset="0"/>
                <a:cs typeface="Times New Roman" pitchFamily="18" charset="0"/>
              </a:rPr>
              <a:t>5. Secondary xylem is composed of </a:t>
            </a:r>
            <a:r>
              <a:rPr lang="en-US" dirty="0" err="1">
                <a:latin typeface="Times New Roman" pitchFamily="18" charset="0"/>
                <a:cs typeface="Times New Roman" pitchFamily="18" charset="0"/>
              </a:rPr>
              <a:t>tracheids</a:t>
            </a:r>
            <a:r>
              <a:rPr lang="en-US" dirty="0">
                <a:latin typeface="Times New Roman" pitchFamily="18" charset="0"/>
                <a:cs typeface="Times New Roman" pitchFamily="18" charset="0"/>
              </a:rPr>
              <a:t> and xylem parenchyma.</a:t>
            </a:r>
          </a:p>
          <a:p>
            <a:pPr algn="just">
              <a:buNone/>
            </a:pPr>
            <a:r>
              <a:rPr lang="en-US" b="1" dirty="0">
                <a:latin typeface="Times New Roman" pitchFamily="18" charset="0"/>
                <a:cs typeface="Times New Roman" pitchFamily="18" charset="0"/>
              </a:rPr>
              <a:t>Ground tissue.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This tissue extends from the inner side of the meristematic zone and fill up the major </a:t>
            </a:r>
            <a:r>
              <a:rPr lang="en-US" dirty="0" smtClean="0">
                <a:latin typeface="Times New Roman" pitchFamily="18" charset="0"/>
                <a:cs typeface="Times New Roman" pitchFamily="18" charset="0"/>
              </a:rPr>
              <a:t>part of </a:t>
            </a:r>
            <a:r>
              <a:rPr lang="en-US" dirty="0">
                <a:latin typeface="Times New Roman" pitchFamily="18" charset="0"/>
                <a:cs typeface="Times New Roman" pitchFamily="18" charset="0"/>
              </a:rPr>
              <a:t>the axis.</a:t>
            </a:r>
          </a:p>
          <a:p>
            <a:pPr algn="just">
              <a:buNone/>
            </a:pPr>
            <a:r>
              <a:rPr lang="en-US" dirty="0">
                <a:latin typeface="Times New Roman" pitchFamily="18" charset="0"/>
                <a:cs typeface="Times New Roman" pitchFamily="18" charset="0"/>
              </a:rPr>
              <a:t>2. 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cells are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 Numerous intercellular spaces are present.</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55000" lnSpcReduction="20000"/>
          </a:bodyPr>
          <a:lstStyle/>
          <a:p>
            <a:pPr algn="just">
              <a:buNone/>
            </a:pPr>
            <a:r>
              <a:rPr lang="en-US" b="1" dirty="0">
                <a:latin typeface="Times New Roman" pitchFamily="18" charset="0"/>
                <a:cs typeface="Times New Roman" pitchFamily="18" charset="0"/>
              </a:rPr>
              <a:t>Identification</a:t>
            </a:r>
          </a:p>
          <a:p>
            <a:pPr algn="just"/>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Stem</a:t>
            </a:r>
            <a:r>
              <a:rPr lang="en-US" b="1"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 Vascular bundles are conjoint and collateral.</a:t>
            </a:r>
          </a:p>
          <a:p>
            <a:pPr algn="just">
              <a:buNone/>
            </a:pPr>
            <a:r>
              <a:rPr lang="en-US" dirty="0">
                <a:latin typeface="Times New Roman" pitchFamily="18" charset="0"/>
                <a:cs typeface="Times New Roman" pitchFamily="18" charset="0"/>
              </a:rPr>
              <a:t>2. Ground tissue is present.</a:t>
            </a:r>
          </a:p>
          <a:p>
            <a:pPr algn="just"/>
            <a:r>
              <a:rPr lang="en-US" b="1" dirty="0" smtClean="0">
                <a:latin typeface="Times New Roman" pitchFamily="18" charset="0"/>
                <a:cs typeface="Times New Roman" pitchFamily="18" charset="0"/>
              </a:rPr>
              <a:t>Monocotyledonous </a:t>
            </a:r>
            <a:r>
              <a:rPr lang="en-US" b="1" dirty="0">
                <a:latin typeface="Times New Roman" pitchFamily="18" charset="0"/>
                <a:cs typeface="Times New Roman" pitchFamily="18" charset="0"/>
              </a:rPr>
              <a:t>stem.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Vascular bundles are scattered.</a:t>
            </a:r>
          </a:p>
          <a:p>
            <a:pPr algn="just">
              <a:buNone/>
            </a:pPr>
            <a:r>
              <a:rPr lang="en-US" dirty="0">
                <a:latin typeface="Times New Roman" pitchFamily="18" charset="0"/>
                <a:cs typeface="Times New Roman" pitchFamily="18" charset="0"/>
              </a:rPr>
              <a:t>2. Cambium is absent (vascular bundles closed).</a:t>
            </a:r>
          </a:p>
          <a:p>
            <a:pPr algn="just">
              <a:buNone/>
            </a:pPr>
            <a:r>
              <a:rPr lang="en-US" dirty="0">
                <a:latin typeface="Times New Roman" pitchFamily="18" charset="0"/>
                <a:cs typeface="Times New Roman" pitchFamily="18" charset="0"/>
              </a:rPr>
              <a:t>3. Endodermis and pericycle are absent.</a:t>
            </a:r>
          </a:p>
          <a:p>
            <a:pPr algn="just">
              <a:buNone/>
            </a:pPr>
            <a:r>
              <a:rPr lang="en-US" dirty="0" smtClean="0">
                <a:latin typeface="Times New Roman" pitchFamily="18" charset="0"/>
                <a:cs typeface="Times New Roman" pitchFamily="18" charset="0"/>
              </a:rPr>
              <a:t>4. Pith is not well defined.</a:t>
            </a:r>
          </a:p>
          <a:p>
            <a:pPr algn="just"/>
            <a:r>
              <a:rPr lang="en-US" b="1" dirty="0" smtClean="0">
                <a:latin typeface="Times New Roman" pitchFamily="18" charset="0"/>
                <a:cs typeface="Times New Roman" pitchFamily="18" charset="0"/>
              </a:rPr>
              <a:t>Point of interest</a:t>
            </a:r>
          </a:p>
          <a:p>
            <a:pPr algn="just">
              <a:buNone/>
            </a:pPr>
            <a:r>
              <a:rPr lang="en-US" b="1" dirty="0" smtClean="0">
                <a:latin typeface="Times New Roman" pitchFamily="18" charset="0"/>
                <a:cs typeface="Times New Roman" pitchFamily="18" charset="0"/>
              </a:rPr>
              <a:t>Secondary </a:t>
            </a:r>
            <a:r>
              <a:rPr lang="en-US" b="1" dirty="0">
                <a:latin typeface="Times New Roman" pitchFamily="18" charset="0"/>
                <a:cs typeface="Times New Roman" pitchFamily="18" charset="0"/>
              </a:rPr>
              <a:t>growth. </a:t>
            </a:r>
            <a:r>
              <a:rPr lang="en-US" dirty="0">
                <a:latin typeface="Times New Roman" pitchFamily="18" charset="0"/>
                <a:cs typeface="Times New Roman" pitchFamily="18" charset="0"/>
              </a:rPr>
              <a:t>At a very late stage during the development, a wide zone of secondary </a:t>
            </a:r>
            <a:r>
              <a:rPr lang="en-US" dirty="0" err="1" smtClean="0">
                <a:latin typeface="Times New Roman" pitchFamily="18" charset="0"/>
                <a:cs typeface="Times New Roman" pitchFamily="18" charset="0"/>
              </a:rPr>
              <a:t>meristem</a:t>
            </a:r>
            <a:r>
              <a:rPr lang="en-US" dirty="0" smtClean="0">
                <a:latin typeface="Times New Roman" pitchFamily="18" charset="0"/>
                <a:cs typeface="Times New Roman" pitchFamily="18" charset="0"/>
              </a:rPr>
              <a:t> (cambium</a:t>
            </a:r>
            <a:r>
              <a:rPr lang="en-US" dirty="0">
                <a:latin typeface="Times New Roman" pitchFamily="18" charset="0"/>
                <a:cs typeface="Times New Roman" pitchFamily="18" charset="0"/>
              </a:rPr>
              <a:t>) develops outside the vascular bundles in the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 region. This meristematic tissue </a:t>
            </a:r>
            <a:r>
              <a:rPr lang="en-US" dirty="0" smtClean="0">
                <a:latin typeface="Times New Roman" pitchFamily="18" charset="0"/>
                <a:cs typeface="Times New Roman" pitchFamily="18" charset="0"/>
              </a:rPr>
              <a:t>cuts off </a:t>
            </a:r>
            <a:r>
              <a:rPr lang="en-US" dirty="0">
                <a:latin typeface="Times New Roman" pitchFamily="18" charset="0"/>
                <a:cs typeface="Times New Roman" pitchFamily="18" charset="0"/>
              </a:rPr>
              <a:t>vascular bundles on its inner side. These are concentric (</a:t>
            </a:r>
            <a:r>
              <a:rPr lang="en-US" dirty="0" err="1">
                <a:latin typeface="Times New Roman" pitchFamily="18" charset="0"/>
                <a:cs typeface="Times New Roman" pitchFamily="18" charset="0"/>
              </a:rPr>
              <a:t>amphivasal</a:t>
            </a:r>
            <a:r>
              <a:rPr lang="en-US" dirty="0">
                <a:latin typeface="Times New Roman" pitchFamily="18" charset="0"/>
                <a:cs typeface="Times New Roman" pitchFamily="18" charset="0"/>
              </a:rPr>
              <a:t>) in contrast to the primary </a:t>
            </a:r>
            <a:r>
              <a:rPr lang="en-US" dirty="0" smtClean="0">
                <a:latin typeface="Times New Roman" pitchFamily="18" charset="0"/>
                <a:cs typeface="Times New Roman" pitchFamily="18" charset="0"/>
              </a:rPr>
              <a:t>bundles which </a:t>
            </a:r>
            <a:r>
              <a:rPr lang="en-US" dirty="0">
                <a:latin typeface="Times New Roman" pitchFamily="18" charset="0"/>
                <a:cs typeface="Times New Roman" pitchFamily="18" charset="0"/>
              </a:rPr>
              <a:t>are collateral. The amount of </a:t>
            </a:r>
            <a:r>
              <a:rPr lang="en-US" dirty="0" err="1">
                <a:latin typeface="Times New Roman" pitchFamily="18" charset="0"/>
                <a:cs typeface="Times New Roman" pitchFamily="18" charset="0"/>
              </a:rPr>
              <a:t>parenchymatous</a:t>
            </a:r>
            <a:r>
              <a:rPr lang="en-US" dirty="0">
                <a:latin typeface="Times New Roman" pitchFamily="18" charset="0"/>
                <a:cs typeface="Times New Roman" pitchFamily="18" charset="0"/>
              </a:rPr>
              <a:t> ground tissue also increases and, therefore, the </a:t>
            </a:r>
            <a:r>
              <a:rPr lang="en-US" dirty="0" smtClean="0">
                <a:latin typeface="Times New Roman" pitchFamily="18" charset="0"/>
                <a:cs typeface="Times New Roman" pitchFamily="18" charset="0"/>
              </a:rPr>
              <a:t>diameter of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stem. The </a:t>
            </a:r>
            <a:r>
              <a:rPr lang="en-US" dirty="0">
                <a:latin typeface="Times New Roman" pitchFamily="18" charset="0"/>
                <a:cs typeface="Times New Roman" pitchFamily="18" charset="0"/>
              </a:rPr>
              <a:t>cambium (</a:t>
            </a:r>
            <a:r>
              <a:rPr lang="en-US" dirty="0" err="1">
                <a:latin typeface="Times New Roman" pitchFamily="18" charset="0"/>
                <a:cs typeface="Times New Roman" pitchFamily="18" charset="0"/>
              </a:rPr>
              <a:t>meristermatic</a:t>
            </a:r>
            <a:r>
              <a:rPr lang="en-US" dirty="0">
                <a:latin typeface="Times New Roman" pitchFamily="18" charset="0"/>
                <a:cs typeface="Times New Roman" pitchFamily="18" charset="0"/>
              </a:rPr>
              <a:t> zone) originates near the leaf </a:t>
            </a:r>
            <a:r>
              <a:rPr lang="en-US" dirty="0" err="1">
                <a:latin typeface="Times New Roman" pitchFamily="18" charset="0"/>
                <a:cs typeface="Times New Roman" pitchFamily="18" charset="0"/>
              </a:rPr>
              <a:t>primordia</a:t>
            </a:r>
            <a:r>
              <a:rPr lang="en-US" dirty="0">
                <a:latin typeface="Times New Roman" pitchFamily="18" charset="0"/>
                <a:cs typeface="Times New Roman" pitchFamily="18" charset="0"/>
              </a:rPr>
              <a:t>. The life of this zone or layer </a:t>
            </a:r>
            <a:r>
              <a:rPr lang="en-US" dirty="0" smtClean="0">
                <a:latin typeface="Times New Roman" pitchFamily="18" charset="0"/>
                <a:cs typeface="Times New Roman" pitchFamily="18" charset="0"/>
              </a:rPr>
              <a:t>is limited</a:t>
            </a:r>
            <a:r>
              <a:rPr lang="en-US" dirty="0">
                <a:latin typeface="Times New Roman" pitchFamily="18" charset="0"/>
                <a:cs typeface="Times New Roman" pitchFamily="18" charset="0"/>
              </a:rPr>
              <a:t>. It stops functioning after sometime and the </a:t>
            </a:r>
            <a:r>
              <a:rPr lang="en-US" dirty="0" err="1">
                <a:latin typeface="Times New Roman" pitchFamily="18" charset="0"/>
                <a:cs typeface="Times New Roman" pitchFamily="18" charset="0"/>
              </a:rPr>
              <a:t>adjaceent</a:t>
            </a:r>
            <a:r>
              <a:rPr lang="en-US" dirty="0">
                <a:latin typeface="Times New Roman" pitchFamily="18" charset="0"/>
                <a:cs typeface="Times New Roman" pitchFamily="18" charset="0"/>
              </a:rPr>
              <a:t> cells take over. Another important feature </a:t>
            </a:r>
            <a:r>
              <a:rPr lang="en-US" dirty="0" smtClean="0">
                <a:latin typeface="Times New Roman" pitchFamily="18" charset="0"/>
                <a:cs typeface="Times New Roman" pitchFamily="18" charset="0"/>
              </a:rPr>
              <a:t>in contrast </a:t>
            </a:r>
            <a:r>
              <a:rPr lang="en-US" dirty="0">
                <a:latin typeface="Times New Roman" pitchFamily="18" charset="0"/>
                <a:cs typeface="Times New Roman" pitchFamily="18" charset="0"/>
              </a:rPr>
              <a:t>to cambium of </a:t>
            </a:r>
            <a:r>
              <a:rPr lang="en-US" dirty="0" err="1">
                <a:latin typeface="Times New Roman" pitchFamily="18" charset="0"/>
                <a:cs typeface="Times New Roman" pitchFamily="18" charset="0"/>
              </a:rPr>
              <a:t>dicotyledons</a:t>
            </a:r>
            <a:r>
              <a:rPr lang="en-US" dirty="0">
                <a:latin typeface="Times New Roman" pitchFamily="18" charset="0"/>
                <a:cs typeface="Times New Roman" pitchFamily="18" charset="0"/>
              </a:rPr>
              <a:t> is that cambium in </a:t>
            </a:r>
            <a:r>
              <a:rPr lang="en-US" i="1" dirty="0">
                <a:latin typeface="Times New Roman" pitchFamily="18" charset="0"/>
                <a:cs typeface="Times New Roman" pitchFamily="18" charset="0"/>
              </a:rPr>
              <a:t>Dracaena cuts </a:t>
            </a:r>
            <a:r>
              <a:rPr lang="en-US" i="1" dirty="0" smtClean="0">
                <a:latin typeface="Times New Roman" pitchFamily="18" charset="0"/>
                <a:cs typeface="Times New Roman" pitchFamily="18" charset="0"/>
              </a:rPr>
              <a:t>off </a:t>
            </a:r>
            <a:r>
              <a:rPr lang="en-US" i="1" dirty="0">
                <a:latin typeface="Times New Roman" pitchFamily="18" charset="0"/>
                <a:cs typeface="Times New Roman" pitchFamily="18" charset="0"/>
              </a:rPr>
              <a:t>both xylem and phloem on its </a:t>
            </a:r>
            <a:r>
              <a:rPr lang="en-US" i="1" dirty="0" smtClean="0">
                <a:latin typeface="Times New Roman" pitchFamily="18" charset="0"/>
                <a:cs typeface="Times New Roman" pitchFamily="18" charset="0"/>
              </a:rPr>
              <a:t>inner </a:t>
            </a:r>
            <a:r>
              <a:rPr lang="en-US" dirty="0" smtClean="0">
                <a:latin typeface="Times New Roman" pitchFamily="18" charset="0"/>
                <a:cs typeface="Times New Roman" pitchFamily="18" charset="0"/>
              </a:rPr>
              <a:t>side </a:t>
            </a:r>
            <a:r>
              <a:rPr lang="en-US" dirty="0">
                <a:latin typeface="Times New Roman" pitchFamily="18" charset="0"/>
                <a:cs typeface="Times New Roman" pitchFamily="18" charset="0"/>
              </a:rPr>
              <a:t>while on its outer face very little amount of parenchyma is produced.</a:t>
            </a: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caena-plant.jpg"/>
          <p:cNvPicPr>
            <a:picLocks noGrp="1" noChangeAspect="1"/>
          </p:cNvPicPr>
          <p:nvPr>
            <p:ph idx="1"/>
          </p:nvPr>
        </p:nvPicPr>
        <p:blipFill>
          <a:blip r:embed="rId2"/>
          <a:stretch>
            <a:fillRect/>
          </a:stretch>
        </p:blipFill>
        <p:spPr>
          <a:xfrm>
            <a:off x="2533650" y="2262981"/>
            <a:ext cx="4076700" cy="3200400"/>
          </a:xfrm>
        </p:spPr>
      </p:pic>
      <p:pic>
        <p:nvPicPr>
          <p:cNvPr id="5" name="Picture 4" descr="EanM3nF.jpg"/>
          <p:cNvPicPr>
            <a:picLocks noChangeAspect="1"/>
          </p:cNvPicPr>
          <p:nvPr/>
        </p:nvPicPr>
        <p:blipFill>
          <a:blip r:embed="rId3"/>
          <a:srcRect b="25234"/>
          <a:stretch>
            <a:fillRect/>
          </a:stretch>
        </p:blipFill>
        <p:spPr>
          <a:xfrm>
            <a:off x="381000" y="381000"/>
            <a:ext cx="3733800" cy="2819400"/>
          </a:xfrm>
          <a:prstGeom prst="rect">
            <a:avLst/>
          </a:prstGeom>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caena-Stem-Diagram.jpg"/>
          <p:cNvPicPr>
            <a:picLocks noGrp="1" noChangeAspect="1"/>
          </p:cNvPicPr>
          <p:nvPr>
            <p:ph idx="1"/>
          </p:nvPr>
        </p:nvPicPr>
        <p:blipFill>
          <a:blip r:embed="rId2"/>
          <a:stretch>
            <a:fillRect/>
          </a:stretch>
        </p:blipFill>
        <p:spPr>
          <a:xfrm>
            <a:off x="762000" y="457200"/>
            <a:ext cx="7696200" cy="6096000"/>
          </a:xfrm>
          <a:prstGeom prst="rect">
            <a:avLst/>
          </a:prstGeom>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13800" dirty="0" smtClean="0">
                <a:latin typeface="Times New Roman" pitchFamily="18" charset="0"/>
                <a:cs typeface="Times New Roman" pitchFamily="18" charset="0"/>
              </a:rPr>
              <a:t>Thank You</a:t>
            </a:r>
            <a:endParaRPr lang="en-US" sz="13800" dirty="0">
              <a:latin typeface="Times New Roman" pitchFamily="18" charset="0"/>
              <a:cs typeface="Times New Roman" pitchFamily="18" charset="0"/>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26163"/>
          </a:xfrm>
        </p:spPr>
        <p:txBody>
          <a:bodyPr>
            <a:normAutofit fontScale="70000" lnSpcReduction="20000"/>
          </a:bodyPr>
          <a:lstStyle/>
          <a:p>
            <a:pPr algn="just">
              <a:buNone/>
            </a:pPr>
            <a:r>
              <a:rPr lang="en-US" b="1" dirty="0">
                <a:latin typeface="Times New Roman" pitchFamily="18" charset="0"/>
                <a:cs typeface="Times New Roman" pitchFamily="18" charset="0"/>
              </a:rPr>
              <a:t>Vascular tissue system. </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Vascular tissue system is represented by numerous vascular bundles. These </a:t>
            </a:r>
            <a:r>
              <a:rPr lang="en-US" dirty="0" smtClean="0">
                <a:latin typeface="Times New Roman" pitchFamily="18" charset="0"/>
                <a:cs typeface="Times New Roman" pitchFamily="18" charset="0"/>
              </a:rPr>
              <a:t>are arranged </a:t>
            </a:r>
            <a:r>
              <a:rPr lang="en-US" dirty="0">
                <a:latin typeface="Times New Roman" pitchFamily="18" charset="0"/>
                <a:cs typeface="Times New Roman" pitchFamily="18" charset="0"/>
              </a:rPr>
              <a:t>in two series.</a:t>
            </a:r>
          </a:p>
          <a:p>
            <a:pPr algn="just">
              <a:buNone/>
            </a:pPr>
            <a:r>
              <a:rPr lang="en-US" dirty="0">
                <a:latin typeface="Times New Roman" pitchFamily="18" charset="0"/>
                <a:cs typeface="Times New Roman" pitchFamily="18" charset="0"/>
              </a:rPr>
              <a:t>2. The bundles of the peripheral series are smaller than the bundles of the </a:t>
            </a:r>
            <a:r>
              <a:rPr lang="en-US" dirty="0" smtClean="0">
                <a:latin typeface="Times New Roman" pitchFamily="18" charset="0"/>
                <a:cs typeface="Times New Roman" pitchFamily="18" charset="0"/>
              </a:rPr>
              <a:t>inner series</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3. The bundles of the peripheral series are mostly embedded in the </a:t>
            </a:r>
            <a:r>
              <a:rPr lang="en-US" dirty="0" err="1">
                <a:latin typeface="Times New Roman" pitchFamily="18" charset="0"/>
                <a:cs typeface="Times New Roman" pitchFamily="18" charset="0"/>
              </a:rPr>
              <a:t>sclerenchymatous</a:t>
            </a:r>
            <a:r>
              <a:rPr lang="en-US" dirty="0">
                <a:latin typeface="Times New Roman" pitchFamily="18" charset="0"/>
                <a:cs typeface="Times New Roman" pitchFamily="18" charset="0"/>
              </a:rPr>
              <a:t> patch </a:t>
            </a:r>
            <a:r>
              <a:rPr lang="en-US" dirty="0" smtClean="0">
                <a:latin typeface="Times New Roman" pitchFamily="18" charset="0"/>
                <a:cs typeface="Times New Roman" pitchFamily="18" charset="0"/>
              </a:rPr>
              <a:t>situated below the epidermis.</a:t>
            </a:r>
          </a:p>
          <a:p>
            <a:pPr algn="just">
              <a:buNone/>
            </a:pPr>
            <a:r>
              <a:rPr lang="en-US" dirty="0" smtClean="0">
                <a:latin typeface="Times New Roman" pitchFamily="18" charset="0"/>
                <a:cs typeface="Times New Roman" pitchFamily="18" charset="0"/>
              </a:rPr>
              <a:t>4</a:t>
            </a:r>
            <a:r>
              <a:rPr lang="en-US" dirty="0">
                <a:latin typeface="Times New Roman" pitchFamily="18" charset="0"/>
                <a:cs typeface="Times New Roman" pitchFamily="18" charset="0"/>
              </a:rPr>
              <a:t>. Vascular bundles are conjoint, collateral, endarch and closed.</a:t>
            </a:r>
          </a:p>
          <a:p>
            <a:pPr algn="just">
              <a:buNone/>
            </a:pPr>
            <a:r>
              <a:rPr lang="en-US" dirty="0">
                <a:latin typeface="Times New Roman" pitchFamily="18" charset="0"/>
                <a:cs typeface="Times New Roman" pitchFamily="18" charset="0"/>
              </a:rPr>
              <a:t>5. Each vascular bundle is almost completely enclosed by a band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sclerenchyma</a:t>
            </a:r>
            <a:r>
              <a:rPr lang="en-US" dirty="0">
                <a:latin typeface="Times New Roman" pitchFamily="18" charset="0"/>
                <a:cs typeface="Times New Roman" pitchFamily="18" charset="0"/>
              </a:rPr>
              <a:t>. Bundle sheath </a:t>
            </a:r>
            <a:r>
              <a:rPr lang="en-US" dirty="0" smtClean="0">
                <a:latin typeface="Times New Roman" pitchFamily="18" charset="0"/>
                <a:cs typeface="Times New Roman" pitchFamily="18" charset="0"/>
              </a:rPr>
              <a:t>is prominent </a:t>
            </a:r>
            <a:r>
              <a:rPr lang="en-US" dirty="0">
                <a:latin typeface="Times New Roman" pitchFamily="18" charset="0"/>
                <a:cs typeface="Times New Roman" pitchFamily="18" charset="0"/>
              </a:rPr>
              <a:t>at the upper and the lower extremities of the vascular bundle.</a:t>
            </a:r>
          </a:p>
          <a:p>
            <a:pPr algn="just">
              <a:buNone/>
            </a:pPr>
            <a:r>
              <a:rPr lang="en-US" dirty="0">
                <a:latin typeface="Times New Roman" pitchFamily="18" charset="0"/>
                <a:cs typeface="Times New Roman" pitchFamily="18" charset="0"/>
              </a:rPr>
              <a:t>6 The xylem elements are arranged in almost Y-shaped </a:t>
            </a:r>
            <a:r>
              <a:rPr lang="en-US"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which occupies the lower </a:t>
            </a:r>
            <a:r>
              <a:rPr lang="en-US" dirty="0" smtClean="0">
                <a:latin typeface="Times New Roman" pitchFamily="18" charset="0"/>
                <a:cs typeface="Times New Roman" pitchFamily="18" charset="0"/>
              </a:rPr>
              <a:t>region of </a:t>
            </a:r>
            <a:r>
              <a:rPr lang="en-US" dirty="0">
                <a:latin typeface="Times New Roman" pitchFamily="18" charset="0"/>
                <a:cs typeface="Times New Roman" pitchFamily="18" charset="0"/>
              </a:rPr>
              <a:t>the vascular bundle.</a:t>
            </a:r>
          </a:p>
          <a:p>
            <a:pPr algn="just">
              <a:buNone/>
            </a:pPr>
            <a:r>
              <a:rPr lang="en-US" dirty="0">
                <a:latin typeface="Times New Roman" pitchFamily="18" charset="0"/>
                <a:cs typeface="Times New Roman" pitchFamily="18" charset="0"/>
              </a:rPr>
              <a:t>7. </a:t>
            </a:r>
            <a:r>
              <a:rPr lang="en-US" dirty="0" err="1">
                <a:latin typeface="Times New Roman" pitchFamily="18" charset="0"/>
                <a:cs typeface="Times New Roman" pitchFamily="18" charset="0"/>
              </a:rPr>
              <a:t>Metaxylem</a:t>
            </a:r>
            <a:r>
              <a:rPr lang="en-US" dirty="0">
                <a:latin typeface="Times New Roman" pitchFamily="18" charset="0"/>
                <a:cs typeface="Times New Roman" pitchFamily="18" charset="0"/>
              </a:rPr>
              <a:t> elements are large and the smaller protoxylem elements are situated near the inner </a:t>
            </a:r>
            <a:r>
              <a:rPr lang="en-US" dirty="0" smtClean="0">
                <a:latin typeface="Times New Roman" pitchFamily="18" charset="0"/>
                <a:cs typeface="Times New Roman" pitchFamily="18" charset="0"/>
              </a:rPr>
              <a:t>face of </a:t>
            </a:r>
            <a:r>
              <a:rPr lang="en-US" dirty="0">
                <a:latin typeface="Times New Roman" pitchFamily="18" charset="0"/>
                <a:cs typeface="Times New Roman" pitchFamily="18" charset="0"/>
              </a:rPr>
              <a:t>the vascular bundle.</a:t>
            </a:r>
          </a:p>
          <a:p>
            <a:pPr algn="just">
              <a:buNone/>
            </a:pPr>
            <a:r>
              <a:rPr lang="en-US" dirty="0">
                <a:latin typeface="Times New Roman" pitchFamily="18" charset="0"/>
                <a:cs typeface="Times New Roman" pitchFamily="18" charset="0"/>
              </a:rPr>
              <a:t>8. The phloem occurs in the peripheral region of the bundle. It consists of sieve tubes and </a:t>
            </a:r>
            <a:r>
              <a:rPr lang="en-US" dirty="0" smtClean="0">
                <a:latin typeface="Times New Roman" pitchFamily="18" charset="0"/>
                <a:cs typeface="Times New Roman" pitchFamily="18" charset="0"/>
              </a:rPr>
              <a:t>companion cells</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9. There is a hollow cylinder in the centre of the axis.</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buNone/>
            </a:pPr>
            <a:r>
              <a:rPr lang="en-US" b="1" dirty="0" smtClean="0">
                <a:latin typeface="Times New Roman" pitchFamily="18" charset="0"/>
                <a:cs typeface="Times New Roman" pitchFamily="18" charset="0"/>
              </a:rPr>
              <a:t>Identification</a:t>
            </a:r>
          </a:p>
          <a:p>
            <a:pPr algn="just"/>
            <a:r>
              <a:rPr lang="en-US" dirty="0" smtClean="0">
                <a:latin typeface="Times New Roman" pitchFamily="18" charset="0"/>
                <a:cs typeface="Times New Roman" pitchFamily="18" charset="0"/>
              </a:rPr>
              <a:t>Stem</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14350" indent="-514350"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Vascular bundles are conjoint, collateral and endarch.</a:t>
            </a:r>
          </a:p>
          <a:p>
            <a:pPr algn="just">
              <a:buNone/>
            </a:pPr>
            <a:r>
              <a:rPr lang="en-US" dirty="0">
                <a:latin typeface="Times New Roman" pitchFamily="18" charset="0"/>
                <a:cs typeface="Times New Roman" pitchFamily="18" charset="0"/>
              </a:rPr>
              <a:t>2. Stomata are present in the epidermis.</a:t>
            </a:r>
          </a:p>
          <a:p>
            <a:pPr algn="just"/>
            <a:r>
              <a:rPr lang="en-US" dirty="0" smtClean="0">
                <a:latin typeface="Times New Roman" pitchFamily="18" charset="0"/>
                <a:cs typeface="Times New Roman" pitchFamily="18" charset="0"/>
              </a:rPr>
              <a:t>Monocotyledonous </a:t>
            </a:r>
            <a:r>
              <a:rPr lang="en-US" dirty="0">
                <a:latin typeface="Times New Roman" pitchFamily="18" charset="0"/>
                <a:cs typeface="Times New Roman" pitchFamily="18" charset="0"/>
              </a:rPr>
              <a:t>stem. </a:t>
            </a:r>
          </a:p>
          <a:p>
            <a:pPr algn="just">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Endodermis and pericycle are absent.</a:t>
            </a:r>
          </a:p>
          <a:p>
            <a:pPr algn="just">
              <a:buNone/>
            </a:pPr>
            <a:r>
              <a:rPr lang="en-US" dirty="0">
                <a:latin typeface="Times New Roman" pitchFamily="18" charset="0"/>
                <a:cs typeface="Times New Roman" pitchFamily="18" charset="0"/>
              </a:rPr>
              <a:t>2. Vascular bundles are numerous and closed (cambium absent).</a:t>
            </a:r>
          </a:p>
          <a:p>
            <a:pPr algn="just">
              <a:buNone/>
            </a:pPr>
            <a:r>
              <a:rPr lang="en-US" dirty="0">
                <a:latin typeface="Times New Roman" pitchFamily="18" charset="0"/>
                <a:cs typeface="Times New Roman" pitchFamily="18" charset="0"/>
              </a:rPr>
              <a:t>3. Bundle sheath is prominent.</a:t>
            </a:r>
          </a:p>
          <a:p>
            <a:pPr algn="just">
              <a:buNone/>
            </a:pPr>
            <a:r>
              <a:rPr lang="en-US" dirty="0">
                <a:latin typeface="Times New Roman" pitchFamily="18" charset="0"/>
                <a:cs typeface="Times New Roman" pitchFamily="18" charset="0"/>
              </a:rPr>
              <a:t>4. Ground tissue is present.</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_image017-12.jpg"/>
          <p:cNvPicPr>
            <a:picLocks noChangeAspect="1"/>
          </p:cNvPicPr>
          <p:nvPr/>
        </p:nvPicPr>
        <p:blipFill>
          <a:blip r:embed="rId2"/>
          <a:srcRect b="4192"/>
          <a:stretch>
            <a:fillRect/>
          </a:stretch>
        </p:blipFill>
        <p:spPr>
          <a:xfrm>
            <a:off x="228600" y="3429000"/>
            <a:ext cx="3952875" cy="2971800"/>
          </a:xfrm>
          <a:prstGeom prst="rect">
            <a:avLst/>
          </a:prstGeom>
        </p:spPr>
      </p:pic>
      <p:pic>
        <p:nvPicPr>
          <p:cNvPr id="5" name="Picture 4" descr="triticum-stem-cross-section-vascular-bundle-vascular-tissue-xylem-DDBMRC.jpg"/>
          <p:cNvPicPr>
            <a:picLocks noChangeAspect="1"/>
          </p:cNvPicPr>
          <p:nvPr/>
        </p:nvPicPr>
        <p:blipFill>
          <a:blip r:embed="rId3"/>
          <a:srcRect b="12451"/>
          <a:stretch>
            <a:fillRect/>
          </a:stretch>
        </p:blipFill>
        <p:spPr>
          <a:xfrm>
            <a:off x="0" y="0"/>
            <a:ext cx="4267200" cy="3124200"/>
          </a:xfrm>
          <a:prstGeom prst="rect">
            <a:avLst/>
          </a:prstGeom>
        </p:spPr>
      </p:pic>
      <p:pic>
        <p:nvPicPr>
          <p:cNvPr id="6" name="Picture 5" descr="images.jpg"/>
          <p:cNvPicPr>
            <a:picLocks noChangeAspect="1"/>
          </p:cNvPicPr>
          <p:nvPr/>
        </p:nvPicPr>
        <p:blipFill>
          <a:blip r:embed="rId4"/>
          <a:stretch>
            <a:fillRect/>
          </a:stretch>
        </p:blipFill>
        <p:spPr>
          <a:xfrm>
            <a:off x="4724400" y="0"/>
            <a:ext cx="4419600" cy="6858000"/>
          </a:xfrm>
          <a:prstGeom prst="rect">
            <a:avLst/>
          </a:prstGeo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latin typeface="Times New Roman" pitchFamily="18" charset="0"/>
                <a:cs typeface="Times New Roman" pitchFamily="18" charset="0"/>
              </a:rPr>
              <a:t>Nyctanthes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1219200"/>
            <a:ext cx="8229600" cy="5334000"/>
          </a:xfrm>
        </p:spPr>
        <p:txBody>
          <a:bodyPr>
            <a:noAutofit/>
          </a:bodyPr>
          <a:lstStyle/>
          <a:p>
            <a:pPr algn="just">
              <a:buNone/>
            </a:pPr>
            <a:r>
              <a:rPr lang="en-US" sz="1600" dirty="0" smtClean="0">
                <a:latin typeface="Times New Roman" pitchFamily="18" charset="0"/>
                <a:cs typeface="Times New Roman" pitchFamily="18" charset="0"/>
              </a:rPr>
              <a:t>The outline is almost circular with four angles protruded as bulges.</a:t>
            </a:r>
          </a:p>
          <a:p>
            <a:pPr marL="514350" indent="-514350" algn="just">
              <a:buNone/>
            </a:pPr>
            <a:r>
              <a:rPr lang="en-US" sz="1600" b="1" dirty="0" smtClean="0">
                <a:latin typeface="Times New Roman" pitchFamily="18" charset="0"/>
                <a:cs typeface="Times New Roman" pitchFamily="18" charset="0"/>
              </a:rPr>
              <a:t>1. Epidermis</a:t>
            </a:r>
            <a:r>
              <a:rPr lang="en-US" sz="1600" b="1" dirty="0" smtClean="0">
                <a:latin typeface="Times New Roman" pitchFamily="18" charset="0"/>
                <a:cs typeface="Times New Roman" pitchFamily="18" charset="0"/>
              </a:rPr>
              <a:t>.</a:t>
            </a:r>
          </a:p>
          <a:p>
            <a:pPr marL="514350" indent="-514350" algn="just">
              <a:buNone/>
            </a:pPr>
            <a:r>
              <a:rPr lang="en-US" sz="1600" dirty="0" smtClean="0">
                <a:latin typeface="Times New Roman" pitchFamily="18" charset="0"/>
                <a:cs typeface="Times New Roman" pitchFamily="18" charset="0"/>
              </a:rPr>
              <a:t> 1. This is the single outermost layer of cells.</a:t>
            </a:r>
          </a:p>
          <a:p>
            <a:pPr algn="just">
              <a:buNone/>
            </a:pPr>
            <a:r>
              <a:rPr lang="en-US" sz="1600" dirty="0" smtClean="0">
                <a:latin typeface="Times New Roman" pitchFamily="18" charset="0"/>
                <a:cs typeface="Times New Roman" pitchFamily="18" charset="0"/>
              </a:rPr>
              <a:t>2. It is thickly </a:t>
            </a:r>
            <a:r>
              <a:rPr lang="en-US" sz="1600" dirty="0" err="1" smtClean="0">
                <a:latin typeface="Times New Roman" pitchFamily="18" charset="0"/>
                <a:cs typeface="Times New Roman" pitchFamily="18" charset="0"/>
              </a:rPr>
              <a:t>cuticularised</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multicellular</a:t>
            </a:r>
            <a:r>
              <a:rPr lang="en-US" sz="1600" dirty="0" smtClean="0">
                <a:latin typeface="Times New Roman" pitchFamily="18" charset="0"/>
                <a:cs typeface="Times New Roman" pitchFamily="18" charset="0"/>
              </a:rPr>
              <a:t> hairs are present.</a:t>
            </a:r>
          </a:p>
          <a:p>
            <a:pPr algn="just">
              <a:buNone/>
            </a:pPr>
            <a:r>
              <a:rPr lang="en-US" sz="1600" b="1" dirty="0" smtClean="0">
                <a:latin typeface="Times New Roman" pitchFamily="18" charset="0"/>
                <a:cs typeface="Times New Roman" pitchFamily="18" charset="0"/>
              </a:rPr>
              <a:t>2. Cortex</a:t>
            </a:r>
            <a:r>
              <a:rPr lang="en-US" sz="1600" dirty="0" smtClean="0">
                <a:latin typeface="Times New Roman" pitchFamily="18" charset="0"/>
                <a:cs typeface="Times New Roman" pitchFamily="18" charset="0"/>
              </a:rPr>
              <a:t>. </a:t>
            </a:r>
          </a:p>
          <a:p>
            <a:pPr algn="just">
              <a:buNone/>
            </a:pPr>
            <a:r>
              <a:rPr lang="en-US" sz="1600" dirty="0" smtClean="0">
                <a:latin typeface="Times New Roman" pitchFamily="18" charset="0"/>
                <a:cs typeface="Times New Roman" pitchFamily="18" charset="0"/>
              </a:rPr>
              <a:t>1. It is few layered thick and is differentiated into outer region of </a:t>
            </a:r>
            <a:r>
              <a:rPr lang="en-US" sz="1600" dirty="0" err="1" smtClean="0">
                <a:latin typeface="Times New Roman" pitchFamily="18" charset="0"/>
                <a:cs typeface="Times New Roman" pitchFamily="18" charset="0"/>
              </a:rPr>
              <a:t>collenchyma</a:t>
            </a:r>
            <a:r>
              <a:rPr lang="en-US" sz="1600" dirty="0" smtClean="0">
                <a:latin typeface="Times New Roman" pitchFamily="18" charset="0"/>
                <a:cs typeface="Times New Roman" pitchFamily="18" charset="0"/>
              </a:rPr>
              <a:t> and inner</a:t>
            </a:r>
          </a:p>
          <a:p>
            <a:pPr algn="just">
              <a:buNone/>
            </a:pPr>
            <a:r>
              <a:rPr lang="en-US" sz="1600" dirty="0" smtClean="0">
                <a:latin typeface="Times New Roman" pitchFamily="18" charset="0"/>
                <a:cs typeface="Times New Roman" pitchFamily="18" charset="0"/>
              </a:rPr>
              <a:t>parenchyma.</a:t>
            </a:r>
          </a:p>
          <a:p>
            <a:pPr algn="just">
              <a:buNone/>
            </a:pPr>
            <a:r>
              <a:rPr lang="en-US" sz="1600" dirty="0" smtClean="0">
                <a:latin typeface="Times New Roman" pitchFamily="18" charset="0"/>
                <a:cs typeface="Times New Roman" pitchFamily="18" charset="0"/>
              </a:rPr>
              <a:t>2. </a:t>
            </a:r>
            <a:r>
              <a:rPr lang="en-US" sz="1600" dirty="0" err="1" smtClean="0">
                <a:latin typeface="Times New Roman" pitchFamily="18" charset="0"/>
                <a:cs typeface="Times New Roman" pitchFamily="18" charset="0"/>
              </a:rPr>
              <a:t>Collenchyma</a:t>
            </a:r>
            <a:r>
              <a:rPr lang="en-US" sz="1600" dirty="0" smtClean="0">
                <a:latin typeface="Times New Roman" pitchFamily="18" charset="0"/>
                <a:cs typeface="Times New Roman" pitchFamily="18" charset="0"/>
              </a:rPr>
              <a:t> is several layers deep in the ridges and a few cells deep in other regions.</a:t>
            </a:r>
          </a:p>
          <a:p>
            <a:pPr algn="just">
              <a:buNone/>
            </a:pPr>
            <a:r>
              <a:rPr lang="en-US" sz="1600" dirty="0" smtClean="0">
                <a:latin typeface="Times New Roman" pitchFamily="18" charset="0"/>
                <a:cs typeface="Times New Roman" pitchFamily="18" charset="0"/>
              </a:rPr>
              <a:t>3. Parenchyma forms rest of the cortex. The cells are thin and many intercellular spaces are present.</a:t>
            </a:r>
          </a:p>
          <a:p>
            <a:pPr algn="just">
              <a:buNone/>
            </a:pPr>
            <a:r>
              <a:rPr lang="en-US" sz="1600" dirty="0" smtClean="0">
                <a:latin typeface="Times New Roman" pitchFamily="18" charset="0"/>
                <a:cs typeface="Times New Roman" pitchFamily="18" charset="0"/>
              </a:rPr>
              <a:t>4. Cortex has four vascular bundles, one in each of the four bulges at four angles. Each one is conjoint, collateral, </a:t>
            </a:r>
            <a:r>
              <a:rPr lang="en-US" sz="1600" dirty="0" err="1" smtClean="0">
                <a:latin typeface="Times New Roman" pitchFamily="18" charset="0"/>
                <a:cs typeface="Times New Roman" pitchFamily="18" charset="0"/>
              </a:rPr>
              <a:t>exarch</a:t>
            </a:r>
            <a:r>
              <a:rPr lang="en-US" sz="1600" dirty="0" smtClean="0">
                <a:latin typeface="Times New Roman" pitchFamily="18" charset="0"/>
                <a:cs typeface="Times New Roman" pitchFamily="18" charset="0"/>
              </a:rPr>
              <a:t> and open. The protoxylem of the bundles is directed towards the epidermis, hence the bundles are called inverted. The xylem of the bundles is situated closer to the epidermis and the phloem away from it. Both these elements are separated by a cambium. The cambium is active and produces a little amount of secondary tissues. These are known as cortical vascular 'bundles.</a:t>
            </a:r>
          </a:p>
          <a:p>
            <a:pPr algn="just">
              <a:buNone/>
            </a:pPr>
            <a:r>
              <a:rPr lang="en-US" sz="1600" b="1" dirty="0" smtClean="0">
                <a:latin typeface="Times New Roman" pitchFamily="18" charset="0"/>
                <a:cs typeface="Times New Roman" pitchFamily="18" charset="0"/>
              </a:rPr>
              <a:t>3. Endodermis. </a:t>
            </a:r>
          </a:p>
          <a:p>
            <a:pPr algn="just">
              <a:buNone/>
            </a:pPr>
            <a:r>
              <a:rPr lang="en-US" sz="1600" dirty="0" smtClean="0">
                <a:latin typeface="Times New Roman" pitchFamily="18" charset="0"/>
                <a:cs typeface="Times New Roman" pitchFamily="18" charset="0"/>
              </a:rPr>
              <a:t>A distinct endodermis with </a:t>
            </a:r>
            <a:r>
              <a:rPr lang="en-US" sz="1600" dirty="0" err="1" smtClean="0">
                <a:latin typeface="Times New Roman" pitchFamily="18" charset="0"/>
                <a:cs typeface="Times New Roman" pitchFamily="18" charset="0"/>
              </a:rPr>
              <a:t>caspaian</a:t>
            </a:r>
            <a:r>
              <a:rPr lang="en-US" sz="1600" dirty="0" smtClean="0">
                <a:latin typeface="Times New Roman" pitchFamily="18" charset="0"/>
                <a:cs typeface="Times New Roman" pitchFamily="18" charset="0"/>
              </a:rPr>
              <a:t> strips is absent.</a:t>
            </a:r>
            <a:endParaRPr lang="en-US" sz="1600" dirty="0">
              <a:latin typeface="Times New Roman" pitchFamily="18" charset="0"/>
              <a:cs typeface="Times New Roman" pitchFamily="18" charset="0"/>
            </a:endParaRP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5943600"/>
          </a:xfrm>
        </p:spPr>
        <p:txBody>
          <a:bodyPr>
            <a:noAutofit/>
          </a:bodyPr>
          <a:lstStyle/>
          <a:p>
            <a:pPr algn="just">
              <a:buNone/>
            </a:pPr>
            <a:r>
              <a:rPr lang="en-US" sz="1700" b="1" dirty="0" smtClean="0">
                <a:latin typeface="Times New Roman" pitchFamily="18" charset="0"/>
                <a:cs typeface="Times New Roman" pitchFamily="18" charset="0"/>
              </a:rPr>
              <a:t>4. Pericycle</a:t>
            </a:r>
            <a:r>
              <a:rPr lang="en-US" sz="1700" b="1" dirty="0">
                <a:latin typeface="Times New Roman" pitchFamily="18" charset="0"/>
                <a:cs typeface="Times New Roman" pitchFamily="18" charset="0"/>
              </a:rPr>
              <a:t>. </a:t>
            </a:r>
            <a:endParaRPr lang="en-US" sz="1700" b="1"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It </a:t>
            </a:r>
            <a:r>
              <a:rPr lang="en-US" sz="1700" dirty="0">
                <a:latin typeface="Times New Roman" pitchFamily="18" charset="0"/>
                <a:cs typeface="Times New Roman" pitchFamily="18" charset="0"/>
              </a:rPr>
              <a:t>is present just below the cortical region and separates cortical region from the vascular </a:t>
            </a:r>
            <a:r>
              <a:rPr lang="en-US" sz="1700" dirty="0" smtClean="0">
                <a:latin typeface="Times New Roman" pitchFamily="18" charset="0"/>
                <a:cs typeface="Times New Roman" pitchFamily="18" charset="0"/>
              </a:rPr>
              <a:t>tissues. It </a:t>
            </a:r>
            <a:r>
              <a:rPr lang="en-US" sz="1700" dirty="0">
                <a:latin typeface="Times New Roman" pitchFamily="18" charset="0"/>
                <a:cs typeface="Times New Roman" pitchFamily="18" charset="0"/>
              </a:rPr>
              <a:t>forms almost a complete ring of </a:t>
            </a:r>
            <a:r>
              <a:rPr lang="en-US" sz="1700" dirty="0" err="1">
                <a:latin typeface="Times New Roman" pitchFamily="18" charset="0"/>
                <a:cs typeface="Times New Roman" pitchFamily="18" charset="0"/>
              </a:rPr>
              <a:t>parenchymatous</a:t>
            </a:r>
            <a:r>
              <a:rPr lang="en-US" sz="1700" dirty="0">
                <a:latin typeface="Times New Roman" pitchFamily="18" charset="0"/>
                <a:cs typeface="Times New Roman" pitchFamily="18" charset="0"/>
              </a:rPr>
              <a:t> cells.</a:t>
            </a:r>
          </a:p>
          <a:p>
            <a:pPr algn="just">
              <a:buNone/>
            </a:pPr>
            <a:r>
              <a:rPr lang="en-US" sz="1700" b="1" dirty="0">
                <a:latin typeface="Times New Roman" pitchFamily="18" charset="0"/>
                <a:cs typeface="Times New Roman" pitchFamily="18" charset="0"/>
              </a:rPr>
              <a:t>5. Vascular tissue system</a:t>
            </a:r>
            <a:r>
              <a:rPr lang="en-US" sz="1700" dirty="0" smtClean="0">
                <a:latin typeface="Times New Roman" pitchFamily="18" charset="0"/>
                <a:cs typeface="Times New Roman" pitchFamily="18" charset="0"/>
              </a:rPr>
              <a:t>.</a:t>
            </a:r>
          </a:p>
          <a:p>
            <a:pPr algn="just">
              <a:buNone/>
            </a:pP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1. The structure shows secondary growth.</a:t>
            </a:r>
          </a:p>
          <a:p>
            <a:pPr algn="just">
              <a:buNone/>
            </a:pPr>
            <a:r>
              <a:rPr lang="en-US" sz="1700" dirty="0">
                <a:latin typeface="Times New Roman" pitchFamily="18" charset="0"/>
                <a:cs typeface="Times New Roman" pitchFamily="18" charset="0"/>
              </a:rPr>
              <a:t>2. The tissues occur </a:t>
            </a:r>
            <a:r>
              <a:rPr lang="en-US" sz="1700" dirty="0" smtClean="0">
                <a:latin typeface="Times New Roman" pitchFamily="18" charset="0"/>
                <a:cs typeface="Times New Roman" pitchFamily="18" charset="0"/>
              </a:rPr>
              <a:t>in the </a:t>
            </a:r>
            <a:r>
              <a:rPr lang="en-US" sz="1700" dirty="0">
                <a:latin typeface="Times New Roman" pitchFamily="18" charset="0"/>
                <a:cs typeface="Times New Roman" pitchFamily="18" charset="0"/>
              </a:rPr>
              <a:t>following sequence-primary phloem, secondary phloem, cambium, </a:t>
            </a:r>
            <a:r>
              <a:rPr lang="en-US" sz="1700" dirty="0" smtClean="0">
                <a:latin typeface="Times New Roman" pitchFamily="18" charset="0"/>
                <a:cs typeface="Times New Roman" pitchFamily="18" charset="0"/>
              </a:rPr>
              <a:t>secondary xylem </a:t>
            </a:r>
            <a:r>
              <a:rPr lang="en-US" sz="1700" dirty="0">
                <a:latin typeface="Times New Roman" pitchFamily="18" charset="0"/>
                <a:cs typeface="Times New Roman" pitchFamily="18" charset="0"/>
              </a:rPr>
              <a:t>and primary xylem.</a:t>
            </a:r>
          </a:p>
          <a:p>
            <a:pPr algn="just">
              <a:buNone/>
            </a:pPr>
            <a:r>
              <a:rPr lang="en-US" sz="1700" dirty="0">
                <a:latin typeface="Times New Roman" pitchFamily="18" charset="0"/>
                <a:cs typeface="Times New Roman" pitchFamily="18" charset="0"/>
              </a:rPr>
              <a:t>3. The primary phloem occurs in small patches just below the pericycle.</a:t>
            </a:r>
          </a:p>
          <a:p>
            <a:pPr algn="just">
              <a:buNone/>
            </a:pPr>
            <a:r>
              <a:rPr lang="en-US" sz="1700" dirty="0">
                <a:latin typeface="Times New Roman" pitchFamily="18" charset="0"/>
                <a:cs typeface="Times New Roman" pitchFamily="18" charset="0"/>
              </a:rPr>
              <a:t>4. Secondary phloem is in the form of a complete ring. It consists of phloem parenchyma, sieve tubes </a:t>
            </a:r>
            <a:r>
              <a:rPr lang="en-US" sz="1700" dirty="0" smtClean="0">
                <a:latin typeface="Times New Roman" pitchFamily="18" charset="0"/>
                <a:cs typeface="Times New Roman" pitchFamily="18" charset="0"/>
              </a:rPr>
              <a:t>and companion </a:t>
            </a:r>
            <a:r>
              <a:rPr lang="en-US" sz="1700" dirty="0">
                <a:latin typeface="Times New Roman" pitchFamily="18" charset="0"/>
                <a:cs typeface="Times New Roman" pitchFamily="18" charset="0"/>
              </a:rPr>
              <a:t>cells.</a:t>
            </a:r>
          </a:p>
          <a:p>
            <a:pPr algn="just">
              <a:buNone/>
            </a:pPr>
            <a:r>
              <a:rPr lang="en-US" sz="1700" dirty="0">
                <a:latin typeface="Times New Roman" pitchFamily="18" charset="0"/>
                <a:cs typeface="Times New Roman" pitchFamily="18" charset="0"/>
              </a:rPr>
              <a:t>5. The cambium is single layered and is present between the secondary phloem and secondary xylem.</a:t>
            </a:r>
          </a:p>
          <a:p>
            <a:pPr algn="just">
              <a:buNone/>
            </a:pPr>
            <a:r>
              <a:rPr lang="en-US" sz="1700" dirty="0">
                <a:latin typeface="Times New Roman" pitchFamily="18" charset="0"/>
                <a:cs typeface="Times New Roman" pitchFamily="18" charset="0"/>
              </a:rPr>
              <a:t>6. Secondary xylem occupies most of the region towards the centre of the axis. It consists of </a:t>
            </a:r>
            <a:r>
              <a:rPr lang="en-US" sz="1700" dirty="0" err="1" smtClean="0">
                <a:latin typeface="Times New Roman" pitchFamily="18" charset="0"/>
                <a:cs typeface="Times New Roman" pitchFamily="18" charset="0"/>
              </a:rPr>
              <a:t>tracheids</a:t>
            </a:r>
            <a:r>
              <a:rPr lang="en-US" sz="1700" dirty="0" smtClean="0">
                <a:latin typeface="Times New Roman" pitchFamily="18" charset="0"/>
                <a:cs typeface="Times New Roman" pitchFamily="18" charset="0"/>
              </a:rPr>
              <a:t>, vessels </a:t>
            </a:r>
            <a:r>
              <a:rPr lang="en-US" sz="1700" dirty="0">
                <a:latin typeface="Times New Roman" pitchFamily="18" charset="0"/>
                <a:cs typeface="Times New Roman" pitchFamily="18" charset="0"/>
              </a:rPr>
              <a:t>and xylem parenchyma. A few vessels are very distinct. Annual rings are not very distinct.</a:t>
            </a:r>
          </a:p>
          <a:p>
            <a:pPr algn="just">
              <a:buNone/>
            </a:pPr>
            <a:r>
              <a:rPr lang="en-US" sz="1700" dirty="0">
                <a:latin typeface="Times New Roman" pitchFamily="18" charset="0"/>
                <a:cs typeface="Times New Roman" pitchFamily="18" charset="0"/>
              </a:rPr>
              <a:t>7. Primary xylem lies close to the pith. The </a:t>
            </a:r>
            <a:r>
              <a:rPr lang="en-US" sz="1700" dirty="0" err="1" smtClean="0">
                <a:latin typeface="Times New Roman" pitchFamily="18" charset="0"/>
                <a:cs typeface="Times New Roman" pitchFamily="18" charset="0"/>
              </a:rPr>
              <a:t>protoxylem</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is endarch. Primary vascular bundles are </a:t>
            </a:r>
            <a:r>
              <a:rPr lang="en-US" sz="1700" dirty="0" smtClean="0">
                <a:latin typeface="Times New Roman" pitchFamily="18" charset="0"/>
                <a:cs typeface="Times New Roman" pitchFamily="18" charset="0"/>
              </a:rPr>
              <a:t>conjoint, collateral</a:t>
            </a:r>
            <a:r>
              <a:rPr lang="en-US" sz="1700" dirty="0">
                <a:latin typeface="Times New Roman" pitchFamily="18" charset="0"/>
                <a:cs typeface="Times New Roman" pitchFamily="18" charset="0"/>
              </a:rPr>
              <a:t>, endarch and open.</a:t>
            </a:r>
          </a:p>
          <a:p>
            <a:pPr algn="just">
              <a:buNone/>
            </a:pPr>
            <a:r>
              <a:rPr lang="en-US" sz="1700" b="1" dirty="0">
                <a:latin typeface="Times New Roman" pitchFamily="18" charset="0"/>
                <a:cs typeface="Times New Roman" pitchFamily="18" charset="0"/>
              </a:rPr>
              <a:t>6. Pith</a:t>
            </a:r>
            <a:r>
              <a:rPr lang="en-US" sz="1700" dirty="0">
                <a:latin typeface="Times New Roman" pitchFamily="18" charset="0"/>
                <a:cs typeface="Times New Roman" pitchFamily="18" charset="0"/>
              </a:rPr>
              <a:t>. A large </a:t>
            </a:r>
            <a:r>
              <a:rPr lang="en-US" sz="1700" dirty="0" err="1">
                <a:latin typeface="Times New Roman" pitchFamily="18" charset="0"/>
                <a:cs typeface="Times New Roman" pitchFamily="18" charset="0"/>
              </a:rPr>
              <a:t>parenchymatous</a:t>
            </a:r>
            <a:r>
              <a:rPr lang="en-US" sz="1700" dirty="0">
                <a:latin typeface="Times New Roman" pitchFamily="18" charset="0"/>
                <a:cs typeface="Times New Roman" pitchFamily="18" charset="0"/>
              </a:rPr>
              <a:t> pith is present in the centre.</a:t>
            </a: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0000" lnSpcReduction="20000"/>
          </a:bodyPr>
          <a:lstStyle/>
          <a:p>
            <a:pPr algn="just">
              <a:buNone/>
            </a:pPr>
            <a:r>
              <a:rPr lang="en-US" b="1" dirty="0" smtClean="0">
                <a:latin typeface="Times New Roman" pitchFamily="18" charset="0"/>
                <a:cs typeface="Times New Roman" pitchFamily="18" charset="0"/>
              </a:rPr>
              <a:t>Identification</a:t>
            </a:r>
          </a:p>
          <a:p>
            <a:pPr algn="just"/>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Stem. Vascular bundles:</a:t>
            </a:r>
            <a:r>
              <a:rPr lang="en-US" dirty="0" smtClean="0">
                <a:latin typeface="Times New Roman" pitchFamily="18" charset="0"/>
                <a:cs typeface="Times New Roman" pitchFamily="18" charset="0"/>
              </a:rPr>
              <a:t> conjoint, collateral and endarch.</a:t>
            </a:r>
          </a:p>
          <a:p>
            <a:pPr algn="just"/>
            <a:r>
              <a:rPr lang="en-US" b="1" dirty="0" smtClean="0">
                <a:latin typeface="Times New Roman" pitchFamily="18" charset="0"/>
                <a:cs typeface="Times New Roman" pitchFamily="18" charset="0"/>
              </a:rPr>
              <a:t>Dicotyledonous stem: </a:t>
            </a:r>
          </a:p>
          <a:p>
            <a:pPr algn="just">
              <a:buNone/>
            </a:pPr>
            <a:r>
              <a:rPr lang="en-US" dirty="0" smtClean="0">
                <a:latin typeface="Times New Roman" pitchFamily="18" charset="0"/>
                <a:cs typeface="Times New Roman" pitchFamily="18" charset="0"/>
              </a:rPr>
              <a:t>1.Cortex well differentiated.</a:t>
            </a:r>
          </a:p>
          <a:p>
            <a:pPr algn="just">
              <a:buNone/>
            </a:pPr>
            <a:r>
              <a:rPr lang="en-US" dirty="0" smtClean="0">
                <a:latin typeface="Times New Roman" pitchFamily="18" charset="0"/>
                <a:cs typeface="Times New Roman" pitchFamily="18" charset="0"/>
              </a:rPr>
              <a:t>2. Pericycle distinguishable.</a:t>
            </a:r>
          </a:p>
          <a:p>
            <a:pPr algn="just">
              <a:buNone/>
            </a:pPr>
            <a:r>
              <a:rPr lang="en-US" dirty="0" smtClean="0">
                <a:latin typeface="Times New Roman" pitchFamily="18" charset="0"/>
                <a:cs typeface="Times New Roman" pitchFamily="18" charset="0"/>
              </a:rPr>
              <a:t>3. Vascular bundles in a ring.</a:t>
            </a:r>
          </a:p>
          <a:p>
            <a:pPr algn="just">
              <a:buNone/>
            </a:pPr>
            <a:r>
              <a:rPr lang="en-US" dirty="0" smtClean="0">
                <a:latin typeface="Times New Roman" pitchFamily="18" charset="0"/>
                <a:cs typeface="Times New Roman" pitchFamily="18" charset="0"/>
              </a:rPr>
              <a:t>4. Secondary growth present.</a:t>
            </a:r>
          </a:p>
          <a:p>
            <a:pPr algn="just">
              <a:buNone/>
            </a:pPr>
            <a:r>
              <a:rPr lang="en-US" dirty="0" smtClean="0">
                <a:latin typeface="Times New Roman" pitchFamily="18" charset="0"/>
                <a:cs typeface="Times New Roman" pitchFamily="18" charset="0"/>
              </a:rPr>
              <a:t>5. Pith well developed.</a:t>
            </a:r>
          </a:p>
          <a:p>
            <a:pPr algn="just">
              <a:buNone/>
            </a:pPr>
            <a:r>
              <a:rPr lang="en-US" b="1" dirty="0" smtClean="0">
                <a:latin typeface="Times New Roman" pitchFamily="18" charset="0"/>
                <a:cs typeface="Times New Roman" pitchFamily="18" charset="0"/>
              </a:rPr>
              <a:t>[III] Point of interest</a:t>
            </a:r>
          </a:p>
          <a:p>
            <a:pPr algn="just"/>
            <a:r>
              <a:rPr lang="en-US" b="1" dirty="0" smtClean="0">
                <a:latin typeface="Times New Roman" pitchFamily="18" charset="0"/>
                <a:cs typeface="Times New Roman" pitchFamily="18" charset="0"/>
              </a:rPr>
              <a:t>Cortical vascular bundles. </a:t>
            </a:r>
            <a:r>
              <a:rPr lang="en-US" dirty="0" smtClean="0">
                <a:latin typeface="Times New Roman" pitchFamily="18" charset="0"/>
                <a:cs typeface="Times New Roman" pitchFamily="18" charset="0"/>
              </a:rPr>
              <a:t>The stem shows four vascular bundles in the cortex, one each in four corners of the angular stem. These bundles called as cortical bundles due to their location in the cortex, are in fact leaf trace bundles. Bundles arise at much lower a node. These pass through the cortex of the upper internode before supplying the leaf at the next upper node. During the course of their upward passage, the bundles become inversely oriented. Thus, the phloem of the bundles is directed away from the epidermis while the endarch protoxylem is closer to the epidermis.</a:t>
            </a:r>
            <a:endParaRPr lang="en-US" dirty="0">
              <a:latin typeface="Times New Roman" pitchFamily="18" charset="0"/>
              <a:cs typeface="Times New Roman" pitchFamily="18"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P7C6uI.jpg"/>
          <p:cNvPicPr>
            <a:picLocks noChangeAspect="1"/>
          </p:cNvPicPr>
          <p:nvPr/>
        </p:nvPicPr>
        <p:blipFill>
          <a:blip r:embed="rId2"/>
          <a:srcRect b="25000"/>
          <a:stretch>
            <a:fillRect/>
          </a:stretch>
        </p:blipFill>
        <p:spPr>
          <a:xfrm>
            <a:off x="0" y="0"/>
            <a:ext cx="5181600" cy="4572000"/>
          </a:xfrm>
          <a:prstGeom prst="rect">
            <a:avLst/>
          </a:prstGeom>
        </p:spPr>
      </p:pic>
      <p:pic>
        <p:nvPicPr>
          <p:cNvPr id="5" name="Picture 4" descr="download.jpg"/>
          <p:cNvPicPr>
            <a:picLocks noChangeAspect="1"/>
          </p:cNvPicPr>
          <p:nvPr/>
        </p:nvPicPr>
        <p:blipFill>
          <a:blip r:embed="rId3"/>
          <a:srcRect b="11290"/>
          <a:stretch>
            <a:fillRect/>
          </a:stretch>
        </p:blipFill>
        <p:spPr>
          <a:xfrm>
            <a:off x="4953000" y="2667000"/>
            <a:ext cx="4191000" cy="4191000"/>
          </a:xfrm>
          <a:prstGeom prst="rect">
            <a:avLst/>
          </a:prstGeom>
        </p:spPr>
      </p:pic>
      <p:pic>
        <p:nvPicPr>
          <p:cNvPr id="6" name="Picture 5" descr="61QFrNDeL5L._AC_SS350_.jpg"/>
          <p:cNvPicPr>
            <a:picLocks noChangeAspect="1"/>
          </p:cNvPicPr>
          <p:nvPr/>
        </p:nvPicPr>
        <p:blipFill>
          <a:blip r:embed="rId4"/>
          <a:stretch>
            <a:fillRect/>
          </a:stretch>
        </p:blipFill>
        <p:spPr>
          <a:xfrm>
            <a:off x="0" y="4495800"/>
            <a:ext cx="4572000" cy="2514600"/>
          </a:xfrm>
          <a:prstGeom prst="rect">
            <a:avLst/>
          </a:prstGeom>
        </p:spPr>
      </p:pic>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3120</Words>
  <Application>Microsoft Office PowerPoint</Application>
  <PresentationFormat>On-screen Show (4:3)</PresentationFormat>
  <Paragraphs>201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Triticum (Wheat)</vt:lpstr>
      <vt:lpstr>Slide 3</vt:lpstr>
      <vt:lpstr>Slide 4</vt:lpstr>
      <vt:lpstr>Slide 5</vt:lpstr>
      <vt:lpstr>Nyctanthes</vt:lpstr>
      <vt:lpstr>Slide 7</vt:lpstr>
      <vt:lpstr>Slide 8</vt:lpstr>
      <vt:lpstr>Slide 9</vt:lpstr>
      <vt:lpstr>Slide 10</vt:lpstr>
      <vt:lpstr>Chenopodium</vt:lpstr>
      <vt:lpstr>Slide 12</vt:lpstr>
      <vt:lpstr>Slide 13</vt:lpstr>
      <vt:lpstr>Slide 14</vt:lpstr>
      <vt:lpstr>Bignonia</vt:lpstr>
      <vt:lpstr>Slide 16</vt:lpstr>
      <vt:lpstr>Slide 17</vt:lpstr>
      <vt:lpstr>Slide 18</vt:lpstr>
      <vt:lpstr>Salvadora</vt:lpstr>
      <vt:lpstr>Slide 20</vt:lpstr>
      <vt:lpstr>Slide 21</vt:lpstr>
      <vt:lpstr>Slide 22</vt:lpstr>
      <vt:lpstr>Dracaena</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Ravindra</dc:creator>
  <cp:lastModifiedBy>Ravindra</cp:lastModifiedBy>
  <cp:revision>6</cp:revision>
  <dcterms:created xsi:type="dcterms:W3CDTF">2020-09-16T14:42:47Z</dcterms:created>
  <dcterms:modified xsi:type="dcterms:W3CDTF">2020-09-19T03:26:35Z</dcterms:modified>
</cp:coreProperties>
</file>