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4FA-48E0-42A2-B872-E4E877C97987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7DFD-120A-495B-9B3E-FEC43EE23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4FA-48E0-42A2-B872-E4E877C97987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7DFD-120A-495B-9B3E-FEC43EE23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4FA-48E0-42A2-B872-E4E877C97987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7DFD-120A-495B-9B3E-FEC43EE23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4FA-48E0-42A2-B872-E4E877C97987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7DFD-120A-495B-9B3E-FEC43EE23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4FA-48E0-42A2-B872-E4E877C97987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7DFD-120A-495B-9B3E-FEC43EE23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4FA-48E0-42A2-B872-E4E877C97987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7DFD-120A-495B-9B3E-FEC43EE23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4FA-48E0-42A2-B872-E4E877C97987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7DFD-120A-495B-9B3E-FEC43EE23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4FA-48E0-42A2-B872-E4E877C97987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7DFD-120A-495B-9B3E-FEC43EE23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4FA-48E0-42A2-B872-E4E877C97987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7DFD-120A-495B-9B3E-FEC43EE23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4FA-48E0-42A2-B872-E4E877C97987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7DFD-120A-495B-9B3E-FEC43EE23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D4FA-48E0-42A2-B872-E4E877C97987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E557DFD-120A-495B-9B3E-FEC43EE236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D3D4FA-48E0-42A2-B872-E4E877C97987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557DFD-120A-495B-9B3E-FEC43EE236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143380"/>
            <a:ext cx="7854696" cy="2143140"/>
          </a:xfrm>
        </p:spPr>
        <p:txBody>
          <a:bodyPr>
            <a:normAutofit/>
          </a:bodyPr>
          <a:lstStyle/>
          <a:p>
            <a:r>
              <a:rPr lang="en-IN" dirty="0" smtClean="0"/>
              <a:t>Ferdinand </a:t>
            </a:r>
            <a:r>
              <a:rPr lang="en-IN" dirty="0" err="1" smtClean="0"/>
              <a:t>Tonnies</a:t>
            </a:r>
            <a:r>
              <a:rPr lang="en-IN" dirty="0" smtClean="0"/>
              <a:t>(1855-1936</a:t>
            </a:r>
            <a:r>
              <a:rPr lang="en-IN" dirty="0" smtClean="0"/>
              <a:t>)</a:t>
            </a:r>
          </a:p>
          <a:p>
            <a:r>
              <a:rPr lang="en-IN" sz="2000" dirty="0" err="1" smtClean="0"/>
              <a:t>Dr.Sumitra</a:t>
            </a:r>
            <a:r>
              <a:rPr lang="en-IN" sz="2000" dirty="0" smtClean="0"/>
              <a:t> Sharma</a:t>
            </a:r>
          </a:p>
          <a:p>
            <a:r>
              <a:rPr lang="en-IN" sz="2000" dirty="0" smtClean="0"/>
              <a:t>Department of Sociology</a:t>
            </a:r>
          </a:p>
          <a:p>
            <a:r>
              <a:rPr lang="en-IN" sz="2000" dirty="0" err="1" smtClean="0"/>
              <a:t>M.L.Sukhadia</a:t>
            </a:r>
            <a:r>
              <a:rPr lang="en-IN" sz="2000" dirty="0" smtClean="0"/>
              <a:t> University</a:t>
            </a:r>
            <a:endParaRPr lang="en-US" sz="2000" dirty="0"/>
          </a:p>
        </p:txBody>
      </p:sp>
      <p:pic>
        <p:nvPicPr>
          <p:cNvPr id="4" name="Picture 2" descr="C:\Users\drsls\Desktop\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8286808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70C0"/>
                </a:solidFill>
              </a:rPr>
              <a:t>Books &amp; </a:t>
            </a:r>
            <a:r>
              <a:rPr lang="en-IN" dirty="0" smtClean="0">
                <a:solidFill>
                  <a:srgbClr val="00B0F0"/>
                </a:solidFill>
              </a:rPr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 German Sociologist.</a:t>
            </a:r>
          </a:p>
          <a:p>
            <a:r>
              <a:rPr lang="en-IN" dirty="0" smtClean="0">
                <a:solidFill>
                  <a:srgbClr val="0070C0"/>
                </a:solidFill>
              </a:rPr>
              <a:t>Books:-</a:t>
            </a:r>
          </a:p>
          <a:p>
            <a:r>
              <a:rPr lang="en-IN" dirty="0" err="1" smtClean="0">
                <a:solidFill>
                  <a:srgbClr val="0070C0"/>
                </a:solidFill>
              </a:rPr>
              <a:t>Gemeinshaft</a:t>
            </a:r>
            <a:r>
              <a:rPr lang="en-IN" dirty="0" smtClean="0">
                <a:solidFill>
                  <a:srgbClr val="0070C0"/>
                </a:solidFill>
              </a:rPr>
              <a:t> and </a:t>
            </a:r>
            <a:r>
              <a:rPr lang="en-IN" dirty="0" err="1" smtClean="0">
                <a:solidFill>
                  <a:srgbClr val="0070C0"/>
                </a:solidFill>
              </a:rPr>
              <a:t>Gesellschaft</a:t>
            </a:r>
            <a:endParaRPr lang="en-IN" dirty="0" smtClean="0">
              <a:solidFill>
                <a:srgbClr val="0070C0"/>
              </a:solidFill>
            </a:endParaRPr>
          </a:p>
          <a:p>
            <a:r>
              <a:rPr lang="en-IN" dirty="0" smtClean="0"/>
              <a:t>Community and Society (1887)</a:t>
            </a:r>
          </a:p>
          <a:p>
            <a:r>
              <a:rPr lang="en-IN" dirty="0" smtClean="0"/>
              <a:t>Custom : An Essay on Social codes (1909)</a:t>
            </a:r>
          </a:p>
          <a:p>
            <a:r>
              <a:rPr lang="en-IN" dirty="0" smtClean="0">
                <a:solidFill>
                  <a:srgbClr val="00B0F0"/>
                </a:solidFill>
              </a:rPr>
              <a:t>Concepts:-</a:t>
            </a:r>
          </a:p>
          <a:p>
            <a:r>
              <a:rPr lang="en-IN" dirty="0" err="1" smtClean="0">
                <a:solidFill>
                  <a:srgbClr val="00B0F0"/>
                </a:solidFill>
              </a:rPr>
              <a:t>Gemeinschaft</a:t>
            </a:r>
            <a:r>
              <a:rPr lang="en-IN" dirty="0" smtClean="0">
                <a:solidFill>
                  <a:srgbClr val="00B0F0"/>
                </a:solidFill>
              </a:rPr>
              <a:t> (Community) &amp; </a:t>
            </a:r>
            <a:r>
              <a:rPr lang="en-IN" dirty="0" err="1" smtClean="0">
                <a:solidFill>
                  <a:srgbClr val="00B0F0"/>
                </a:solidFill>
              </a:rPr>
              <a:t>Gesellschaft</a:t>
            </a:r>
            <a:r>
              <a:rPr lang="en-IN" dirty="0" smtClean="0">
                <a:solidFill>
                  <a:srgbClr val="00B0F0"/>
                </a:solidFill>
              </a:rPr>
              <a:t> (Society)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r>
              <a:rPr lang="en-IN" sz="4000" dirty="0" err="1" smtClean="0"/>
              <a:t>Gemeinschaft</a:t>
            </a:r>
            <a:r>
              <a:rPr lang="en-IN" sz="4000" dirty="0" smtClean="0"/>
              <a:t> &amp; </a:t>
            </a:r>
            <a:r>
              <a:rPr lang="en-IN" sz="4000" dirty="0" err="1" smtClean="0"/>
              <a:t>Gesellschaft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Toennies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was</a:t>
            </a:r>
            <a:r>
              <a:rPr lang="en-IN" dirty="0" smtClean="0"/>
              <a:t> German Sociologist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1887,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Toennies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wrote on Community and society.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used two terms </a:t>
            </a:r>
            <a:r>
              <a:rPr lang="en-IN" dirty="0" err="1" smtClean="0"/>
              <a:t>Gemeinschaft</a:t>
            </a:r>
            <a:r>
              <a:rPr lang="en-IN" dirty="0" smtClean="0"/>
              <a:t> (Community) &amp; </a:t>
            </a:r>
            <a:r>
              <a:rPr lang="en-IN" dirty="0" err="1" smtClean="0"/>
              <a:t>Gesellschaft</a:t>
            </a:r>
            <a:r>
              <a:rPr lang="en-IN" dirty="0" smtClean="0"/>
              <a:t> (Society)</a:t>
            </a:r>
          </a:p>
          <a:p>
            <a:pPr algn="just"/>
            <a:r>
              <a:rPr lang="en-US" dirty="0"/>
              <a:t>He said that a sense of community, or </a:t>
            </a:r>
            <a:r>
              <a:rPr lang="en-US" dirty="0" err="1"/>
              <a:t>Gemeinschaft</a:t>
            </a:r>
            <a:r>
              <a:rPr lang="en-US" dirty="0"/>
              <a:t>, characterizes traditional societies. In these societies, family, kin, and community ties are quite strong, with people caring for each other and looking out for one another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As societies grew and industrialized and as people moved to cities, he wrote, social ties weakened and became more impersonal. </a:t>
            </a:r>
            <a:r>
              <a:rPr lang="en-US" dirty="0" err="1"/>
              <a:t>Tönnies</a:t>
            </a:r>
            <a:r>
              <a:rPr lang="en-US" dirty="0"/>
              <a:t> called this type of society a </a:t>
            </a:r>
            <a:r>
              <a:rPr lang="en-US" dirty="0" err="1"/>
              <a:t>Gesellschaft</a:t>
            </a:r>
            <a:r>
              <a:rPr lang="en-US" dirty="0"/>
              <a:t>, and he was quite critical of this </a:t>
            </a:r>
            <a:r>
              <a:rPr lang="en-US" dirty="0" smtClean="0"/>
              <a:t>development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Gesellschaft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relationships arose in an urban &amp; capital setting, characterized by individualism &amp; interpersonal monetary connections between people. Social ties became instrumental &amp;superficial with self interest.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Ferdinand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Tonnies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worried about the loss of community.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Tonnies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observed a direct tension between community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Gemeinschaft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and the city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Gesselschaft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sees city as the center of science and culture, which always go hand in hand with commerce and industry.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urban society is characterized by fragility or artificiality which formed based on legal arrangement or contract but rural society has strong status based attachment by giving extended family honor.</a:t>
            </a:r>
          </a:p>
          <a:p>
            <a:pPr algn="just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93978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Difference between Community &amp; Society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err="1" smtClean="0"/>
              <a:t>Gemeinschaft</a:t>
            </a:r>
            <a:r>
              <a:rPr lang="en-IN" dirty="0" smtClean="0"/>
              <a:t> (Community)</a:t>
            </a:r>
          </a:p>
          <a:p>
            <a:r>
              <a:rPr lang="en-IN" dirty="0" smtClean="0"/>
              <a:t>Rural Society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429124" y="1285860"/>
            <a:ext cx="4041775" cy="822318"/>
          </a:xfrm>
        </p:spPr>
        <p:txBody>
          <a:bodyPr>
            <a:normAutofit fontScale="25000" lnSpcReduction="20000"/>
          </a:bodyPr>
          <a:lstStyle/>
          <a:p>
            <a:endParaRPr lang="en-IN" sz="2100" dirty="0" smtClean="0"/>
          </a:p>
          <a:p>
            <a:endParaRPr lang="en-IN" sz="2100" dirty="0" smtClean="0"/>
          </a:p>
          <a:p>
            <a:r>
              <a:rPr lang="en-IN" sz="2100" dirty="0" smtClean="0"/>
              <a:t> </a:t>
            </a:r>
            <a:r>
              <a:rPr lang="en-IN" sz="7200" dirty="0" err="1" smtClean="0"/>
              <a:t>Gesellschaft</a:t>
            </a:r>
            <a:r>
              <a:rPr lang="en-IN" sz="7200" dirty="0" smtClean="0"/>
              <a:t> (Society)</a:t>
            </a:r>
          </a:p>
          <a:p>
            <a:r>
              <a:rPr lang="en-IN" sz="7200" dirty="0" smtClean="0"/>
              <a:t> urban Society</a:t>
            </a:r>
            <a:endParaRPr lang="en-US" sz="7200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essential will (</a:t>
            </a:r>
            <a:r>
              <a:rPr lang="en-US" dirty="0" err="1" smtClean="0"/>
              <a:t>wesenwill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self fulfilling</a:t>
            </a:r>
          </a:p>
          <a:p>
            <a:r>
              <a:rPr lang="en-US" dirty="0" smtClean="0"/>
              <a:t>Community goals</a:t>
            </a:r>
          </a:p>
          <a:p>
            <a:r>
              <a:rPr lang="en-US" dirty="0" smtClean="0"/>
              <a:t>Group value &amp; norms , beliefs, rituals, mores &amp; customs are important</a:t>
            </a:r>
          </a:p>
          <a:p>
            <a:r>
              <a:rPr lang="en-US" dirty="0" smtClean="0"/>
              <a:t>Natural  unity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Arbitrary will (</a:t>
            </a:r>
            <a:r>
              <a:rPr lang="en-US" dirty="0" err="1" smtClean="0"/>
              <a:t>Kurwill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instrumental</a:t>
            </a:r>
          </a:p>
          <a:p>
            <a:r>
              <a:rPr lang="en-US" dirty="0" smtClean="0"/>
              <a:t>Individual goals</a:t>
            </a:r>
          </a:p>
          <a:p>
            <a:r>
              <a:rPr lang="en-US" dirty="0" smtClean="0"/>
              <a:t>Individual principles, fashion &amp; fed are </a:t>
            </a:r>
            <a:r>
              <a:rPr lang="en-US" dirty="0" smtClean="0"/>
              <a:t>important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Contractual  Unity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2796350"/>
          </a:xfrm>
        </p:spPr>
        <p:txBody>
          <a:bodyPr/>
          <a:lstStyle/>
          <a:p>
            <a:r>
              <a:rPr lang="en-US" dirty="0" smtClean="0"/>
              <a:t>               </a:t>
            </a:r>
            <a:r>
              <a:rPr lang="en-US" i="1" dirty="0" smtClean="0"/>
              <a:t>Thanks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</TotalTime>
  <Words>263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Slide 1</vt:lpstr>
      <vt:lpstr>Books &amp; Concepts</vt:lpstr>
      <vt:lpstr>Gemeinschaft &amp; Gesellschaft</vt:lpstr>
      <vt:lpstr>Continue…</vt:lpstr>
      <vt:lpstr>Difference between Community &amp; Society</vt:lpstr>
      <vt:lpstr>               Thanks!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S.L. SHARMA</dc:creator>
  <cp:lastModifiedBy>hcl</cp:lastModifiedBy>
  <cp:revision>14</cp:revision>
  <dcterms:created xsi:type="dcterms:W3CDTF">2020-10-21T14:58:07Z</dcterms:created>
  <dcterms:modified xsi:type="dcterms:W3CDTF">2020-10-22T06:45:41Z</dcterms:modified>
</cp:coreProperties>
</file>