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9EF651-3928-404D-B66F-42F5AC762808}" type="datetimeFigureOut">
              <a:rPr lang="en-US" smtClean="0"/>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3D20B-4FD3-466A-BFB6-CC7E5732C3A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EF651-3928-404D-B66F-42F5AC762808}" type="datetimeFigureOut">
              <a:rPr lang="en-US" smtClean="0"/>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3D20B-4FD3-466A-BFB6-CC7E5732C3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EF651-3928-404D-B66F-42F5AC762808}" type="datetimeFigureOut">
              <a:rPr lang="en-US" smtClean="0"/>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3D20B-4FD3-466A-BFB6-CC7E5732C3A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057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1"/>
          <p:cNvSpPr>
            <a:spLocks noGrp="1" noChangeArrowheads="1"/>
          </p:cNvSpPr>
          <p:nvPr>
            <p:ph type="sldNum" sz="quarter" idx="12"/>
          </p:nvPr>
        </p:nvSpPr>
        <p:spPr>
          <a:ln/>
        </p:spPr>
        <p:txBody>
          <a:bodyPr/>
          <a:lstStyle>
            <a:lvl1pPr>
              <a:defRPr/>
            </a:lvl1pPr>
          </a:lstStyle>
          <a:p>
            <a:pPr>
              <a:defRPr/>
            </a:pPr>
            <a:fld id="{9A2349CF-5352-4ABF-B7FE-BB9C7614BA13}"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EF651-3928-404D-B66F-42F5AC762808}" type="datetimeFigureOut">
              <a:rPr lang="en-US" smtClean="0"/>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3D20B-4FD3-466A-BFB6-CC7E5732C3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9EF651-3928-404D-B66F-42F5AC762808}" type="datetimeFigureOut">
              <a:rPr lang="en-US" smtClean="0"/>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3D20B-4FD3-466A-BFB6-CC7E5732C3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9EF651-3928-404D-B66F-42F5AC762808}" type="datetimeFigureOut">
              <a:rPr lang="en-US" smtClean="0"/>
              <a:t>11/21/2011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3D20B-4FD3-466A-BFB6-CC7E5732C3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9EF651-3928-404D-B66F-42F5AC762808}" type="datetimeFigureOut">
              <a:rPr lang="en-US" smtClean="0"/>
              <a:t>11/21/2011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73D20B-4FD3-466A-BFB6-CC7E5732C3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9EF651-3928-404D-B66F-42F5AC762808}" type="datetimeFigureOut">
              <a:rPr lang="en-US" smtClean="0"/>
              <a:t>11/21/2011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73D20B-4FD3-466A-BFB6-CC7E5732C3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9EF651-3928-404D-B66F-42F5AC762808}" type="datetimeFigureOut">
              <a:rPr lang="en-US" smtClean="0"/>
              <a:t>11/21/2011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73D20B-4FD3-466A-BFB6-CC7E5732C3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9EF651-3928-404D-B66F-42F5AC762808}" type="datetimeFigureOut">
              <a:rPr lang="en-US" smtClean="0"/>
              <a:t>11/21/2011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3D20B-4FD3-466A-BFB6-CC7E5732C3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9EF651-3928-404D-B66F-42F5AC762808}" type="datetimeFigureOut">
              <a:rPr lang="en-US" smtClean="0"/>
              <a:t>11/21/2011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3D20B-4FD3-466A-BFB6-CC7E5732C3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EF651-3928-404D-B66F-42F5AC762808}" type="datetimeFigureOut">
              <a:rPr lang="en-US" smtClean="0"/>
              <a:t>11/21/2011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73D20B-4FD3-466A-BFB6-CC7E5732C3A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fontScale="90000"/>
          </a:bodyPr>
          <a:lstStyle/>
          <a:p>
            <a:pPr eaLnBrk="1" hangingPunct="1"/>
            <a:r>
              <a:rPr lang="en-US" sz="4000" smtClean="0"/>
              <a:t>Optimization of Media:</a:t>
            </a:r>
            <a:br>
              <a:rPr lang="en-US" sz="4000" smtClean="0"/>
            </a:br>
            <a:r>
              <a:rPr lang="en-US" sz="4000" smtClean="0"/>
              <a:t>Criteria for optimization of media </a:t>
            </a:r>
          </a:p>
        </p:txBody>
      </p:sp>
      <p:sp>
        <p:nvSpPr>
          <p:cNvPr id="53251" name="Rectangle 3"/>
          <p:cNvSpPr>
            <a:spLocks noGrp="1" noChangeArrowheads="1"/>
          </p:cNvSpPr>
          <p:nvPr>
            <p:ph type="body" idx="1"/>
          </p:nvPr>
        </p:nvSpPr>
        <p:spPr>
          <a:xfrm>
            <a:off x="317500" y="2160588"/>
            <a:ext cx="7826375" cy="3416300"/>
          </a:xfrm>
        </p:spPr>
        <p:txBody>
          <a:bodyPr/>
          <a:lstStyle/>
          <a:p>
            <a:pPr algn="just" eaLnBrk="1" hangingPunct="1">
              <a:lnSpc>
                <a:spcPct val="80000"/>
              </a:lnSpc>
              <a:buFont typeface="Wingdings" pitchFamily="2" charset="2"/>
              <a:buChar char="Ø"/>
            </a:pPr>
            <a:r>
              <a:rPr lang="en-US" sz="1800" smtClean="0"/>
              <a:t>The process of optimization of media is done before the media preparation to get maximum  yield at industrial level. </a:t>
            </a:r>
          </a:p>
          <a:p>
            <a:pPr algn="just" eaLnBrk="1" hangingPunct="1">
              <a:lnSpc>
                <a:spcPct val="80000"/>
              </a:lnSpc>
              <a:buFont typeface="Wingdings" pitchFamily="2" charset="2"/>
              <a:buChar char="Ø"/>
            </a:pPr>
            <a:endParaRPr lang="en-US" sz="1800" smtClean="0"/>
          </a:p>
          <a:p>
            <a:pPr algn="just" eaLnBrk="1" hangingPunct="1">
              <a:lnSpc>
                <a:spcPct val="80000"/>
              </a:lnSpc>
              <a:buFont typeface="Wingdings" pitchFamily="2" charset="2"/>
              <a:buChar char="Ø"/>
            </a:pPr>
            <a:r>
              <a:rPr lang="en-US" sz="1800" smtClean="0"/>
              <a:t>It should be target oriented means either for biomass production or for desire production. </a:t>
            </a:r>
          </a:p>
          <a:p>
            <a:pPr algn="just" eaLnBrk="1" hangingPunct="1">
              <a:lnSpc>
                <a:spcPct val="80000"/>
              </a:lnSpc>
              <a:buFont typeface="Wingdings" pitchFamily="2" charset="2"/>
              <a:buChar char="Ø"/>
            </a:pPr>
            <a:endParaRPr lang="en-US" sz="1800" smtClean="0"/>
          </a:p>
          <a:p>
            <a:pPr algn="just" eaLnBrk="1" hangingPunct="1">
              <a:lnSpc>
                <a:spcPct val="80000"/>
              </a:lnSpc>
              <a:buFont typeface="Wingdings" pitchFamily="2" charset="2"/>
              <a:buChar char="Ø"/>
            </a:pPr>
            <a:r>
              <a:rPr lang="en-US" sz="1800" smtClean="0"/>
              <a:t>When considering the biomass growth phase in isolation it must be recognized that efficiently grown biomass produced by an 'optimized' high productivity growth phase is not necessarily best suited for its ultimate purpose, such as synthesizing the desired product.</a:t>
            </a:r>
          </a:p>
          <a:p>
            <a:pPr eaLnBrk="1" hangingPunct="1">
              <a:lnSpc>
                <a:spcPct val="80000"/>
              </a:lnSpc>
              <a:buFont typeface="Wingdings" pitchFamily="2" charset="2"/>
              <a:buChar char="Ø"/>
            </a:pPr>
            <a:endParaRPr lang="en-US" sz="1800" smtClean="0"/>
          </a:p>
          <a:p>
            <a:pPr eaLnBrk="1" hangingPunct="1">
              <a:lnSpc>
                <a:spcPct val="80000"/>
              </a:lnSpc>
              <a:buFont typeface="Wingdings" pitchFamily="2" charset="2"/>
              <a:buChar char="Ø"/>
            </a:pPr>
            <a:r>
              <a:rPr lang="en-US" sz="1800" smtClean="0"/>
              <a:t>The optimization of a medium such that it meets as many as possible of the following seven criteria: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body" idx="1"/>
          </p:nvPr>
        </p:nvSpPr>
        <p:spPr>
          <a:xfrm>
            <a:off x="384175" y="895350"/>
            <a:ext cx="7772400" cy="4114800"/>
          </a:xfrm>
        </p:spPr>
        <p:txBody>
          <a:bodyPr/>
          <a:lstStyle/>
          <a:p>
            <a:pPr algn="just" eaLnBrk="1" hangingPunct="1">
              <a:buFontTx/>
              <a:buNone/>
            </a:pPr>
            <a:r>
              <a:rPr lang="en-US" sz="2800" smtClean="0"/>
              <a:t>Normally one determines how many experimental variables need to be included in an investigation and then selects the Plackett-Burman design which meets that requirement most closely in multiples of 4. </a:t>
            </a:r>
          </a:p>
          <a:p>
            <a:pPr eaLnBrk="1" hangingPunct="1">
              <a:buFontTx/>
              <a:buNone/>
            </a:pPr>
            <a:r>
              <a:rPr lang="en-US" sz="2800" smtClean="0"/>
              <a:t>Any factors not assigned to a variable can be designated as a </a:t>
            </a:r>
            <a:r>
              <a:rPr lang="en-US" sz="2800" b="1" smtClean="0"/>
              <a:t>dummy variable. </a:t>
            </a:r>
            <a:r>
              <a:rPr lang="en-US" sz="2800" smtClean="0"/>
              <a:t>And factors known to not have any effect may be included and designated as dummy variables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z="2400" smtClean="0"/>
              <a:t>Table 4.16 shows a Plackett-Burman design for seven</a:t>
            </a:r>
            <a:br>
              <a:rPr lang="en-US" sz="2400" smtClean="0"/>
            </a:br>
            <a:r>
              <a:rPr lang="en-US" sz="2400" smtClean="0"/>
              <a:t>variables </a:t>
            </a:r>
            <a:r>
              <a:rPr lang="en-US" sz="2400" i="1" smtClean="0"/>
              <a:t>(A -G) </a:t>
            </a:r>
            <a:r>
              <a:rPr lang="en-US" sz="2400" smtClean="0"/>
              <a:t>at high and low levels in which two</a:t>
            </a:r>
            <a:br>
              <a:rPr lang="en-US" sz="2400" smtClean="0"/>
            </a:br>
            <a:r>
              <a:rPr lang="en-US" sz="2400" smtClean="0"/>
              <a:t>factors, </a:t>
            </a:r>
            <a:r>
              <a:rPr lang="en-US" sz="2400" i="1" smtClean="0"/>
              <a:t>E </a:t>
            </a:r>
            <a:r>
              <a:rPr lang="en-US" sz="2400" smtClean="0"/>
              <a:t>and G, are designated as 'dummy' variables.</a:t>
            </a:r>
          </a:p>
        </p:txBody>
      </p:sp>
      <p:pic>
        <p:nvPicPr>
          <p:cNvPr id="63491" name="Picture 4"/>
          <p:cNvPicPr>
            <a:picLocks noChangeAspect="1" noChangeArrowheads="1"/>
          </p:cNvPicPr>
          <p:nvPr>
            <p:ph idx="1"/>
          </p:nvPr>
        </p:nvPicPr>
        <p:blipFill>
          <a:blip r:embed="rId2" cstate="print"/>
          <a:srcRect/>
          <a:stretch>
            <a:fillRect/>
          </a:stretch>
        </p:blipFill>
        <p:spPr>
          <a:xfrm>
            <a:off x="590550" y="1601788"/>
            <a:ext cx="7805738" cy="4297362"/>
          </a:xfrm>
          <a:noFill/>
        </p:spPr>
      </p:pic>
      <p:sp>
        <p:nvSpPr>
          <p:cNvPr id="63492" name="Rectangle 6"/>
          <p:cNvSpPr>
            <a:spLocks noChangeArrowheads="1"/>
          </p:cNvSpPr>
          <p:nvPr/>
        </p:nvSpPr>
        <p:spPr bwMode="auto">
          <a:xfrm>
            <a:off x="6216650" y="5788025"/>
            <a:ext cx="2927350" cy="1069975"/>
          </a:xfrm>
          <a:prstGeom prst="rect">
            <a:avLst/>
          </a:prstGeom>
          <a:noFill/>
          <a:ln w="12700" cap="sq">
            <a:noFill/>
            <a:miter lim="800000"/>
            <a:headEnd type="none" w="sm" len="sm"/>
            <a:tailEnd type="none" w="sm" len="sm"/>
          </a:ln>
        </p:spPr>
        <p:txBody>
          <a:bodyPr>
            <a:spAutoFit/>
          </a:bodyPr>
          <a:lstStyle/>
          <a:p>
            <a:r>
              <a:rPr lang="en-US" sz="1600"/>
              <a:t>From Principles of Fermentation Technology,- Peter F. Stanbury, Allen Whitaker, Stephen J. Hall, Second Edition,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673100" y="406400"/>
            <a:ext cx="7785100" cy="5765800"/>
          </a:xfrm>
        </p:spPr>
        <p:txBody>
          <a:bodyPr/>
          <a:lstStyle/>
          <a:p>
            <a:pPr eaLnBrk="1" hangingPunct="1"/>
            <a:r>
              <a:rPr lang="en-US" sz="2800" smtClean="0"/>
              <a:t>Each horizontal row represents a trial and each vertical column represents the H (high) and L (low) values of one variable in all the trials.</a:t>
            </a:r>
          </a:p>
          <a:p>
            <a:pPr eaLnBrk="1" hangingPunct="1"/>
            <a:r>
              <a:rPr lang="en-US" sz="2800" smtClean="0"/>
              <a:t>The effects of the dummy variables are calculated in the same way as the effects of the experimental variables.</a:t>
            </a:r>
          </a:p>
          <a:p>
            <a:pPr eaLnBrk="1" hangingPunct="1"/>
            <a:r>
              <a:rPr lang="en-US" sz="2800" smtClean="0"/>
              <a:t>If there are no interactions and no errors in measuring the response, the effect shown by a dummy variable should be O. </a:t>
            </a:r>
          </a:p>
          <a:p>
            <a:pPr eaLnBrk="1" hangingPunct="1"/>
            <a:r>
              <a:rPr lang="en-US" sz="2800" smtClean="0"/>
              <a:t>If the effect is not equal to 0, it is assumed to be a measure of the lack of experimental precision plus any analytical error in measuring the Response.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p:cNvSpPr>
            <a:spLocks noGrp="1" noChangeArrowheads="1"/>
          </p:cNvSpPr>
          <p:nvPr>
            <p:ph type="title"/>
          </p:nvPr>
        </p:nvSpPr>
        <p:spPr/>
        <p:txBody>
          <a:bodyPr/>
          <a:lstStyle/>
          <a:p>
            <a:pPr eaLnBrk="1" hangingPunct="1"/>
            <a:endParaRPr lang="en-US" smtClean="0"/>
          </a:p>
        </p:txBody>
      </p:sp>
      <p:pic>
        <p:nvPicPr>
          <p:cNvPr id="65539" name="Picture 4"/>
          <p:cNvPicPr>
            <a:picLocks noChangeAspect="1" noChangeArrowheads="1"/>
          </p:cNvPicPr>
          <p:nvPr>
            <p:ph idx="1"/>
          </p:nvPr>
        </p:nvPicPr>
        <p:blipFill>
          <a:blip r:embed="rId2" cstate="print"/>
          <a:srcRect/>
          <a:stretch>
            <a:fillRect/>
          </a:stretch>
        </p:blipFill>
        <p:spPr>
          <a:xfrm>
            <a:off x="788988" y="2038350"/>
            <a:ext cx="7594600" cy="4256088"/>
          </a:xfrm>
          <a:noFill/>
        </p:spPr>
      </p:pic>
      <p:sp>
        <p:nvSpPr>
          <p:cNvPr id="65540" name="Rectangle 7"/>
          <p:cNvSpPr>
            <a:spLocks noChangeArrowheads="1"/>
          </p:cNvSpPr>
          <p:nvPr/>
        </p:nvSpPr>
        <p:spPr bwMode="auto">
          <a:xfrm>
            <a:off x="5878513" y="5788025"/>
            <a:ext cx="2927350" cy="1069975"/>
          </a:xfrm>
          <a:prstGeom prst="rect">
            <a:avLst/>
          </a:prstGeom>
          <a:noFill/>
          <a:ln w="12700" cap="sq">
            <a:noFill/>
            <a:miter lim="800000"/>
            <a:headEnd type="none" w="sm" len="sm"/>
            <a:tailEnd type="none" w="sm" len="sm"/>
          </a:ln>
        </p:spPr>
        <p:txBody>
          <a:bodyPr>
            <a:spAutoFit/>
          </a:bodyPr>
          <a:lstStyle/>
          <a:p>
            <a:r>
              <a:rPr lang="en-US" sz="1600"/>
              <a:t>From Principles of Fermentation Technology,- Peter F. Stanbury, Allen Whitaker, Stephen J. Hall, Second Edition,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577850" y="0"/>
            <a:ext cx="7772400" cy="1143000"/>
          </a:xfrm>
        </p:spPr>
        <p:txBody>
          <a:bodyPr/>
          <a:lstStyle/>
          <a:p>
            <a:pPr eaLnBrk="1" hangingPunct="1"/>
            <a:r>
              <a:rPr lang="en-US" sz="2400" smtClean="0"/>
              <a:t>The stages in analysing the data (Tables 4.16 and</a:t>
            </a:r>
            <a:br>
              <a:rPr lang="en-US" sz="2400" smtClean="0"/>
            </a:br>
            <a:r>
              <a:rPr lang="en-US" sz="2400" smtClean="0"/>
              <a:t>4.17) using Nelson's (1982) example are as follows:</a:t>
            </a:r>
          </a:p>
        </p:txBody>
      </p:sp>
      <p:sp>
        <p:nvSpPr>
          <p:cNvPr id="66563" name="Rectangle 3"/>
          <p:cNvSpPr>
            <a:spLocks noGrp="1" noChangeArrowheads="1"/>
          </p:cNvSpPr>
          <p:nvPr>
            <p:ph type="body" idx="1"/>
          </p:nvPr>
        </p:nvSpPr>
        <p:spPr>
          <a:xfrm>
            <a:off x="481013" y="1143000"/>
            <a:ext cx="7772400" cy="4114800"/>
          </a:xfrm>
        </p:spPr>
        <p:txBody>
          <a:bodyPr/>
          <a:lstStyle/>
          <a:p>
            <a:pPr marL="609600" indent="-609600" algn="just" eaLnBrk="1" hangingPunct="1">
              <a:buFontTx/>
              <a:buAutoNum type="arabicPeriod"/>
            </a:pPr>
            <a:r>
              <a:rPr lang="en-US" smtClean="0"/>
              <a:t>Determine the difference between the  average of the H (high) and L (low) responses for each independent and dummy variable.</a:t>
            </a:r>
          </a:p>
          <a:p>
            <a:pPr marL="609600" indent="-609600" algn="just" eaLnBrk="1" hangingPunct="1">
              <a:buFontTx/>
              <a:buNone/>
            </a:pPr>
            <a:r>
              <a:rPr lang="en-US" smtClean="0"/>
              <a:t>Therefore the difference =</a:t>
            </a:r>
            <a:r>
              <a:rPr lang="en-US" i="1" smtClean="0"/>
              <a:t> LA (H) </a:t>
            </a:r>
            <a:r>
              <a:rPr lang="en-US" smtClean="0"/>
              <a:t>- </a:t>
            </a:r>
            <a:r>
              <a:rPr lang="en-US" i="1" smtClean="0"/>
              <a:t>LA (L).</a:t>
            </a:r>
          </a:p>
          <a:p>
            <a:pPr marL="609600" indent="-609600" eaLnBrk="1" hangingPunct="1">
              <a:buFontTx/>
              <a:buNone/>
            </a:pPr>
            <a:endParaRPr lang="en-US" i="1"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body" sz="half" idx="1"/>
          </p:nvPr>
        </p:nvSpPr>
        <p:spPr>
          <a:xfrm>
            <a:off x="577850" y="1089025"/>
            <a:ext cx="7734300" cy="2197100"/>
          </a:xfrm>
        </p:spPr>
        <p:txBody>
          <a:bodyPr/>
          <a:lstStyle/>
          <a:p>
            <a:pPr eaLnBrk="1" hangingPunct="1">
              <a:lnSpc>
                <a:spcPct val="90000"/>
              </a:lnSpc>
            </a:pPr>
            <a:r>
              <a:rPr lang="en-US" sz="2800" smtClean="0"/>
              <a:t>The effect of an independent variable on the response is the difference between the average response for the four experiments at the high level and the average value for four experiments at the low level.</a:t>
            </a:r>
          </a:p>
        </p:txBody>
      </p:sp>
      <p:sp>
        <p:nvSpPr>
          <p:cNvPr id="67587" name="Rectangle 7"/>
          <p:cNvSpPr>
            <a:spLocks noChangeArrowheads="1"/>
          </p:cNvSpPr>
          <p:nvPr/>
        </p:nvSpPr>
        <p:spPr bwMode="auto">
          <a:xfrm>
            <a:off x="693738" y="3584575"/>
            <a:ext cx="2892425" cy="847725"/>
          </a:xfrm>
          <a:prstGeom prst="rect">
            <a:avLst/>
          </a:prstGeom>
          <a:noFill/>
          <a:ln w="12700" cap="sq">
            <a:noFill/>
            <a:miter lim="800000"/>
            <a:headEnd type="none" w="sm" len="sm"/>
            <a:tailEnd type="none" w="sm" len="sm"/>
          </a:ln>
        </p:spPr>
        <p:txBody>
          <a:bodyPr>
            <a:spAutoFit/>
          </a:bodyPr>
          <a:lstStyle/>
          <a:p>
            <a:pPr>
              <a:lnSpc>
                <a:spcPct val="90000"/>
              </a:lnSpc>
              <a:spcBef>
                <a:spcPct val="50000"/>
              </a:spcBef>
              <a:buClr>
                <a:schemeClr val="tx2"/>
              </a:buClr>
              <a:buFontTx/>
              <a:buChar char="•"/>
            </a:pPr>
            <a:r>
              <a:rPr lang="en-US"/>
              <a:t> </a:t>
            </a:r>
            <a:r>
              <a:rPr lang="en-US" b="1"/>
              <a:t>Thus  the   effect of</a:t>
            </a:r>
            <a:r>
              <a:rPr lang="en-US"/>
              <a:t> </a:t>
            </a:r>
          </a:p>
          <a:p>
            <a:pPr>
              <a:lnSpc>
                <a:spcPct val="90000"/>
              </a:lnSpc>
              <a:spcBef>
                <a:spcPct val="50000"/>
              </a:spcBef>
              <a:buClr>
                <a:schemeClr val="tx2"/>
              </a:buClr>
              <a:buFontTx/>
              <a:buChar char="•"/>
            </a:pPr>
            <a:endParaRPr lang="en-US" sz="2000"/>
          </a:p>
        </p:txBody>
      </p:sp>
      <p:pic>
        <p:nvPicPr>
          <p:cNvPr id="67588" name="Picture 9"/>
          <p:cNvPicPr>
            <a:picLocks noChangeAspect="1" noChangeArrowheads="1"/>
          </p:cNvPicPr>
          <p:nvPr>
            <p:ph sz="half" idx="2"/>
          </p:nvPr>
        </p:nvPicPr>
        <p:blipFill>
          <a:blip r:embed="rId2" cstate="print"/>
          <a:srcRect/>
          <a:stretch>
            <a:fillRect/>
          </a:stretch>
        </p:blipFill>
        <p:spPr>
          <a:xfrm>
            <a:off x="3592513" y="3265488"/>
            <a:ext cx="4543425" cy="2298700"/>
          </a:xfrm>
          <a:noFill/>
        </p:spPr>
      </p:pic>
      <p:sp>
        <p:nvSpPr>
          <p:cNvPr id="67589" name="Rectangle 10"/>
          <p:cNvSpPr>
            <a:spLocks noChangeArrowheads="1"/>
          </p:cNvSpPr>
          <p:nvPr/>
        </p:nvSpPr>
        <p:spPr bwMode="auto">
          <a:xfrm>
            <a:off x="725488" y="5670550"/>
            <a:ext cx="7734300" cy="457200"/>
          </a:xfrm>
          <a:prstGeom prst="rect">
            <a:avLst/>
          </a:prstGeom>
          <a:noFill/>
          <a:ln w="12700" cap="sq">
            <a:noFill/>
            <a:miter lim="800000"/>
            <a:headEnd type="none" w="sm" len="sm"/>
            <a:tailEnd type="none" w="sm" len="sm"/>
          </a:ln>
        </p:spPr>
        <p:txBody>
          <a:bodyPr>
            <a:spAutoFit/>
          </a:bodyPr>
          <a:lstStyle/>
          <a:p>
            <a:r>
              <a:rPr lang="en-US"/>
              <a:t>This value would be near zero for the dummy variables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ChangeArrowheads="1"/>
          </p:cNvSpPr>
          <p:nvPr/>
        </p:nvSpPr>
        <p:spPr bwMode="auto">
          <a:xfrm>
            <a:off x="150813" y="1320800"/>
            <a:ext cx="8810625" cy="1187450"/>
          </a:xfrm>
          <a:prstGeom prst="rect">
            <a:avLst/>
          </a:prstGeom>
          <a:noFill/>
          <a:ln w="12700" cap="sq">
            <a:noFill/>
            <a:miter lim="800000"/>
            <a:headEnd type="none" w="sm" len="sm"/>
            <a:tailEnd type="none" w="sm" len="sm"/>
          </a:ln>
        </p:spPr>
        <p:txBody>
          <a:bodyPr>
            <a:spAutoFit/>
          </a:bodyPr>
          <a:lstStyle/>
          <a:p>
            <a:r>
              <a:rPr lang="en-US"/>
              <a:t>2. Estimate the mean square of each variable (the variance of effect).</a:t>
            </a:r>
          </a:p>
          <a:p>
            <a:endParaRPr lang="en-US"/>
          </a:p>
          <a:p>
            <a:r>
              <a:rPr lang="en-US"/>
              <a:t>For </a:t>
            </a:r>
            <a:r>
              <a:rPr lang="en-US" i="1"/>
              <a:t>A </a:t>
            </a:r>
            <a:r>
              <a:rPr lang="en-US"/>
              <a:t>the mean square will be =</a:t>
            </a:r>
          </a:p>
        </p:txBody>
      </p:sp>
      <p:pic>
        <p:nvPicPr>
          <p:cNvPr id="68611" name="Picture 9"/>
          <p:cNvPicPr>
            <a:picLocks noChangeAspect="1" noChangeArrowheads="1"/>
          </p:cNvPicPr>
          <p:nvPr>
            <p:ph sz="half" idx="1"/>
          </p:nvPr>
        </p:nvPicPr>
        <p:blipFill>
          <a:blip r:embed="rId2" cstate="print"/>
          <a:srcRect/>
          <a:stretch>
            <a:fillRect/>
          </a:stretch>
        </p:blipFill>
        <p:spPr>
          <a:xfrm>
            <a:off x="4375150" y="2043113"/>
            <a:ext cx="2039938" cy="503237"/>
          </a:xfrm>
          <a:noFill/>
        </p:spPr>
      </p:pic>
      <p:sp>
        <p:nvSpPr>
          <p:cNvPr id="68612" name="Rectangle 10"/>
          <p:cNvSpPr>
            <a:spLocks noChangeArrowheads="1"/>
          </p:cNvSpPr>
          <p:nvPr/>
        </p:nvSpPr>
        <p:spPr bwMode="auto">
          <a:xfrm>
            <a:off x="171450" y="3470275"/>
            <a:ext cx="8828088" cy="1552575"/>
          </a:xfrm>
          <a:prstGeom prst="rect">
            <a:avLst/>
          </a:prstGeom>
          <a:noFill/>
          <a:ln w="12700" cap="sq">
            <a:noFill/>
            <a:miter lim="800000"/>
            <a:headEnd type="none" w="sm" len="sm"/>
            <a:tailEnd type="none" w="sm" len="sm"/>
          </a:ln>
        </p:spPr>
        <p:txBody>
          <a:bodyPr>
            <a:spAutoFit/>
          </a:bodyPr>
          <a:lstStyle/>
          <a:p>
            <a:r>
              <a:rPr lang="en-US"/>
              <a:t>3. The experimental error can be calculated by averaging the mean squares of the dummy effects of </a:t>
            </a:r>
            <a:r>
              <a:rPr lang="en-US" i="1"/>
              <a:t>E </a:t>
            </a:r>
            <a:r>
              <a:rPr lang="en-US"/>
              <a:t>and G.</a:t>
            </a:r>
          </a:p>
          <a:p>
            <a:endParaRPr lang="en-US"/>
          </a:p>
          <a:p>
            <a:r>
              <a:rPr lang="en-US"/>
              <a:t>Thus, the mean square for error =</a:t>
            </a:r>
          </a:p>
        </p:txBody>
      </p:sp>
      <p:pic>
        <p:nvPicPr>
          <p:cNvPr id="68613" name="Picture 14"/>
          <p:cNvPicPr>
            <a:picLocks noChangeAspect="1" noChangeArrowheads="1"/>
          </p:cNvPicPr>
          <p:nvPr>
            <p:ph sz="half" idx="2"/>
          </p:nvPr>
        </p:nvPicPr>
        <p:blipFill>
          <a:blip r:embed="rId3" cstate="print"/>
          <a:srcRect/>
          <a:stretch>
            <a:fillRect/>
          </a:stretch>
        </p:blipFill>
        <p:spPr>
          <a:xfrm>
            <a:off x="4478338" y="4525963"/>
            <a:ext cx="2168525" cy="536575"/>
          </a:xfrm>
          <a:noFill/>
        </p:spPr>
      </p:pic>
      <p:sp>
        <p:nvSpPr>
          <p:cNvPr id="68614" name="Rectangle 17"/>
          <p:cNvSpPr>
            <a:spLocks noChangeArrowheads="1"/>
          </p:cNvSpPr>
          <p:nvPr/>
        </p:nvSpPr>
        <p:spPr bwMode="auto">
          <a:xfrm>
            <a:off x="182563" y="5543550"/>
            <a:ext cx="5238750" cy="457200"/>
          </a:xfrm>
          <a:prstGeom prst="rect">
            <a:avLst/>
          </a:prstGeom>
          <a:noFill/>
          <a:ln w="12700" cap="sq">
            <a:noFill/>
            <a:miter lim="800000"/>
            <a:headEnd type="none" w="sm" len="sm"/>
            <a:tailEnd type="none" w="sm" len="sm"/>
          </a:ln>
        </p:spPr>
        <p:txBody>
          <a:bodyPr>
            <a:spAutoFit/>
          </a:bodyPr>
          <a:lstStyle/>
          <a:p>
            <a:r>
              <a:rPr lang="en-US"/>
              <a:t>This experimental error is not significant.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4"/>
          <p:cNvPicPr>
            <a:picLocks noChangeAspect="1" noChangeArrowheads="1"/>
          </p:cNvPicPr>
          <p:nvPr>
            <p:ph idx="1"/>
          </p:nvPr>
        </p:nvPicPr>
        <p:blipFill>
          <a:blip r:embed="rId2" cstate="print"/>
          <a:srcRect/>
          <a:stretch>
            <a:fillRect/>
          </a:stretch>
        </p:blipFill>
        <p:spPr>
          <a:xfrm>
            <a:off x="0" y="2459038"/>
            <a:ext cx="3306763" cy="2849562"/>
          </a:xfrm>
          <a:noFill/>
        </p:spPr>
      </p:pic>
      <p:sp>
        <p:nvSpPr>
          <p:cNvPr id="69635" name="Rectangle 7"/>
          <p:cNvSpPr>
            <a:spLocks noChangeArrowheads="1"/>
          </p:cNvSpPr>
          <p:nvPr/>
        </p:nvSpPr>
        <p:spPr bwMode="auto">
          <a:xfrm>
            <a:off x="188913" y="168275"/>
            <a:ext cx="8799512" cy="1552575"/>
          </a:xfrm>
          <a:prstGeom prst="rect">
            <a:avLst/>
          </a:prstGeom>
          <a:noFill/>
          <a:ln w="12700" cap="sq">
            <a:noFill/>
            <a:miter lim="800000"/>
            <a:headEnd type="none" w="sm" len="sm"/>
            <a:tailEnd type="none" w="sm" len="sm"/>
          </a:ln>
        </p:spPr>
        <p:txBody>
          <a:bodyPr>
            <a:spAutoFit/>
          </a:bodyPr>
          <a:lstStyle/>
          <a:p>
            <a:r>
              <a:rPr lang="en-US"/>
              <a:t>4. The final stage is to identify the factors which are showing large effects. In the example this was done using an </a:t>
            </a:r>
            <a:r>
              <a:rPr lang="en-US" i="1"/>
              <a:t>F-test </a:t>
            </a:r>
            <a:r>
              <a:rPr lang="en-US"/>
              <a:t>for</a:t>
            </a:r>
          </a:p>
          <a:p>
            <a:r>
              <a:rPr lang="en-US"/>
              <a:t>					</a:t>
            </a:r>
            <a:r>
              <a:rPr lang="en-US" u="sng"/>
              <a:t>Factor mean square.</a:t>
            </a:r>
          </a:p>
          <a:p>
            <a:r>
              <a:rPr lang="en-US"/>
              <a:t>					error mean square.</a:t>
            </a:r>
          </a:p>
        </p:txBody>
      </p:sp>
      <p:sp>
        <p:nvSpPr>
          <p:cNvPr id="69636" name="Rectangle 8"/>
          <p:cNvSpPr>
            <a:spLocks noChangeArrowheads="1"/>
          </p:cNvSpPr>
          <p:nvPr/>
        </p:nvSpPr>
        <p:spPr bwMode="auto">
          <a:xfrm>
            <a:off x="3625850" y="2654300"/>
            <a:ext cx="5216525" cy="2647950"/>
          </a:xfrm>
          <a:prstGeom prst="rect">
            <a:avLst/>
          </a:prstGeom>
          <a:noFill/>
          <a:ln w="12700" cap="sq">
            <a:noFill/>
            <a:miter lim="800000"/>
            <a:headEnd type="none" w="sm" len="sm"/>
            <a:tailEnd type="none" w="sm" len="sm"/>
          </a:ln>
        </p:spPr>
        <p:txBody>
          <a:bodyPr>
            <a:spAutoFit/>
          </a:bodyPr>
          <a:lstStyle/>
          <a:p>
            <a:pPr algn="just"/>
            <a:r>
              <a:rPr lang="en-US"/>
              <a:t>When Probability Tables are examined it is found that Factors </a:t>
            </a:r>
            <a:r>
              <a:rPr lang="en-US" i="1"/>
              <a:t>A, </a:t>
            </a:r>
            <a:r>
              <a:rPr lang="en-US"/>
              <a:t>Band </a:t>
            </a:r>
            <a:r>
              <a:rPr lang="en-US" i="1"/>
              <a:t>F </a:t>
            </a:r>
            <a:r>
              <a:rPr lang="en-US"/>
              <a:t>show large effects which are very significant, whereas C shows a very low effect which is not significant and </a:t>
            </a:r>
            <a:r>
              <a:rPr lang="en-US" i="1"/>
              <a:t>D </a:t>
            </a:r>
            <a:r>
              <a:rPr lang="en-US"/>
              <a:t>shows no effect. </a:t>
            </a:r>
            <a:r>
              <a:rPr lang="en-US" i="1"/>
              <a:t>A, B </a:t>
            </a:r>
            <a:r>
              <a:rPr lang="en-US"/>
              <a:t>and </a:t>
            </a:r>
            <a:r>
              <a:rPr lang="en-US" i="1"/>
              <a:t>F </a:t>
            </a:r>
            <a:r>
              <a:rPr lang="en-US"/>
              <a:t>have been  identified as the most important factors.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body" idx="1"/>
          </p:nvPr>
        </p:nvSpPr>
        <p:spPr>
          <a:xfrm>
            <a:off x="128588" y="312738"/>
            <a:ext cx="8685212" cy="5961062"/>
          </a:xfrm>
        </p:spPr>
        <p:txBody>
          <a:bodyPr/>
          <a:lstStyle/>
          <a:p>
            <a:pPr marL="609600" indent="-609600" eaLnBrk="1" hangingPunct="1">
              <a:lnSpc>
                <a:spcPct val="90000"/>
              </a:lnSpc>
              <a:buFontTx/>
              <a:buAutoNum type="arabicPeriod"/>
            </a:pPr>
            <a:r>
              <a:rPr lang="en-US" sz="2000" smtClean="0"/>
              <a:t>produce</a:t>
            </a:r>
            <a:r>
              <a:rPr lang="en-US" sz="2000" b="1" smtClean="0"/>
              <a:t> maximum yield of product or biomass</a:t>
            </a:r>
            <a:r>
              <a:rPr lang="en-US" sz="2000" smtClean="0"/>
              <a:t> per gram of substrate used.</a:t>
            </a:r>
          </a:p>
          <a:p>
            <a:pPr marL="609600" indent="-609600" eaLnBrk="1" hangingPunct="1">
              <a:lnSpc>
                <a:spcPct val="90000"/>
              </a:lnSpc>
              <a:buFontTx/>
              <a:buAutoNum type="arabicPeriod"/>
            </a:pPr>
            <a:r>
              <a:rPr lang="en-US" sz="2000" smtClean="0"/>
              <a:t>produce the </a:t>
            </a:r>
            <a:r>
              <a:rPr lang="en-US" sz="2000" b="1" smtClean="0"/>
              <a:t>maximum concentration of product or biomass.</a:t>
            </a:r>
          </a:p>
          <a:p>
            <a:pPr marL="609600" indent="-609600" eaLnBrk="1" hangingPunct="1">
              <a:lnSpc>
                <a:spcPct val="90000"/>
              </a:lnSpc>
              <a:buFontTx/>
              <a:buAutoNum type="arabicPeriod"/>
            </a:pPr>
            <a:r>
              <a:rPr lang="en-US" sz="2000" smtClean="0"/>
              <a:t>permit the </a:t>
            </a:r>
            <a:r>
              <a:rPr lang="en-US" sz="2000" b="1" smtClean="0"/>
              <a:t>maximum rate of product formation.</a:t>
            </a:r>
          </a:p>
          <a:p>
            <a:pPr marL="609600" indent="-609600" eaLnBrk="1" hangingPunct="1">
              <a:lnSpc>
                <a:spcPct val="90000"/>
              </a:lnSpc>
              <a:buFontTx/>
              <a:buAutoNum type="arabicPeriod"/>
            </a:pPr>
            <a:r>
              <a:rPr lang="en-US" sz="2000" smtClean="0"/>
              <a:t>give the minimum yield of </a:t>
            </a:r>
            <a:r>
              <a:rPr lang="en-US" sz="2000" b="1" smtClean="0"/>
              <a:t>undesired products.</a:t>
            </a:r>
          </a:p>
          <a:p>
            <a:pPr marL="609600" indent="-609600" eaLnBrk="1" hangingPunct="1">
              <a:lnSpc>
                <a:spcPct val="90000"/>
              </a:lnSpc>
              <a:buFontTx/>
              <a:buAutoNum type="arabicPeriod"/>
            </a:pPr>
            <a:r>
              <a:rPr lang="en-US" sz="2000" smtClean="0"/>
              <a:t>has </a:t>
            </a:r>
            <a:r>
              <a:rPr lang="en-US" sz="2000" b="1" smtClean="0"/>
              <a:t>consistent quality</a:t>
            </a:r>
          </a:p>
          <a:p>
            <a:pPr marL="609600" indent="-609600" eaLnBrk="1" hangingPunct="1">
              <a:lnSpc>
                <a:spcPct val="90000"/>
              </a:lnSpc>
              <a:buFontTx/>
              <a:buAutoNum type="arabicPeriod"/>
            </a:pPr>
            <a:r>
              <a:rPr lang="en-US" sz="2000" smtClean="0"/>
              <a:t>be </a:t>
            </a:r>
            <a:r>
              <a:rPr lang="en-US" sz="2000" b="1" smtClean="0"/>
              <a:t>readily available</a:t>
            </a:r>
            <a:r>
              <a:rPr lang="en-US" sz="2000" smtClean="0"/>
              <a:t> throughout the year.</a:t>
            </a:r>
          </a:p>
          <a:p>
            <a:pPr marL="609600" indent="-609600" eaLnBrk="1" hangingPunct="1">
              <a:lnSpc>
                <a:spcPct val="90000"/>
              </a:lnSpc>
              <a:buFontTx/>
              <a:buAutoNum type="arabicPeriod"/>
            </a:pPr>
            <a:endParaRPr lang="en-US" sz="2000" smtClean="0"/>
          </a:p>
          <a:p>
            <a:pPr marL="609600" indent="-609600" eaLnBrk="1" hangingPunct="1">
              <a:lnSpc>
                <a:spcPct val="90000"/>
              </a:lnSpc>
              <a:buFontTx/>
              <a:buAutoNum type="arabicPeriod"/>
            </a:pPr>
            <a:r>
              <a:rPr lang="en-US" sz="2000" smtClean="0"/>
              <a:t>It will cause minimal problems during 	</a:t>
            </a:r>
          </a:p>
          <a:p>
            <a:pPr marL="609600" indent="-609600" eaLnBrk="1" hangingPunct="1">
              <a:lnSpc>
                <a:spcPct val="90000"/>
              </a:lnSpc>
              <a:buFontTx/>
              <a:buNone/>
            </a:pPr>
            <a:r>
              <a:rPr lang="en-US" sz="2000" smtClean="0"/>
              <a:t>	-media making and </a:t>
            </a:r>
          </a:p>
          <a:p>
            <a:pPr marL="609600" indent="-609600" eaLnBrk="1" hangingPunct="1">
              <a:lnSpc>
                <a:spcPct val="90000"/>
              </a:lnSpc>
              <a:buFontTx/>
              <a:buNone/>
            </a:pPr>
            <a:r>
              <a:rPr lang="en-US" sz="2000" smtClean="0"/>
              <a:t>	-sterilization</a:t>
            </a:r>
          </a:p>
          <a:p>
            <a:pPr marL="609600" indent="-609600" eaLnBrk="1" hangingPunct="1">
              <a:lnSpc>
                <a:spcPct val="90000"/>
              </a:lnSpc>
              <a:buFontTx/>
              <a:buNone/>
            </a:pPr>
            <a:endParaRPr lang="en-US" sz="2000" smtClean="0"/>
          </a:p>
          <a:p>
            <a:pPr marL="609600" indent="-609600" algn="just" eaLnBrk="1" hangingPunct="1">
              <a:lnSpc>
                <a:spcPct val="90000"/>
              </a:lnSpc>
              <a:buFontTx/>
              <a:buNone/>
            </a:pPr>
            <a:r>
              <a:rPr lang="en-US" sz="2000" smtClean="0"/>
              <a:t>8.   It will cause minimal problems in other aspects of the production process particularly in </a:t>
            </a:r>
          </a:p>
          <a:p>
            <a:pPr marL="609600" indent="-609600" algn="just" eaLnBrk="1" hangingPunct="1">
              <a:lnSpc>
                <a:spcPct val="90000"/>
              </a:lnSpc>
              <a:buFontTx/>
              <a:buNone/>
            </a:pPr>
            <a:r>
              <a:rPr lang="en-US" sz="2000" smtClean="0"/>
              <a:t>	-aeration and agitation, </a:t>
            </a:r>
          </a:p>
          <a:p>
            <a:pPr marL="609600" indent="-609600" algn="just" eaLnBrk="1" hangingPunct="1">
              <a:lnSpc>
                <a:spcPct val="90000"/>
              </a:lnSpc>
              <a:buFontTx/>
              <a:buNone/>
            </a:pPr>
            <a:r>
              <a:rPr lang="en-US" sz="2000" smtClean="0"/>
              <a:t> 	-extraction, </a:t>
            </a:r>
          </a:p>
          <a:p>
            <a:pPr marL="609600" indent="-609600" algn="just" eaLnBrk="1" hangingPunct="1">
              <a:lnSpc>
                <a:spcPct val="90000"/>
              </a:lnSpc>
              <a:buFontTx/>
              <a:buNone/>
            </a:pPr>
            <a:r>
              <a:rPr lang="en-US" sz="2000" smtClean="0"/>
              <a:t>	-purification and </a:t>
            </a:r>
          </a:p>
          <a:p>
            <a:pPr marL="609600" indent="-609600" algn="just" eaLnBrk="1" hangingPunct="1">
              <a:lnSpc>
                <a:spcPct val="90000"/>
              </a:lnSpc>
              <a:buFontTx/>
              <a:buNone/>
            </a:pPr>
            <a:r>
              <a:rPr lang="en-US" sz="2000" smtClean="0"/>
              <a:t>	-waste treatment.</a:t>
            </a:r>
          </a:p>
          <a:p>
            <a:pPr marL="609600" indent="-609600" eaLnBrk="1" hangingPunct="1">
              <a:lnSpc>
                <a:spcPct val="90000"/>
              </a:lnSpc>
              <a:buFontTx/>
              <a:buAutoNum type="arabicPeriod"/>
            </a:pPr>
            <a:endParaRPr lang="en-US" sz="2400" smtClean="0"/>
          </a:p>
          <a:p>
            <a:pPr marL="609600" indent="-609600" eaLnBrk="1" hangingPunct="1">
              <a:lnSpc>
                <a:spcPct val="90000"/>
              </a:lnSpc>
              <a:buFontTx/>
              <a:buNone/>
            </a:pPr>
            <a:endParaRPr lang="en-US" sz="2400" b="1" smtClean="0"/>
          </a:p>
          <a:p>
            <a:pPr marL="609600" indent="-609600" eaLnBrk="1" hangingPunct="1">
              <a:lnSpc>
                <a:spcPct val="90000"/>
              </a:lnSpc>
              <a:buFontTx/>
              <a:buAutoNum type="arabicPeriod"/>
            </a:pPr>
            <a:endParaRPr lang="en-US" sz="2400" b="1" smtClean="0"/>
          </a:p>
          <a:p>
            <a:pPr marL="609600" indent="-609600" eaLnBrk="1" hangingPunct="1">
              <a:lnSpc>
                <a:spcPct val="90000"/>
              </a:lnSpc>
              <a:buFontTx/>
              <a:buAutoNum type="arabicPeriod"/>
            </a:pPr>
            <a:endParaRPr lang="en-US" sz="2400" b="1" smtClean="0"/>
          </a:p>
          <a:p>
            <a:pPr marL="609600" indent="-609600" eaLnBrk="1" hangingPunct="1">
              <a:lnSpc>
                <a:spcPct val="90000"/>
              </a:lnSpc>
              <a:buFontTx/>
              <a:buAutoNum type="arabicPeriod"/>
            </a:pPr>
            <a:endParaRPr lang="en-US" sz="2400" smtClean="0"/>
          </a:p>
          <a:p>
            <a:pPr marL="609600" indent="-609600" eaLnBrk="1" hangingPunct="1">
              <a:lnSpc>
                <a:spcPct val="90000"/>
              </a:lnSpc>
              <a:buFontTx/>
              <a:buNone/>
            </a:pPr>
            <a:endParaRPr lang="en-US" sz="2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sz="4000" smtClean="0"/>
              <a:t>Methods of optimization of media</a:t>
            </a:r>
          </a:p>
        </p:txBody>
      </p:sp>
      <p:sp>
        <p:nvSpPr>
          <p:cNvPr id="55299" name="Rectangle 3"/>
          <p:cNvSpPr>
            <a:spLocks noGrp="1" noChangeArrowheads="1"/>
          </p:cNvSpPr>
          <p:nvPr>
            <p:ph type="body" idx="1"/>
          </p:nvPr>
        </p:nvSpPr>
        <p:spPr/>
        <p:txBody>
          <a:bodyPr/>
          <a:lstStyle/>
          <a:p>
            <a:pPr eaLnBrk="1" hangingPunct="1"/>
            <a:endParaRPr lang="en-US" smtClean="0"/>
          </a:p>
          <a:p>
            <a:pPr eaLnBrk="1" hangingPunct="1"/>
            <a:r>
              <a:rPr lang="en-US" smtClean="0"/>
              <a:t>Classical Method </a:t>
            </a:r>
          </a:p>
          <a:p>
            <a:pPr eaLnBrk="1" hangingPunct="1"/>
            <a:endParaRPr lang="en-US" smtClean="0"/>
          </a:p>
          <a:p>
            <a:pPr eaLnBrk="1" hangingPunct="1">
              <a:buFontTx/>
              <a:buNone/>
            </a:pPr>
            <a:endParaRPr lang="en-US" smtClean="0"/>
          </a:p>
          <a:p>
            <a:pPr eaLnBrk="1" hangingPunct="1"/>
            <a:r>
              <a:rPr lang="en-US" smtClean="0"/>
              <a:t>The Plackett-Burman design</a:t>
            </a:r>
          </a:p>
          <a:p>
            <a:pPr eaLnBrk="1" hangingPunct="1"/>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mtClean="0"/>
              <a:t>Classical Method</a:t>
            </a:r>
          </a:p>
        </p:txBody>
      </p:sp>
      <p:sp>
        <p:nvSpPr>
          <p:cNvPr id="56323" name="Rectangle 3"/>
          <p:cNvSpPr>
            <a:spLocks noGrp="1" noChangeArrowheads="1"/>
          </p:cNvSpPr>
          <p:nvPr>
            <p:ph type="body" idx="1"/>
          </p:nvPr>
        </p:nvSpPr>
        <p:spPr>
          <a:xfrm>
            <a:off x="641350" y="1970088"/>
            <a:ext cx="7772400" cy="4114800"/>
          </a:xfrm>
        </p:spPr>
        <p:txBody>
          <a:bodyPr/>
          <a:lstStyle/>
          <a:p>
            <a:pPr eaLnBrk="1" hangingPunct="1">
              <a:buFontTx/>
              <a:buNone/>
            </a:pPr>
            <a:r>
              <a:rPr lang="en-US" smtClean="0"/>
              <a:t>Medium optimization by the classical method involve changing one independent variable (nutrient, antifoam, pH, temperature, etc.) while fixing all the others at certain level can be extremely time consuming expensive for a large number of variables. </a:t>
            </a:r>
          </a:p>
          <a:p>
            <a:pPr eaLnBrk="1" hangingPunct="1">
              <a:buFontTx/>
              <a:buNone/>
            </a:pPr>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833438" y="0"/>
            <a:ext cx="7624762" cy="1524000"/>
          </a:xfrm>
        </p:spPr>
        <p:txBody>
          <a:bodyPr/>
          <a:lstStyle/>
          <a:p>
            <a:pPr eaLnBrk="1" hangingPunct="1"/>
            <a:r>
              <a:rPr lang="en-US" smtClean="0"/>
              <a:t/>
            </a:r>
            <a:br>
              <a:rPr lang="en-US" smtClean="0"/>
            </a:br>
            <a:endParaRPr lang="en-US" smtClean="0"/>
          </a:p>
        </p:txBody>
      </p:sp>
      <p:sp>
        <p:nvSpPr>
          <p:cNvPr id="57347" name="Rectangle 3"/>
          <p:cNvSpPr>
            <a:spLocks noGrp="1" noChangeArrowheads="1"/>
          </p:cNvSpPr>
          <p:nvPr>
            <p:ph type="body" idx="1"/>
          </p:nvPr>
        </p:nvSpPr>
        <p:spPr/>
        <p:txBody>
          <a:bodyPr/>
          <a:lstStyle/>
          <a:p>
            <a:pPr eaLnBrk="1" hangingPunct="1">
              <a:buFontTx/>
              <a:buNone/>
            </a:pPr>
            <a:r>
              <a:rPr lang="en-US" smtClean="0"/>
              <a:t>Each possible combination of independent variable at appropriate levels could require a large number of experiments, x</a:t>
            </a:r>
            <a:r>
              <a:rPr lang="en-US" baseline="30000" smtClean="0"/>
              <a:t>n</a:t>
            </a:r>
            <a:r>
              <a:rPr lang="en-US" smtClean="0"/>
              <a:t> where </a:t>
            </a:r>
            <a:r>
              <a:rPr lang="en-US" i="1" smtClean="0"/>
              <a:t>x </a:t>
            </a:r>
            <a:r>
              <a:rPr lang="en-US" smtClean="0"/>
              <a:t>is the number of levels and </a:t>
            </a:r>
            <a:r>
              <a:rPr lang="en-US" i="1" smtClean="0"/>
              <a:t>n </a:t>
            </a:r>
            <a:r>
              <a:rPr lang="en-US" smtClean="0"/>
              <a:t>is the number of variables.</a:t>
            </a:r>
          </a:p>
          <a:p>
            <a:pPr eaLnBrk="1" hangingPunct="1">
              <a:buFontTx/>
              <a:buNone/>
            </a:pPr>
            <a:endParaRPr lang="en-US" smtClean="0"/>
          </a:p>
          <a:p>
            <a:pPr eaLnBrk="1" hangingPunct="1">
              <a:buFontTx/>
              <a:buNone/>
            </a:pPr>
            <a:endParaRPr lang="en-US" smtClean="0"/>
          </a:p>
          <a:p>
            <a:pPr eaLnBrk="1" hangingPunct="1"/>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endParaRPr lang="en-US" smtClean="0"/>
          </a:p>
        </p:txBody>
      </p:sp>
      <p:sp>
        <p:nvSpPr>
          <p:cNvPr id="58371" name="Rectangle 3"/>
          <p:cNvSpPr>
            <a:spLocks noGrp="1" noChangeArrowheads="1"/>
          </p:cNvSpPr>
          <p:nvPr>
            <p:ph type="body" idx="1"/>
          </p:nvPr>
        </p:nvSpPr>
        <p:spPr/>
        <p:txBody>
          <a:bodyPr/>
          <a:lstStyle/>
          <a:p>
            <a:pPr algn="just" eaLnBrk="1" hangingPunct="1">
              <a:buFontTx/>
              <a:buNone/>
            </a:pPr>
            <a:r>
              <a:rPr lang="en-US" smtClean="0"/>
              <a:t>This may be quite appropriate for three nutrients at two concentrations (2 3 trials) but not for six nutrients at three concentrations.In this instance 3</a:t>
            </a:r>
            <a:r>
              <a:rPr lang="en-US" baseline="30000" smtClean="0"/>
              <a:t>6 </a:t>
            </a:r>
            <a:r>
              <a:rPr lang="en-US" smtClean="0"/>
              <a:t>(729) trials would be needed. </a:t>
            </a:r>
          </a:p>
          <a:p>
            <a:pPr algn="just" eaLnBrk="1" hangingPunct="1">
              <a:buFontTx/>
              <a:buNone/>
            </a:pPr>
            <a:endParaRPr lang="en-US" smtClean="0"/>
          </a:p>
          <a:p>
            <a:pPr eaLnBrk="1" hangingPunct="1">
              <a:buFontTx/>
              <a:buNone/>
            </a:pP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endParaRPr lang="en-US" smtClean="0"/>
          </a:p>
        </p:txBody>
      </p:sp>
      <p:sp>
        <p:nvSpPr>
          <p:cNvPr id="59395" name="Rectangle 3"/>
          <p:cNvSpPr>
            <a:spLocks noGrp="1" noChangeArrowheads="1"/>
          </p:cNvSpPr>
          <p:nvPr>
            <p:ph type="body" idx="1"/>
          </p:nvPr>
        </p:nvSpPr>
        <p:spPr/>
        <p:txBody>
          <a:bodyPr/>
          <a:lstStyle/>
          <a:p>
            <a:pPr algn="just" eaLnBrk="1" hangingPunct="1"/>
            <a:r>
              <a:rPr lang="en-US" smtClean="0"/>
              <a:t>Industrially the aim is to perform the minimum number of experiments to determine optimal conditions. Other alternative strategies must therefore be considered which allow more than one variable to be changed at a time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11188" y="192088"/>
            <a:ext cx="7772400" cy="1350962"/>
          </a:xfrm>
        </p:spPr>
        <p:txBody>
          <a:bodyPr/>
          <a:lstStyle/>
          <a:p>
            <a:pPr eaLnBrk="1" hangingPunct="1"/>
            <a:r>
              <a:rPr lang="en-US" sz="4000" smtClean="0"/>
              <a:t>The Plackett-Burman design</a:t>
            </a:r>
            <a:br>
              <a:rPr lang="en-US" sz="4000" smtClean="0"/>
            </a:br>
            <a:endParaRPr lang="en-US" sz="4000" smtClean="0"/>
          </a:p>
        </p:txBody>
      </p:sp>
      <p:sp>
        <p:nvSpPr>
          <p:cNvPr id="60419" name="Rectangle 3"/>
          <p:cNvSpPr>
            <a:spLocks noGrp="1" noChangeArrowheads="1"/>
          </p:cNvSpPr>
          <p:nvPr>
            <p:ph type="body" idx="1"/>
          </p:nvPr>
        </p:nvSpPr>
        <p:spPr/>
        <p:txBody>
          <a:bodyPr/>
          <a:lstStyle/>
          <a:p>
            <a:pPr eaLnBrk="1" hangingPunct="1">
              <a:buFontTx/>
              <a:buNone/>
            </a:pPr>
            <a:r>
              <a:rPr lang="en-US" smtClean="0"/>
              <a:t>When more than five independent variables are to be investigated, the Plackett-Burman design may be used to find the most important variables in a system, which are then optimized in further studies.</a:t>
            </a:r>
          </a:p>
          <a:p>
            <a:pPr eaLnBrk="1" hangingPunct="1">
              <a:buFontTx/>
              <a:buNone/>
            </a:pPr>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endParaRPr lang="en-US" smtClean="0"/>
          </a:p>
        </p:txBody>
      </p:sp>
      <p:sp>
        <p:nvSpPr>
          <p:cNvPr id="61443" name="Rectangle 3"/>
          <p:cNvSpPr>
            <a:spLocks noGrp="1" noChangeArrowheads="1"/>
          </p:cNvSpPr>
          <p:nvPr>
            <p:ph type="body" idx="1"/>
          </p:nvPr>
        </p:nvSpPr>
        <p:spPr>
          <a:xfrm>
            <a:off x="685800" y="2057400"/>
            <a:ext cx="7772400" cy="2330450"/>
          </a:xfrm>
        </p:spPr>
        <p:txBody>
          <a:bodyPr/>
          <a:lstStyle/>
          <a:p>
            <a:pPr algn="just" eaLnBrk="1" hangingPunct="1">
              <a:buFontTx/>
              <a:buNone/>
            </a:pPr>
            <a:r>
              <a:rPr lang="en-US" smtClean="0"/>
              <a:t>This technique allows for the evaluation of</a:t>
            </a:r>
          </a:p>
          <a:p>
            <a:pPr algn="just" eaLnBrk="1" hangingPunct="1">
              <a:buFontTx/>
              <a:buNone/>
            </a:pPr>
            <a:r>
              <a:rPr lang="en-US" i="1" smtClean="0"/>
              <a:t>X-I </a:t>
            </a:r>
            <a:r>
              <a:rPr lang="en-US" smtClean="0"/>
              <a:t>variables by </a:t>
            </a:r>
            <a:r>
              <a:rPr lang="en-US" i="1" smtClean="0"/>
              <a:t>X </a:t>
            </a:r>
            <a:r>
              <a:rPr lang="en-US" smtClean="0"/>
              <a:t>experiments. </a:t>
            </a:r>
            <a:r>
              <a:rPr lang="en-US" i="1" smtClean="0"/>
              <a:t>X </a:t>
            </a:r>
            <a:r>
              <a:rPr lang="en-US" smtClean="0"/>
              <a:t>must be a multiple of 4, e.g. 8, 12, 16, 20, 24, etc.</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842</Words>
  <Application>Microsoft Office PowerPoint</Application>
  <PresentationFormat>On-screen Show (4:3)</PresentationFormat>
  <Paragraphs>71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Optimization of Media: Criteria for optimization of media </vt:lpstr>
      <vt:lpstr>Slide 2</vt:lpstr>
      <vt:lpstr>Methods of optimization of media</vt:lpstr>
      <vt:lpstr>Classical Method</vt:lpstr>
      <vt:lpstr> </vt:lpstr>
      <vt:lpstr>Slide 6</vt:lpstr>
      <vt:lpstr>Slide 7</vt:lpstr>
      <vt:lpstr>The Plackett-Burman design </vt:lpstr>
      <vt:lpstr>Slide 9</vt:lpstr>
      <vt:lpstr>Slide 10</vt:lpstr>
      <vt:lpstr>Table 4.16 shows a Plackett-Burman design for seven variables (A -G) at high and low levels in which two factors, E and G, are designated as 'dummy' variables.</vt:lpstr>
      <vt:lpstr>Slide 12</vt:lpstr>
      <vt:lpstr>Slide 13</vt:lpstr>
      <vt:lpstr>The stages in analysing the data (Tables 4.16 and 4.17) using Nelson's (1982) example are as follows:</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Optimization of Media: Criteria for optimization of media </dc:title>
  <dc:creator>abhishek</dc:creator>
  <cp:lastModifiedBy>abhishek</cp:lastModifiedBy>
  <cp:revision>1</cp:revision>
  <dcterms:created xsi:type="dcterms:W3CDTF">2011-11-22T01:02:50Z</dcterms:created>
  <dcterms:modified xsi:type="dcterms:W3CDTF">2011-11-22T01:03:09Z</dcterms:modified>
</cp:coreProperties>
</file>