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4F9C8-2DD7-4B53-A52E-CD2D1F64CF4C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B44F-7A97-4238-9C2A-ED6D92F8E0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4F9C8-2DD7-4B53-A52E-CD2D1F64CF4C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B44F-7A97-4238-9C2A-ED6D92F8E0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4F9C8-2DD7-4B53-A52E-CD2D1F64CF4C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B44F-7A97-4238-9C2A-ED6D92F8E0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4F9C8-2DD7-4B53-A52E-CD2D1F64CF4C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B44F-7A97-4238-9C2A-ED6D92F8E0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4F9C8-2DD7-4B53-A52E-CD2D1F64CF4C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B44F-7A97-4238-9C2A-ED6D92F8E0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4F9C8-2DD7-4B53-A52E-CD2D1F64CF4C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B44F-7A97-4238-9C2A-ED6D92F8E0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4F9C8-2DD7-4B53-A52E-CD2D1F64CF4C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B44F-7A97-4238-9C2A-ED6D92F8E0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4F9C8-2DD7-4B53-A52E-CD2D1F64CF4C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B44F-7A97-4238-9C2A-ED6D92F8E0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4F9C8-2DD7-4B53-A52E-CD2D1F64CF4C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B44F-7A97-4238-9C2A-ED6D92F8E0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4F9C8-2DD7-4B53-A52E-CD2D1F64CF4C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B44F-7A97-4238-9C2A-ED6D92F8E0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4F9C8-2DD7-4B53-A52E-CD2D1F64CF4C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50B44F-7A97-4238-9C2A-ED6D92F8E0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A4F9C8-2DD7-4B53-A52E-CD2D1F64CF4C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50B44F-7A97-4238-9C2A-ED6D92F8E05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57299"/>
            <a:ext cx="7772400" cy="2500329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Urban </a:t>
            </a:r>
            <a:r>
              <a:rPr lang="en-IN" dirty="0" smtClean="0"/>
              <a:t>Sociology (V-B)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00320"/>
          </a:xfrm>
        </p:spPr>
        <p:txBody>
          <a:bodyPr/>
          <a:lstStyle/>
          <a:p>
            <a:r>
              <a:rPr lang="en-IN" sz="2800" dirty="0" smtClean="0"/>
              <a:t>Dr. </a:t>
            </a:r>
            <a:r>
              <a:rPr lang="en-IN" sz="2800" dirty="0" err="1" smtClean="0"/>
              <a:t>Sumitra</a:t>
            </a:r>
            <a:r>
              <a:rPr lang="en-IN" sz="2800" dirty="0" smtClean="0"/>
              <a:t> Sharma</a:t>
            </a:r>
          </a:p>
          <a:p>
            <a:r>
              <a:rPr lang="en-IN" sz="2800" dirty="0" smtClean="0"/>
              <a:t>Assistant Professor </a:t>
            </a:r>
          </a:p>
          <a:p>
            <a:r>
              <a:rPr lang="en-IN" sz="2800" dirty="0" smtClean="0"/>
              <a:t>Department of Sociology</a:t>
            </a:r>
          </a:p>
          <a:p>
            <a:r>
              <a:rPr lang="en-IN" sz="2800" dirty="0" err="1" smtClean="0"/>
              <a:t>M.L.Sukhadia</a:t>
            </a:r>
            <a:r>
              <a:rPr lang="en-IN" sz="2800" dirty="0" smtClean="0"/>
              <a:t> University</a:t>
            </a:r>
          </a:p>
          <a:p>
            <a:endParaRPr lang="en-IN" sz="2800" dirty="0" smtClean="0"/>
          </a:p>
          <a:p>
            <a:endParaRPr lang="en-US" dirty="0"/>
          </a:p>
        </p:txBody>
      </p:sp>
      <p:pic>
        <p:nvPicPr>
          <p:cNvPr id="4" name="Picture 2" descr="C:\Users\drsls\Desktop\origin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428604"/>
            <a:ext cx="7215238" cy="2786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Emile Durkheim (1858-1917)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 Important Books</a:t>
            </a:r>
          </a:p>
          <a:p>
            <a:pPr>
              <a:buNone/>
            </a:pPr>
            <a:r>
              <a:rPr lang="en-IN" dirty="0" smtClean="0"/>
              <a:t> The Division of Labour in Society (1893)</a:t>
            </a:r>
          </a:p>
          <a:p>
            <a:pPr>
              <a:buNone/>
            </a:pPr>
            <a:r>
              <a:rPr lang="en-IN" dirty="0" smtClean="0"/>
              <a:t> The Rules of Sociological Method (1895)</a:t>
            </a:r>
          </a:p>
          <a:p>
            <a:pPr>
              <a:buNone/>
            </a:pPr>
            <a:r>
              <a:rPr lang="en-IN" dirty="0" smtClean="0"/>
              <a:t> Suicide : A Study in Sociology (1897)</a:t>
            </a:r>
          </a:p>
          <a:p>
            <a:pPr>
              <a:buNone/>
            </a:pPr>
            <a:r>
              <a:rPr lang="en-IN" dirty="0" smtClean="0"/>
              <a:t> The Elementary Forms of the Religious life (1912)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Important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Social Fact  </a:t>
            </a:r>
            <a:r>
              <a:rPr lang="en-IN" dirty="0" smtClean="0">
                <a:latin typeface="DevLys 010" pitchFamily="2" charset="0"/>
              </a:rPr>
              <a:t>¼lkekftd rF;½</a:t>
            </a:r>
          </a:p>
          <a:p>
            <a:r>
              <a:rPr lang="en-IN" dirty="0" smtClean="0"/>
              <a:t>Division of labour </a:t>
            </a:r>
            <a:r>
              <a:rPr lang="en-IN" dirty="0" smtClean="0">
                <a:latin typeface="DevLys 010" pitchFamily="2" charset="0"/>
              </a:rPr>
              <a:t>¼Je foHkktu½</a:t>
            </a:r>
            <a:endParaRPr lang="en-IN" dirty="0" smtClean="0"/>
          </a:p>
          <a:p>
            <a:r>
              <a:rPr lang="en-IN" dirty="0" smtClean="0"/>
              <a:t>Solidarity – Mechanical Solidarity and organic Solidarity</a:t>
            </a:r>
            <a:r>
              <a:rPr lang="en-IN" dirty="0" smtClean="0">
                <a:latin typeface="DevLys 010" pitchFamily="2" charset="0"/>
              </a:rPr>
              <a:t> ¼,drk% ;</a:t>
            </a:r>
            <a:r>
              <a:rPr lang="en-IN" dirty="0" err="1" smtClean="0">
                <a:latin typeface="DevLys 010" pitchFamily="2" charset="0"/>
              </a:rPr>
              <a:t>kaf</a:t>
            </a:r>
            <a:r>
              <a:rPr lang="en-IN" dirty="0" smtClean="0">
                <a:latin typeface="DevLys 010" pitchFamily="2" charset="0"/>
              </a:rPr>
              <a:t>=d ,</a:t>
            </a:r>
            <a:r>
              <a:rPr lang="en-IN" dirty="0" err="1" smtClean="0">
                <a:latin typeface="DevLys 010" pitchFamily="2" charset="0"/>
              </a:rPr>
              <a:t>drk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vkSj</a:t>
            </a:r>
            <a:r>
              <a:rPr lang="en-IN" dirty="0" smtClean="0">
                <a:latin typeface="DevLys 010" pitchFamily="2" charset="0"/>
              </a:rPr>
              <a:t> </a:t>
            </a:r>
            <a:r>
              <a:rPr lang="en-IN" dirty="0" err="1" smtClean="0">
                <a:latin typeface="DevLys 010" pitchFamily="2" charset="0"/>
              </a:rPr>
              <a:t>lko;oh</a:t>
            </a:r>
            <a:r>
              <a:rPr lang="en-IN" dirty="0" smtClean="0">
                <a:latin typeface="DevLys 010" pitchFamily="2" charset="0"/>
              </a:rPr>
              <a:t> ,drk½</a:t>
            </a:r>
            <a:endParaRPr lang="en-IN" dirty="0" smtClean="0"/>
          </a:p>
          <a:p>
            <a:r>
              <a:rPr lang="en-IN" dirty="0" smtClean="0"/>
              <a:t>Collective consciousness </a:t>
            </a:r>
            <a:r>
              <a:rPr lang="en-IN" dirty="0" smtClean="0">
                <a:latin typeface="DevLys 010" pitchFamily="2" charset="0"/>
              </a:rPr>
              <a:t>¼lkewfgd psruk½</a:t>
            </a:r>
            <a:endParaRPr lang="en-IN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Durkheim’s views on urban dimensions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8838"/>
            <a:ext cx="8229600" cy="4389120"/>
          </a:xfrm>
        </p:spPr>
        <p:txBody>
          <a:bodyPr>
            <a:normAutofit/>
          </a:bodyPr>
          <a:lstStyle/>
          <a:p>
            <a:r>
              <a:rPr lang="en-IN" dirty="0" smtClean="0"/>
              <a:t>According to Durkheim urban people simply organise themselves into in to different social life from their rural counterpart.</a:t>
            </a:r>
          </a:p>
          <a:p>
            <a:r>
              <a:rPr lang="en-IN" dirty="0" smtClean="0"/>
              <a:t>He described traditional rural life as a mechanical solidarity i.e. Social bonds are based on the common sentiments and shared moral values.</a:t>
            </a:r>
          </a:p>
          <a:p>
            <a:r>
              <a:rPr lang="en-IN" dirty="0" smtClean="0"/>
              <a:t>Durkheim argues in traditional societies collective consciousness entirely subsumes individual consciousness, norms are strong and behaviour is well regulated.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According to Durkheim urbanization on other hand erodes this mechanical solidarity .</a:t>
            </a:r>
          </a:p>
          <a:p>
            <a:r>
              <a:rPr lang="en-IN" dirty="0" smtClean="0"/>
              <a:t>It generate new type of bonding which he termed as ‘organic solidarity’ . Here the social bonds are based on specialization and interdependence. He viewed that urban centres create new Kind of solidarity that is ‘organic solidarity’ .</a:t>
            </a:r>
          </a:p>
          <a:p>
            <a:r>
              <a:rPr lang="en-IN" dirty="0" smtClean="0"/>
              <a:t>In modern societies he argued that highly complex division of labour resulted in organic solidarity.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solidarity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596" y="1571612"/>
            <a:ext cx="4040188" cy="857256"/>
          </a:xfrm>
        </p:spPr>
        <p:txBody>
          <a:bodyPr>
            <a:normAutofit/>
          </a:bodyPr>
          <a:lstStyle/>
          <a:p>
            <a:endParaRPr lang="en-IN" dirty="0" smtClean="0"/>
          </a:p>
          <a:p>
            <a:r>
              <a:rPr lang="en-IN" dirty="0" smtClean="0"/>
              <a:t>Traditional Society (Rural)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3438" y="1571612"/>
            <a:ext cx="4041775" cy="854076"/>
          </a:xfrm>
        </p:spPr>
        <p:txBody>
          <a:bodyPr>
            <a:normAutofit/>
          </a:bodyPr>
          <a:lstStyle/>
          <a:p>
            <a:endParaRPr lang="en-IN" dirty="0" smtClean="0"/>
          </a:p>
          <a:p>
            <a:r>
              <a:rPr lang="en-IN" dirty="0" smtClean="0"/>
              <a:t>Modern Society(Urban)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28596" y="2285992"/>
            <a:ext cx="4040188" cy="3951288"/>
          </a:xfrm>
        </p:spPr>
        <p:txBody>
          <a:bodyPr>
            <a:normAutofit lnSpcReduction="10000"/>
          </a:bodyPr>
          <a:lstStyle/>
          <a:p>
            <a:pPr fontAlgn="t">
              <a:buNone/>
            </a:pPr>
            <a:endParaRPr lang="en-US" b="1" dirty="0" smtClean="0"/>
          </a:p>
          <a:p>
            <a:r>
              <a:rPr lang="en-IN" dirty="0" smtClean="0"/>
              <a:t>Mechanical Solidarity- a form of social interdependence based on common shared beliefs &amp; strong group identity based on very simple division of labour</a:t>
            </a:r>
            <a:endParaRPr lang="en-US" dirty="0" smtClean="0"/>
          </a:p>
          <a:p>
            <a:pPr fontAlgn="t"/>
            <a:endParaRPr lang="en-US" dirty="0" smtClean="0"/>
          </a:p>
          <a:p>
            <a:r>
              <a:rPr lang="en-IN" dirty="0" smtClean="0"/>
              <a:t>Uniformity</a:t>
            </a:r>
            <a:endParaRPr lang="en-US" dirty="0" smtClean="0"/>
          </a:p>
          <a:p>
            <a:pPr fontAlgn="t"/>
            <a:endParaRPr lang="en-US" dirty="0" smtClean="0"/>
          </a:p>
          <a:p>
            <a:pPr fontAlgn="t"/>
            <a:r>
              <a:rPr lang="en-IN" dirty="0" smtClean="0"/>
              <a:t>Society is in individual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fontAlgn="t">
              <a:buNone/>
            </a:pPr>
            <a:endParaRPr lang="en-US" b="1" dirty="0" smtClean="0"/>
          </a:p>
          <a:p>
            <a:r>
              <a:rPr lang="en-IN" dirty="0" smtClean="0"/>
              <a:t>Organic Solidarity- form of social interdependence based on differentiated specialized division of labour.</a:t>
            </a:r>
            <a:endParaRPr lang="en-US" dirty="0" smtClean="0"/>
          </a:p>
          <a:p>
            <a:pPr fontAlgn="t"/>
            <a:endParaRPr lang="en-US" dirty="0" smtClean="0"/>
          </a:p>
          <a:p>
            <a:r>
              <a:rPr lang="en-IN" dirty="0" smtClean="0"/>
              <a:t>Differentiation</a:t>
            </a:r>
            <a:endParaRPr lang="en-US" dirty="0" smtClean="0"/>
          </a:p>
          <a:p>
            <a:pPr fontAlgn="t"/>
            <a:endParaRPr lang="en-US" dirty="0" smtClean="0"/>
          </a:p>
          <a:p>
            <a:pPr fontAlgn="t"/>
            <a:r>
              <a:rPr lang="en-IN" dirty="0" smtClean="0"/>
              <a:t>The individual is in society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224978"/>
          </a:xfrm>
        </p:spPr>
        <p:txBody>
          <a:bodyPr/>
          <a:lstStyle/>
          <a:p>
            <a:r>
              <a:rPr lang="en-US" dirty="0" smtClean="0"/>
              <a:t>       Thank you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</TotalTime>
  <Words>302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     Urban Sociology (V-B)</vt:lpstr>
      <vt:lpstr>Emile Durkheim (1858-1917)</vt:lpstr>
      <vt:lpstr>Important concepts</vt:lpstr>
      <vt:lpstr>Durkheim’s views on urban dimensions</vt:lpstr>
      <vt:lpstr>Conti….</vt:lpstr>
      <vt:lpstr>solidarity</vt:lpstr>
      <vt:lpstr>       Thank you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Urban Sociology (V-B)</dc:title>
  <dc:creator>S.L. SHARMA</dc:creator>
  <cp:lastModifiedBy>S.L. SHARMA</cp:lastModifiedBy>
  <cp:revision>4</cp:revision>
  <dcterms:created xsi:type="dcterms:W3CDTF">2020-10-21T09:35:56Z</dcterms:created>
  <dcterms:modified xsi:type="dcterms:W3CDTF">2020-10-21T14:20:39Z</dcterms:modified>
</cp:coreProperties>
</file>