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41" d="100"/>
          <a:sy n="41" d="100"/>
        </p:scale>
        <p:origin x="-46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25/08/2020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biologydiscussion.com/wp-content/uploads/2016/08/clip_image008_thumb21.jpg"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598"/>
            <a:ext cx="8153400" cy="5324535"/>
          </a:xfrm>
          <a:prstGeom prst="rect">
            <a:avLst/>
          </a:prstGeom>
          <a:noFill/>
        </p:spPr>
        <p:txBody>
          <a:bodyPr wrap="square" rtlCol="0">
            <a:spAutoFit/>
          </a:bodyPr>
          <a:lstStyle/>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ARCHAEBACTERIA</a:t>
            </a:r>
          </a:p>
          <a:p>
            <a:pPr marL="342900" indent="-342900">
              <a:buFont typeface="Arial" pitchFamily="34" charset="0"/>
              <a:buChar char="•"/>
            </a:pPr>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err="1" smtClean="0">
                <a:latin typeface="Times New Roman" pitchFamily="18" charset="0"/>
                <a:cs typeface="Times New Roman" pitchFamily="18" charset="0"/>
              </a:rPr>
              <a:t>Archaebacteria</a:t>
            </a:r>
            <a:r>
              <a:rPr lang="en-US" sz="2000" dirty="0" smtClean="0">
                <a:latin typeface="Times New Roman" pitchFamily="18" charset="0"/>
                <a:cs typeface="Times New Roman" pitchFamily="18" charset="0"/>
              </a:rPr>
              <a:t> are the </a:t>
            </a:r>
            <a:r>
              <a:rPr lang="en-US" sz="2000" dirty="0">
                <a:latin typeface="Times New Roman" pitchFamily="18" charset="0"/>
                <a:cs typeface="Times New Roman" pitchFamily="18" charset="0"/>
              </a:rPr>
              <a:t>primitive group </a:t>
            </a:r>
            <a:r>
              <a:rPr lang="en-US" sz="2000" dirty="0" smtClean="0">
                <a:latin typeface="Times New Roman" pitchFamily="18" charset="0"/>
                <a:cs typeface="Times New Roman" pitchFamily="18" charset="0"/>
              </a:rPr>
              <a:t>of microorganisms that use a variety of compounds as source of carbon and energy before the evolution of the complex photosynthetic process.</a:t>
            </a:r>
          </a:p>
          <a:p>
            <a:pPr marL="342900" indent="-342900">
              <a:buFont typeface="Arial" pitchFamily="34" charset="0"/>
              <a:buChar char="•"/>
            </a:pP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Many </a:t>
            </a:r>
            <a:r>
              <a:rPr lang="en-US" sz="2000" dirty="0" err="1" smtClean="0">
                <a:latin typeface="Times New Roman" pitchFamily="18" charset="0"/>
                <a:cs typeface="Times New Roman" pitchFamily="18" charset="0"/>
              </a:rPr>
              <a:t>archaebacteria</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have been found using organic compounds like </a:t>
            </a:r>
            <a:r>
              <a:rPr lang="en-US" sz="2000" dirty="0" err="1">
                <a:latin typeface="Times New Roman" pitchFamily="18" charset="0"/>
                <a:cs typeface="Times New Roman" pitchFamily="18" charset="0"/>
              </a:rPr>
              <a:t>formate</a:t>
            </a:r>
            <a:r>
              <a:rPr lang="en-US" sz="2000" dirty="0">
                <a:latin typeface="Times New Roman" pitchFamily="18" charset="0"/>
                <a:cs typeface="Times New Roman" pitchFamily="18" charset="0"/>
              </a:rPr>
              <a:t>, acetate, methylamine, methanol, etc., and mostly thrive and prosper in such environmental conditions which </a:t>
            </a:r>
            <a:r>
              <a:rPr lang="en-US" sz="2000" dirty="0" smtClean="0">
                <a:latin typeface="Times New Roman" pitchFamily="18" charset="0"/>
                <a:cs typeface="Times New Roman" pitchFamily="18" charset="0"/>
              </a:rPr>
              <a:t>can be </a:t>
            </a:r>
            <a:r>
              <a:rPr lang="en-US" sz="2000" dirty="0">
                <a:latin typeface="Times New Roman" pitchFamily="18" charset="0"/>
                <a:cs typeface="Times New Roman" pitchFamily="18" charset="0"/>
              </a:rPr>
              <a:t>compared with the environment during the early evolution of life (i.e., the prebiotic environment) on earth. </a:t>
            </a:r>
          </a:p>
          <a:p>
            <a:pPr marL="342900" indent="-342900">
              <a:buFont typeface="Arial" pitchFamily="34" charset="0"/>
              <a:buChar char="•"/>
            </a:pP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smtClean="0">
                <a:latin typeface="Times New Roman" pitchFamily="18" charset="0"/>
                <a:cs typeface="Times New Roman" pitchFamily="18" charset="0"/>
              </a:rPr>
              <a:t>Archaebacteria</a:t>
            </a:r>
            <a:r>
              <a:rPr lang="en-US" sz="2000" dirty="0" smtClean="0">
                <a:latin typeface="Times New Roman" pitchFamily="18" charset="0"/>
                <a:cs typeface="Times New Roman" pitchFamily="18" charset="0"/>
              </a:rPr>
              <a:t> can be used for </a:t>
            </a:r>
            <a:r>
              <a:rPr lang="en-US" sz="2000" dirty="0" err="1">
                <a:latin typeface="Times New Roman" pitchFamily="18" charset="0"/>
                <a:cs typeface="Times New Roman" pitchFamily="18" charset="0"/>
              </a:rPr>
              <a:t>analysing</a:t>
            </a:r>
            <a:r>
              <a:rPr lang="en-US" sz="2000" dirty="0">
                <a:latin typeface="Times New Roman" pitchFamily="18" charset="0"/>
                <a:cs typeface="Times New Roman" pitchFamily="18" charset="0"/>
              </a:rPr>
              <a:t> various biochemical and biophysical events that might have been associated with the earliest life forms and may help tracing the mysteries of the origin and evolution of life. </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632704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594" y="381000"/>
            <a:ext cx="8534400" cy="4708981"/>
          </a:xfrm>
          <a:prstGeom prst="rect">
            <a:avLst/>
          </a:prstGeom>
        </p:spPr>
        <p:txBody>
          <a:bodyPr wrap="square">
            <a:spAutoFit/>
          </a:bodyPr>
          <a:lstStyle/>
          <a:p>
            <a:r>
              <a:rPr lang="en-US" sz="2000" b="1" dirty="0">
                <a:latin typeface="Times New Roman" pitchFamily="18" charset="0"/>
                <a:cs typeface="Times New Roman" pitchFamily="18" charset="0"/>
              </a:rPr>
              <a:t>RNA Polymerase Structure:</a:t>
            </a:r>
          </a:p>
          <a:p>
            <a:pPr marL="342900" indent="-342900">
              <a:buFont typeface="Arial" pitchFamily="34" charset="0"/>
              <a:buChar char="•"/>
            </a:pP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like bacteria, possess a single type of RNA polymerases </a:t>
            </a:r>
            <a:r>
              <a:rPr lang="en-US" sz="2000" dirty="0" smtClean="0">
                <a:latin typeface="Times New Roman" pitchFamily="18" charset="0"/>
                <a:cs typeface="Times New Roman" pitchFamily="18" charset="0"/>
              </a:rPr>
              <a:t>which are </a:t>
            </a:r>
            <a:r>
              <a:rPr lang="en-US" sz="2000" dirty="0">
                <a:latin typeface="Times New Roman" pitchFamily="18" charset="0"/>
                <a:cs typeface="Times New Roman" pitchFamily="18" charset="0"/>
              </a:rPr>
              <a:t>complex consisting of </a:t>
            </a:r>
            <a:r>
              <a:rPr lang="en-US" sz="2000" dirty="0" err="1">
                <a:latin typeface="Times New Roman" pitchFamily="18" charset="0"/>
                <a:cs typeface="Times New Roman" pitchFamily="18" charset="0"/>
              </a:rPr>
              <a:t>upto</a:t>
            </a:r>
            <a:r>
              <a:rPr lang="en-US" sz="2000" dirty="0">
                <a:latin typeface="Times New Roman" pitchFamily="18" charset="0"/>
                <a:cs typeface="Times New Roman" pitchFamily="18" charset="0"/>
              </a:rPr>
              <a:t> 14 subunits (3 or 4 large and others small) as against only few subunits in bacteria (</a:t>
            </a:r>
            <a:r>
              <a:rPr lang="en-US" sz="2000" dirty="0" smtClean="0">
                <a:latin typeface="Times New Roman" pitchFamily="18" charset="0"/>
                <a:cs typeface="Times New Roman" pitchFamily="18" charset="0"/>
              </a:rPr>
              <a:t>core factor </a:t>
            </a:r>
            <a:r>
              <a:rPr lang="en-US" sz="2000" dirty="0">
                <a:latin typeface="Times New Roman" pitchFamily="18" charset="0"/>
                <a:cs typeface="Times New Roman" pitchFamily="18" charset="0"/>
              </a:rPr>
              <a:t>5 in </a:t>
            </a:r>
            <a:r>
              <a:rPr lang="en-US" sz="2000" i="1" dirty="0">
                <a:latin typeface="Times New Roman" pitchFamily="18" charset="0"/>
                <a:cs typeface="Times New Roman" pitchFamily="18" charset="0"/>
              </a:rPr>
              <a:t>E. coli</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smtClean="0">
                <a:latin typeface="Times New Roman" pitchFamily="18" charset="0"/>
                <a:cs typeface="Times New Roman" pitchFamily="18" charset="0"/>
              </a:rPr>
              <a:t>Archaebacteria</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RNA polymerases are similar to eukaryote RNA polymerase II.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a:latin typeface="Times New Roman" pitchFamily="18" charset="0"/>
                <a:cs typeface="Times New Roman" pitchFamily="18" charset="0"/>
              </a:rPr>
              <a:t>A</a:t>
            </a:r>
            <a:r>
              <a:rPr lang="en-US" sz="2000" dirty="0" err="1" smtClean="0">
                <a:latin typeface="Times New Roman" pitchFamily="18" charset="0"/>
                <a:cs typeface="Times New Roman" pitchFamily="18" charset="0"/>
              </a:rPr>
              <a:t>rchaebacterial</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RNA polymerases are insensitive to drugs rifampin and </a:t>
            </a:r>
            <a:r>
              <a:rPr lang="en-US" sz="2000" dirty="0" err="1">
                <a:latin typeface="Times New Roman" pitchFamily="18" charset="0"/>
                <a:cs typeface="Times New Roman" pitchFamily="18" charset="0"/>
              </a:rPr>
              <a:t>streptolygidin</a:t>
            </a:r>
            <a:r>
              <a:rPr lang="en-US" sz="2000" dirty="0">
                <a:latin typeface="Times New Roman" pitchFamily="18" charset="0"/>
                <a:cs typeface="Times New Roman" pitchFamily="18" charset="0"/>
              </a:rPr>
              <a:t>. </a:t>
            </a:r>
          </a:p>
          <a:p>
            <a:r>
              <a:rPr lang="en-US" sz="2000" b="1" dirty="0" err="1">
                <a:latin typeface="Times New Roman" pitchFamily="18" charset="0"/>
                <a:cs typeface="Times New Roman" pitchFamily="18" charset="0"/>
              </a:rPr>
              <a:t>tRNA</a:t>
            </a:r>
            <a:r>
              <a:rPr lang="en-US" sz="2000" b="1" dirty="0">
                <a:latin typeface="Times New Roman" pitchFamily="18" charset="0"/>
                <a:cs typeface="Times New Roman" pitchFamily="18" charset="0"/>
              </a:rPr>
              <a:t> Nucleotide Sequence:</a:t>
            </a:r>
          </a:p>
          <a:p>
            <a:pPr marL="342900" indent="-342900">
              <a:buFont typeface="Arial" pitchFamily="34" charset="0"/>
              <a:buChar char="•"/>
            </a:pP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lack </a:t>
            </a:r>
            <a:r>
              <a:rPr lang="en-US" sz="2000" dirty="0" err="1">
                <a:latin typeface="Times New Roman" pitchFamily="18" charset="0"/>
                <a:cs typeface="Times New Roman" pitchFamily="18" charset="0"/>
              </a:rPr>
              <a:t>ribothymine</a:t>
            </a:r>
            <a:r>
              <a:rPr lang="en-US" sz="2000" dirty="0">
                <a:latin typeface="Times New Roman" pitchFamily="18" charset="0"/>
                <a:cs typeface="Times New Roman" pitchFamily="18" charset="0"/>
              </a:rPr>
              <a:t> in the common arm (T</a:t>
            </a:r>
            <a:r>
              <a:rPr lang="el-GR" sz="2000" dirty="0">
                <a:latin typeface="Times New Roman" pitchFamily="18" charset="0"/>
                <a:cs typeface="Times New Roman" pitchFamily="18" charset="0"/>
              </a:rPr>
              <a:t>Ψ</a:t>
            </a:r>
            <a:r>
              <a:rPr lang="en-US" sz="2000" dirty="0">
                <a:latin typeface="Times New Roman" pitchFamily="18" charset="0"/>
                <a:cs typeface="Times New Roman" pitchFamily="18" charset="0"/>
              </a:rPr>
              <a:t>C arm) of </a:t>
            </a:r>
            <a:r>
              <a:rPr lang="en-US" sz="2000" dirty="0" smtClean="0">
                <a:latin typeface="Times New Roman" pitchFamily="18" charset="0"/>
                <a:cs typeface="Times New Roman" pitchFamily="18" charset="0"/>
              </a:rPr>
              <a:t>transfer RNA </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tRNA</a:t>
            </a:r>
            <a:r>
              <a:rPr lang="en-US" sz="2000" dirty="0">
                <a:latin typeface="Times New Roman" pitchFamily="18" charset="0"/>
                <a:cs typeface="Times New Roman" pitchFamily="18" charset="0"/>
              </a:rPr>
              <a:t>), whereas it is present in most </a:t>
            </a:r>
            <a:r>
              <a:rPr lang="en-US" sz="2000" dirty="0" err="1">
                <a:latin typeface="Times New Roman" pitchFamily="18" charset="0"/>
                <a:cs typeface="Times New Roman" pitchFamily="18" charset="0"/>
              </a:rPr>
              <a:t>tRNAs</a:t>
            </a:r>
            <a:r>
              <a:rPr lang="en-US" sz="2000" dirty="0">
                <a:latin typeface="Times New Roman" pitchFamily="18" charset="0"/>
                <a:cs typeface="Times New Roman" pitchFamily="18" charset="0"/>
              </a:rPr>
              <a:t> in bacteria and </a:t>
            </a:r>
            <a:r>
              <a:rPr lang="en-US" sz="2000" dirty="0" smtClean="0">
                <a:latin typeface="Times New Roman" pitchFamily="18" charset="0"/>
                <a:cs typeface="Times New Roman" pitchFamily="18" charset="0"/>
              </a:rPr>
              <a:t>eukaryotes</a:t>
            </a:r>
          </a:p>
          <a:p>
            <a:pPr marL="342900" indent="-342900">
              <a:buFont typeface="Arial" pitchFamily="34" charset="0"/>
              <a:buChar char="•"/>
            </a:pPr>
            <a:r>
              <a:rPr lang="en-US" sz="2000" dirty="0" err="1" smtClean="0">
                <a:latin typeface="Times New Roman" pitchFamily="18" charset="0"/>
                <a:cs typeface="Times New Roman" pitchFamily="18" charset="0"/>
              </a:rPr>
              <a:t>Ribothymine</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is replaced by </a:t>
            </a:r>
            <a:r>
              <a:rPr lang="en-US" sz="2000" dirty="0" err="1">
                <a:latin typeface="Times New Roman" pitchFamily="18" charset="0"/>
                <a:cs typeface="Times New Roman" pitchFamily="18" charset="0"/>
              </a:rPr>
              <a:t>pseudouridine</a:t>
            </a:r>
            <a:r>
              <a:rPr lang="en-US" sz="2000" dirty="0">
                <a:latin typeface="Times New Roman" pitchFamily="18" charset="0"/>
                <a:cs typeface="Times New Roman" pitchFamily="18" charset="0"/>
              </a:rPr>
              <a:t> or L- </a:t>
            </a:r>
            <a:r>
              <a:rPr lang="en-US" sz="2000" dirty="0" err="1">
                <a:latin typeface="Times New Roman" pitchFamily="18" charset="0"/>
                <a:cs typeface="Times New Roman" pitchFamily="18" charset="0"/>
              </a:rPr>
              <a:t>methylpseudouridine</a:t>
            </a:r>
            <a:r>
              <a:rPr lang="en-US" sz="2000" dirty="0">
                <a:latin typeface="Times New Roman" pitchFamily="18" charset="0"/>
                <a:cs typeface="Times New Roman" pitchFamily="18" charset="0"/>
              </a:rPr>
              <a:t> in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Also, they are </a:t>
            </a:r>
            <a:r>
              <a:rPr lang="en-US" sz="2000" dirty="0" err="1">
                <a:latin typeface="Times New Roman" pitchFamily="18" charset="0"/>
                <a:cs typeface="Times New Roman" pitchFamily="18" charset="0"/>
              </a:rPr>
              <a:t>methionyl-tRNA</a:t>
            </a:r>
            <a:r>
              <a:rPr lang="en-US" sz="2000" baseline="30000" dirty="0" err="1">
                <a:latin typeface="Times New Roman" pitchFamily="18" charset="0"/>
                <a:cs typeface="Times New Roman" pitchFamily="18" charset="0"/>
              </a:rPr>
              <a:t>met</a:t>
            </a:r>
            <a:r>
              <a:rPr lang="en-US" sz="2000" dirty="0">
                <a:latin typeface="Times New Roman" pitchFamily="18" charset="0"/>
                <a:cs typeface="Times New Roman" pitchFamily="18" charset="0"/>
              </a:rPr>
              <a:t> rather than </a:t>
            </a:r>
            <a:r>
              <a:rPr lang="en-US" sz="2000" dirty="0" err="1">
                <a:latin typeface="Times New Roman" pitchFamily="18" charset="0"/>
                <a:cs typeface="Times New Roman" pitchFamily="18" charset="0"/>
              </a:rPr>
              <a:t>formylmethionyl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tRNA</a:t>
            </a:r>
            <a:r>
              <a:rPr lang="en-US" sz="2000" baseline="-25000" dirty="0" err="1">
                <a:latin typeface="Times New Roman" pitchFamily="18" charset="0"/>
                <a:cs typeface="Times New Roman" pitchFamily="18" charset="0"/>
              </a:rPr>
              <a:t>F</a:t>
            </a:r>
            <a:r>
              <a:rPr lang="en-US" sz="2000" baseline="30000" dirty="0" err="1">
                <a:latin typeface="Times New Roman" pitchFamily="18" charset="0"/>
                <a:cs typeface="Times New Roman" pitchFamily="18" charset="0"/>
              </a:rPr>
              <a:t>met</a:t>
            </a:r>
            <a:r>
              <a:rPr lang="en-US" sz="2000" dirty="0">
                <a:latin typeface="Times New Roman" pitchFamily="18" charset="0"/>
                <a:cs typeface="Times New Roman" pitchFamily="18" charset="0"/>
              </a:rPr>
              <a:t> as indicator-</a:t>
            </a:r>
            <a:r>
              <a:rPr lang="en-US" sz="2000" dirty="0" err="1">
                <a:latin typeface="Times New Roman" pitchFamily="18" charset="0"/>
                <a:cs typeface="Times New Roman" pitchFamily="18" charset="0"/>
              </a:rPr>
              <a:t>tRNA</a:t>
            </a:r>
            <a:r>
              <a:rPr lang="en-US" sz="2000" dirty="0">
                <a:latin typeface="Times New Roman" pitchFamily="18" charset="0"/>
                <a:cs typeface="Times New Roman" pitchFamily="18" charset="0"/>
              </a:rPr>
              <a:t>. </a:t>
            </a:r>
          </a:p>
        </p:txBody>
      </p:sp>
    </p:spTree>
    <p:extLst>
      <p:ext uri="{BB962C8B-B14F-4D97-AF65-F5344CB8AC3E}">
        <p14:creationId xmlns:p14="http://schemas.microsoft.com/office/powerpoint/2010/main" val="2635512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5444"/>
            <a:ext cx="8534400" cy="3170099"/>
          </a:xfrm>
          <a:prstGeom prst="rect">
            <a:avLst/>
          </a:prstGeom>
        </p:spPr>
        <p:txBody>
          <a:bodyPr wrap="square">
            <a:spAutoFit/>
          </a:bodyPr>
          <a:lstStyle/>
          <a:p>
            <a:r>
              <a:rPr lang="en-US" sz="2000" b="1" dirty="0">
                <a:latin typeface="Times New Roman" pitchFamily="18" charset="0"/>
                <a:cs typeface="Times New Roman" pitchFamily="18" charset="0"/>
              </a:rPr>
              <a:t>Coenzymes and Cofactors:</a:t>
            </a:r>
          </a:p>
          <a:p>
            <a:r>
              <a:rPr lang="en-US" sz="2000" dirty="0">
                <a:latin typeface="Times New Roman" pitchFamily="18" charset="0"/>
                <a:cs typeface="Times New Roman" pitchFamily="18" charset="0"/>
              </a:rPr>
              <a:t>The methane production mechanism of </a:t>
            </a:r>
            <a:r>
              <a:rPr lang="en-US" sz="2000" dirty="0" err="1">
                <a:latin typeface="Times New Roman" pitchFamily="18" charset="0"/>
                <a:cs typeface="Times New Roman" pitchFamily="18" charset="0"/>
              </a:rPr>
              <a:t>methanogenic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is unique in the microbial world and involves several novel cofactors and coenzymes not found in any other group of microorganisms. </a:t>
            </a:r>
          </a:p>
          <a:p>
            <a:r>
              <a:rPr lang="en-US" sz="2000" b="1" dirty="0">
                <a:latin typeface="Times New Roman" pitchFamily="18" charset="0"/>
                <a:cs typeface="Times New Roman" pitchFamily="18" charset="0"/>
              </a:rPr>
              <a:t>These coenzymes and cofactors identified so far are: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(i) </a:t>
            </a:r>
            <a:r>
              <a:rPr lang="en-US" sz="2000" dirty="0" err="1">
                <a:latin typeface="Times New Roman" pitchFamily="18" charset="0"/>
                <a:cs typeface="Times New Roman" pitchFamily="18" charset="0"/>
              </a:rPr>
              <a:t>methanofuran</a:t>
            </a:r>
            <a:r>
              <a:rPr lang="en-US" sz="2000" dirty="0">
                <a:latin typeface="Times New Roman" pitchFamily="18" charset="0"/>
                <a:cs typeface="Times New Roman" pitchFamily="18" charset="0"/>
              </a:rPr>
              <a:t> (MP), </a:t>
            </a:r>
          </a:p>
          <a:p>
            <a:r>
              <a:rPr lang="en-US" sz="2000" dirty="0">
                <a:latin typeface="Times New Roman" pitchFamily="18" charset="0"/>
                <a:cs typeface="Times New Roman" pitchFamily="18" charset="0"/>
              </a:rPr>
              <a:t>(ii) </a:t>
            </a:r>
            <a:r>
              <a:rPr lang="en-US" sz="2000" dirty="0" err="1">
                <a:latin typeface="Times New Roman" pitchFamily="18" charset="0"/>
                <a:cs typeface="Times New Roman" pitchFamily="18" charset="0"/>
              </a:rPr>
              <a:t>methanopterin</a:t>
            </a:r>
            <a:r>
              <a:rPr lang="en-US" sz="2000" dirty="0">
                <a:latin typeface="Times New Roman" pitchFamily="18" charset="0"/>
                <a:cs typeface="Times New Roman" pitchFamily="18" charset="0"/>
              </a:rPr>
              <a:t> (MP), </a:t>
            </a:r>
          </a:p>
          <a:p>
            <a:r>
              <a:rPr lang="en-US" sz="2000" dirty="0">
                <a:latin typeface="Times New Roman" pitchFamily="18" charset="0"/>
                <a:cs typeface="Times New Roman" pitchFamily="18" charset="0"/>
              </a:rPr>
              <a:t>(iii) coenzyme M (</a:t>
            </a:r>
            <a:r>
              <a:rPr lang="en-US" sz="2000" dirty="0" err="1">
                <a:latin typeface="Times New Roman" pitchFamily="18" charset="0"/>
                <a:cs typeface="Times New Roman" pitchFamily="18" charset="0"/>
              </a:rPr>
              <a:t>CoM</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(iv) coenzyme F</a:t>
            </a:r>
            <a:r>
              <a:rPr lang="en-US" sz="2000" baseline="-25000" dirty="0">
                <a:latin typeface="Times New Roman" pitchFamily="18" charset="0"/>
                <a:cs typeface="Times New Roman" pitchFamily="18" charset="0"/>
              </a:rPr>
              <a:t>420</a:t>
            </a:r>
            <a:r>
              <a:rPr lang="en-US" sz="2000" dirty="0">
                <a:latin typeface="Times New Roman" pitchFamily="18" charset="0"/>
                <a:cs typeface="Times New Roman" pitchFamily="18" charset="0"/>
              </a:rPr>
              <a:t>, and </a:t>
            </a:r>
          </a:p>
          <a:p>
            <a:r>
              <a:rPr lang="en-US" sz="2000" dirty="0">
                <a:latin typeface="Times New Roman" pitchFamily="18" charset="0"/>
                <a:cs typeface="Times New Roman" pitchFamily="18" charset="0"/>
              </a:rPr>
              <a:t>(v) coenzyme F</a:t>
            </a:r>
            <a:r>
              <a:rPr lang="en-US" sz="2000" baseline="-25000" dirty="0">
                <a:latin typeface="Times New Roman" pitchFamily="18" charset="0"/>
                <a:cs typeface="Times New Roman" pitchFamily="18" charset="0"/>
              </a:rPr>
              <a:t>43</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55652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10600" cy="5478423"/>
          </a:xfrm>
          <a:prstGeom prst="rect">
            <a:avLst/>
          </a:prstGeom>
        </p:spPr>
        <p:txBody>
          <a:bodyPr wrap="square">
            <a:spAutoFit/>
          </a:bodyPr>
          <a:lstStyle/>
          <a:p>
            <a:pPr algn="ctr"/>
            <a:r>
              <a:rPr lang="en-US" sz="2000" b="1" dirty="0" smtClean="0">
                <a:latin typeface="Times New Roman" pitchFamily="18" charset="0"/>
                <a:cs typeface="Times New Roman" pitchFamily="18" charset="0"/>
              </a:rPr>
              <a:t>Cyanobacteria</a:t>
            </a:r>
            <a:endParaRPr lang="en-US" sz="2000" b="1" dirty="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Cyanobacteria or blue green algae are the one of most successful au­totrophic organisms on earth which have mastered all types of environments— fresh water, sea water, salt marshes, moist rocks, tree trunks, moist soils, hot springs, frozen waters.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Their abundance can be gauged from the fact that red sea is named after the </a:t>
            </a:r>
            <a:r>
              <a:rPr lang="en-US" sz="2000" dirty="0" err="1">
                <a:latin typeface="Times New Roman" pitchFamily="18" charset="0"/>
                <a:cs typeface="Times New Roman" pitchFamily="18" charset="0"/>
              </a:rPr>
              <a:t>colouration</a:t>
            </a:r>
            <a:r>
              <a:rPr lang="en-US" sz="2000" dirty="0">
                <a:latin typeface="Times New Roman" pitchFamily="18" charset="0"/>
                <a:cs typeface="Times New Roman" pitchFamily="18" charset="0"/>
              </a:rPr>
              <a:t> provided by red </a:t>
            </a:r>
            <a:r>
              <a:rPr lang="en-US" sz="2000" dirty="0" err="1">
                <a:latin typeface="Times New Roman" pitchFamily="18" charset="0"/>
                <a:cs typeface="Times New Roman" pitchFamily="18" charset="0"/>
              </a:rPr>
              <a:t>coloured</a:t>
            </a:r>
            <a:r>
              <a:rPr lang="en-US" sz="2000" dirty="0">
                <a:latin typeface="Times New Roman" pitchFamily="18" charset="0"/>
                <a:cs typeface="Times New Roman" pitchFamily="18" charset="0"/>
              </a:rPr>
              <a:t> planktonic cyanobacteria known </a:t>
            </a:r>
            <a:r>
              <a:rPr lang="en-US" sz="2000" dirty="0" smtClean="0">
                <a:latin typeface="Times New Roman" pitchFamily="18" charset="0"/>
                <a:cs typeface="Times New Roman" pitchFamily="18" charset="0"/>
              </a:rPr>
              <a:t>as </a:t>
            </a:r>
            <a:r>
              <a:rPr lang="en-US" sz="2000" i="1" dirty="0" err="1" smtClean="0">
                <a:latin typeface="Times New Roman" pitchFamily="18" charset="0"/>
                <a:cs typeface="Times New Roman" pitchFamily="18" charset="0"/>
              </a:rPr>
              <a:t>Trichodesmium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erythraeum</a:t>
            </a:r>
            <a:r>
              <a:rPr lang="en-US" sz="2000" i="1" dirty="0" smtClean="0">
                <a:latin typeface="Times New Roman" pitchFamily="18" charset="0"/>
                <a:cs typeface="Times New Roman" pitchFamily="18" charset="0"/>
              </a:rPr>
              <a:t>.</a:t>
            </a:r>
          </a:p>
          <a:p>
            <a:pPr marL="342900" indent="-342900">
              <a:lnSpc>
                <a:spcPct val="150000"/>
              </a:lnSpc>
              <a:buFont typeface="Arial" pitchFamily="34" charset="0"/>
              <a:buChar char="•"/>
            </a:pPr>
            <a:r>
              <a:rPr lang="en-US" sz="2000" dirty="0">
                <a:latin typeface="Times New Roman" pitchFamily="18" charset="0"/>
                <a:cs typeface="Times New Roman" pitchFamily="18" charset="0"/>
              </a:rPr>
              <a:t>Cyanobacteria are the most self contained photosynthetic organisms.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They can </a:t>
            </a:r>
            <a:r>
              <a:rPr lang="en-US" sz="2000" dirty="0">
                <a:latin typeface="Times New Roman" pitchFamily="18" charset="0"/>
                <a:cs typeface="Times New Roman" pitchFamily="18" charset="0"/>
              </a:rPr>
              <a:t>live under every type of environment and on every type of </a:t>
            </a:r>
            <a:r>
              <a:rPr lang="en-US" sz="2000" dirty="0" smtClean="0">
                <a:latin typeface="Times New Roman" pitchFamily="18" charset="0"/>
                <a:cs typeface="Times New Roman" pitchFamily="18" charset="0"/>
              </a:rPr>
              <a:t>substrate.</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are one of the earliest colonizers of barren areas.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Many </a:t>
            </a:r>
            <a:r>
              <a:rPr lang="en-US" sz="2000" dirty="0">
                <a:latin typeface="Times New Roman" pitchFamily="18" charset="0"/>
                <a:cs typeface="Times New Roman" pitchFamily="18" charset="0"/>
              </a:rPr>
              <a:t>of them have the ability of nitrogen fixation.</a:t>
            </a:r>
            <a:endParaRPr lang="en-US" sz="2000" i="1" dirty="0">
              <a:latin typeface="Times New Roman" pitchFamily="18" charset="0"/>
              <a:cs typeface="Times New Roman" pitchFamily="18" charset="0"/>
            </a:endParaRPr>
          </a:p>
        </p:txBody>
      </p:sp>
    </p:spTree>
    <p:extLst>
      <p:ext uri="{BB962C8B-B14F-4D97-AF65-F5344CB8AC3E}">
        <p14:creationId xmlns:p14="http://schemas.microsoft.com/office/powerpoint/2010/main" val="538164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5940088"/>
          </a:xfrm>
          <a:prstGeom prst="rect">
            <a:avLst/>
          </a:prstGeom>
        </p:spPr>
        <p:txBody>
          <a:bodyPr wrap="square">
            <a:spAutoFit/>
          </a:bodyPr>
          <a:lstStyle/>
          <a:p>
            <a:r>
              <a:rPr lang="en-US" sz="2000" b="1" dirty="0">
                <a:latin typeface="Times New Roman" pitchFamily="18" charset="0"/>
                <a:cs typeface="Times New Roman" pitchFamily="18" charset="0"/>
              </a:rPr>
              <a:t>Morphology of Cyanobacteria:</a:t>
            </a:r>
          </a:p>
          <a:p>
            <a:pPr marL="342900" indent="-342900">
              <a:lnSpc>
                <a:spcPct val="150000"/>
              </a:lnSpc>
              <a:buFont typeface="Arial" pitchFamily="34" charset="0"/>
              <a:buChar char="•"/>
            </a:pPr>
            <a:r>
              <a:rPr lang="en-US" sz="2000" dirty="0">
                <a:latin typeface="Times New Roman" pitchFamily="18" charset="0"/>
                <a:cs typeface="Times New Roman" pitchFamily="18" charset="0"/>
              </a:rPr>
              <a:t>Cyanobacteria may be unicellular, colonial or filamentous.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Each </a:t>
            </a:r>
            <a:r>
              <a:rPr lang="en-US" sz="2000" dirty="0">
                <a:latin typeface="Times New Roman" pitchFamily="18" charset="0"/>
                <a:cs typeface="Times New Roman" pitchFamily="18" charset="0"/>
              </a:rPr>
              <a:t>filament consists of a sheath of mucilage and one or more cellular strands called </a:t>
            </a:r>
            <a:r>
              <a:rPr lang="en-US" sz="2000" dirty="0" err="1">
                <a:latin typeface="Times New Roman" pitchFamily="18" charset="0"/>
                <a:cs typeface="Times New Roman" pitchFamily="18" charset="0"/>
              </a:rPr>
              <a:t>trichomes</a:t>
            </a:r>
            <a:r>
              <a:rPr lang="en-US" sz="2000" dirty="0">
                <a:latin typeface="Times New Roman" pitchFamily="18" charset="0"/>
                <a:cs typeface="Times New Roman" pitchFamily="18" charset="0"/>
              </a:rPr>
              <a:t>.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Single </a:t>
            </a:r>
            <a:r>
              <a:rPr lang="en-US" sz="2000" dirty="0" err="1">
                <a:latin typeface="Times New Roman" pitchFamily="18" charset="0"/>
                <a:cs typeface="Times New Roman" pitchFamily="18" charset="0"/>
              </a:rPr>
              <a:t>trichome</a:t>
            </a:r>
            <a:r>
              <a:rPr lang="en-US" sz="2000" dirty="0">
                <a:latin typeface="Times New Roman" pitchFamily="18" charset="0"/>
                <a:cs typeface="Times New Roman" pitchFamily="18" charset="0"/>
              </a:rPr>
              <a:t> filaments may further be of two types, </a:t>
            </a:r>
            <a:r>
              <a:rPr lang="en-US" sz="2000" dirty="0" err="1">
                <a:latin typeface="Times New Roman" pitchFamily="18" charset="0"/>
                <a:cs typeface="Times New Roman" pitchFamily="18" charset="0"/>
              </a:rPr>
              <a:t>homocystous</a:t>
            </a:r>
            <a:r>
              <a:rPr lang="en-US" sz="2000" dirty="0">
                <a:latin typeface="Times New Roman" pitchFamily="18" charset="0"/>
                <a:cs typeface="Times New Roman" pitchFamily="18" charset="0"/>
              </a:rPr>
              <a:t> (= undifferentiated, e.g., </a:t>
            </a:r>
            <a:r>
              <a:rPr lang="en-US" sz="2000" i="1" dirty="0" err="1">
                <a:latin typeface="Times New Roman" pitchFamily="18" charset="0"/>
                <a:cs typeface="Times New Roman" pitchFamily="18" charset="0"/>
              </a:rPr>
              <a:t>Oscillatoria</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heterocystous</a:t>
            </a:r>
            <a:r>
              <a:rPr lang="en-US" sz="2000" dirty="0">
                <a:latin typeface="Times New Roman" pitchFamily="18" charset="0"/>
                <a:cs typeface="Times New Roman" pitchFamily="18" charset="0"/>
              </a:rPr>
              <a:t> (= differentiated, having </a:t>
            </a:r>
            <a:r>
              <a:rPr lang="en-US" sz="2000" dirty="0" err="1">
                <a:latin typeface="Times New Roman" pitchFamily="18" charset="0"/>
                <a:cs typeface="Times New Roman" pitchFamily="18" charset="0"/>
              </a:rPr>
              <a:t>heterocysts</a:t>
            </a:r>
            <a:r>
              <a:rPr lang="en-US" sz="2000" dirty="0">
                <a:latin typeface="Times New Roman" pitchFamily="18" charset="0"/>
                <a:cs typeface="Times New Roman" pitchFamily="18" charset="0"/>
              </a:rPr>
              <a:t>, e.g., </a:t>
            </a:r>
            <a:r>
              <a:rPr lang="en-US" sz="2000" i="1" dirty="0" err="1">
                <a:latin typeface="Times New Roman" pitchFamily="18" charset="0"/>
                <a:cs typeface="Times New Roman" pitchFamily="18" charset="0"/>
              </a:rPr>
              <a:t>Nostoc</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i="1" dirty="0" err="1" smtClean="0">
                <a:latin typeface="Times New Roman" pitchFamily="18" charset="0"/>
                <a:cs typeface="Times New Roman" pitchFamily="18" charset="0"/>
              </a:rPr>
              <a:t>Spirulina</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has a spirally coiled filament.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Colonies </a:t>
            </a:r>
            <a:r>
              <a:rPr lang="en-US" sz="2000" dirty="0">
                <a:latin typeface="Times New Roman" pitchFamily="18" charset="0"/>
                <a:cs typeface="Times New Roman" pitchFamily="18" charset="0"/>
              </a:rPr>
              <a:t>develop in some cases, e.g., </a:t>
            </a:r>
            <a:r>
              <a:rPr lang="en-US" sz="2000" i="1" dirty="0" err="1">
                <a:latin typeface="Times New Roman" pitchFamily="18" charset="0"/>
                <a:cs typeface="Times New Roman" pitchFamily="18" charset="0"/>
              </a:rPr>
              <a:t>Nostoc</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Flagella are absent but gliding movements are known in a number of cyanobacteria.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name </a:t>
            </a:r>
            <a:r>
              <a:rPr lang="en-US" sz="2000" i="1" dirty="0" err="1">
                <a:latin typeface="Times New Roman" pitchFamily="18" charset="0"/>
                <a:cs typeface="Times New Roman" pitchFamily="18" charset="0"/>
              </a:rPr>
              <a:t>Oscillatoria</a:t>
            </a:r>
            <a:r>
              <a:rPr lang="en-US" sz="2000" dirty="0">
                <a:latin typeface="Times New Roman" pitchFamily="18" charset="0"/>
                <a:cs typeface="Times New Roman" pitchFamily="18" charset="0"/>
              </a:rPr>
              <a:t> has been given to a common blue green </a:t>
            </a:r>
            <a:r>
              <a:rPr lang="en-US" sz="2000" dirty="0" smtClean="0">
                <a:latin typeface="Times New Roman" pitchFamily="18" charset="0"/>
                <a:cs typeface="Times New Roman" pitchFamily="18" charset="0"/>
              </a:rPr>
              <a:t>algae </a:t>
            </a:r>
            <a:r>
              <a:rPr lang="en-US" sz="2000" dirty="0">
                <a:latin typeface="Times New Roman" pitchFamily="18" charset="0"/>
                <a:cs typeface="Times New Roman" pitchFamily="18" charset="0"/>
              </a:rPr>
              <a:t>on the basis of pendulum like oscillating movements of its anterior region.</a:t>
            </a:r>
          </a:p>
        </p:txBody>
      </p:sp>
    </p:spTree>
    <p:extLst>
      <p:ext uri="{BB962C8B-B14F-4D97-AF65-F5344CB8AC3E}">
        <p14:creationId xmlns:p14="http://schemas.microsoft.com/office/powerpoint/2010/main" val="1786831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https://www.biologydiscussion.com/wp-content/uploads/2016/09/clip_image002-7.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https://www.biologydiscussion.com/wp-content/uploads/2016/09/clip_image002-7.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307975" y="358704"/>
            <a:ext cx="8455025" cy="5632311"/>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Cell Structure of Cyanobacteria:</a:t>
            </a:r>
          </a:p>
          <a:p>
            <a:pPr marL="342900" indent="-342900">
              <a:lnSpc>
                <a:spcPct val="150000"/>
              </a:lnSpc>
              <a:buFont typeface="Arial" pitchFamily="34" charset="0"/>
              <a:buChar char="•"/>
            </a:pPr>
            <a:r>
              <a:rPr lang="en-US" sz="2000" dirty="0" err="1">
                <a:latin typeface="Times New Roman" pitchFamily="18" charset="0"/>
                <a:cs typeface="Times New Roman" pitchFamily="18" charset="0"/>
              </a:rPr>
              <a:t>Cyanobacterial</a:t>
            </a:r>
            <a:r>
              <a:rPr lang="en-US" sz="2000" dirty="0">
                <a:latin typeface="Times New Roman" pitchFamily="18" charset="0"/>
                <a:cs typeface="Times New Roman" pitchFamily="18" charset="0"/>
              </a:rPr>
              <a:t> cells are larger and more elaborate than bacteria.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Cell </a:t>
            </a:r>
            <a:r>
              <a:rPr lang="en-US" sz="2000" dirty="0">
                <a:latin typeface="Times New Roman" pitchFamily="18" charset="0"/>
                <a:cs typeface="Times New Roman" pitchFamily="18" charset="0"/>
              </a:rPr>
              <a:t>structure is typically prokaryotic— one envelope </a:t>
            </a:r>
            <a:r>
              <a:rPr lang="en-US" sz="2000" dirty="0" err="1">
                <a:latin typeface="Times New Roman" pitchFamily="18" charset="0"/>
                <a:cs typeface="Times New Roman" pitchFamily="18" charset="0"/>
              </a:rPr>
              <a:t>organisation</a:t>
            </a:r>
            <a:r>
              <a:rPr lang="en-US" sz="2000" dirty="0">
                <a:latin typeface="Times New Roman" pitchFamily="18" charset="0"/>
                <a:cs typeface="Times New Roman" pitchFamily="18" charset="0"/>
              </a:rPr>
              <a:t> with </a:t>
            </a:r>
            <a:r>
              <a:rPr lang="en-US" sz="2000" dirty="0" smtClean="0">
                <a:latin typeface="Times New Roman" pitchFamily="18" charset="0"/>
                <a:cs typeface="Times New Roman" pitchFamily="18" charset="0"/>
              </a:rPr>
              <a:t>peptidoglycan </a:t>
            </a:r>
            <a:r>
              <a:rPr lang="en-US" sz="2000" dirty="0">
                <a:latin typeface="Times New Roman" pitchFamily="18" charset="0"/>
                <a:cs typeface="Times New Roman" pitchFamily="18" charset="0"/>
              </a:rPr>
              <a:t>wall, naked DNA, 70S ribosomes and absence of membrane bound structures like endoplasmic reticulum, mitochondria, Golgi bodies, plastids, lysosomes, sap vacuoles. </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cell wall is four layered with peptidoglycan present in the sec­ond layer.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outer part of the proto­plast contains a number of photosyn­thetic thylakoids. It is called </a:t>
            </a:r>
            <a:r>
              <a:rPr lang="en-US" sz="2000" dirty="0" err="1">
                <a:latin typeface="Times New Roman" pitchFamily="18" charset="0"/>
                <a:cs typeface="Times New Roman" pitchFamily="18" charset="0"/>
              </a:rPr>
              <a:t>chromoplasm</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thylakoids lie freely in the cytoplasm.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Their </a:t>
            </a:r>
            <a:r>
              <a:rPr lang="en-US" sz="2000" dirty="0">
                <a:latin typeface="Times New Roman" pitchFamily="18" charset="0"/>
                <a:cs typeface="Times New Roman" pitchFamily="18" charset="0"/>
              </a:rPr>
              <a:t>membranes contain chlorophyll a, carotenes and xanthophyll’s. Chlorophyll b is absent. </a:t>
            </a:r>
          </a:p>
        </p:txBody>
      </p:sp>
    </p:spTree>
    <p:extLst>
      <p:ext uri="{BB962C8B-B14F-4D97-AF65-F5344CB8AC3E}">
        <p14:creationId xmlns:p14="http://schemas.microsoft.com/office/powerpoint/2010/main" val="3640398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86800" cy="7109639"/>
          </a:xfrm>
          <a:prstGeom prst="rect">
            <a:avLst/>
          </a:prstGeom>
        </p:spPr>
        <p:txBody>
          <a:bodyPr wrap="square">
            <a:spAutoFit/>
          </a:bodyPr>
          <a:lstStyle/>
          <a:p>
            <a:r>
              <a:rPr lang="en-US" sz="2000" b="1" dirty="0" smtClean="0">
                <a:latin typeface="Times New Roman" pitchFamily="18" charset="0"/>
                <a:cs typeface="Times New Roman" pitchFamily="18" charset="0"/>
              </a:rPr>
              <a:t>Envelope</a:t>
            </a:r>
          </a:p>
          <a:p>
            <a:r>
              <a:rPr lang="en-US" sz="2000" dirty="0">
                <a:latin typeface="Times New Roman" pitchFamily="18" charset="0"/>
                <a:cs typeface="Times New Roman" pitchFamily="18" charset="0"/>
              </a:rPr>
              <a:t>It consists of outer mucilaginous sheath and inner cell wall. </a:t>
            </a:r>
          </a:p>
          <a:p>
            <a:r>
              <a:rPr lang="en-US" sz="2000" b="1" dirty="0" err="1" smtClean="0">
                <a:latin typeface="Times New Roman" pitchFamily="18" charset="0"/>
                <a:cs typeface="Times New Roman" pitchFamily="18" charset="0"/>
              </a:rPr>
              <a:t>Mucilagenous</a:t>
            </a: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Sheath:</a:t>
            </a:r>
            <a:r>
              <a:rPr lang="en-US" sz="2000" dirty="0">
                <a:latin typeface="Times New Roman" pitchFamily="18" charset="0"/>
                <a:cs typeface="Times New Roman" pitchFamily="18" charset="0"/>
              </a:rPr>
              <a:t> </a:t>
            </a:r>
          </a:p>
          <a:p>
            <a:pPr marL="342900" indent="-342900">
              <a:buFont typeface="Arial" pitchFamily="34" charset="0"/>
              <a:buChar char="•"/>
            </a:pPr>
            <a:r>
              <a:rPr lang="en-US" sz="2000" dirty="0">
                <a:latin typeface="Times New Roman" pitchFamily="18" charset="0"/>
                <a:cs typeface="Times New Roman" pitchFamily="18" charset="0"/>
              </a:rPr>
              <a:t>Presence of mucilagi­nous sheath is common in all </a:t>
            </a:r>
            <a:r>
              <a:rPr lang="en-US" sz="2000" dirty="0" err="1">
                <a:latin typeface="Times New Roman" pitchFamily="18" charset="0"/>
                <a:cs typeface="Times New Roman" pitchFamily="18" charset="0"/>
              </a:rPr>
              <a:t>cyanophycean</a:t>
            </a:r>
            <a:r>
              <a:rPr lang="en-US" sz="2000" dirty="0">
                <a:latin typeface="Times New Roman" pitchFamily="18" charset="0"/>
                <a:cs typeface="Times New Roman" pitchFamily="18" charset="0"/>
              </a:rPr>
              <a:t> members. It consists of three layers of </a:t>
            </a:r>
            <a:r>
              <a:rPr lang="en-US" sz="2000" dirty="0" err="1">
                <a:latin typeface="Times New Roman" pitchFamily="18" charset="0"/>
                <a:cs typeface="Times New Roman" pitchFamily="18" charset="0"/>
              </a:rPr>
              <a:t>microfibrils</a:t>
            </a:r>
            <a:r>
              <a:rPr lang="en-US" sz="2000" dirty="0">
                <a:latin typeface="Times New Roman" pitchFamily="18" charset="0"/>
                <a:cs typeface="Times New Roman" pitchFamily="18" charset="0"/>
              </a:rPr>
              <a:t> arranged </a:t>
            </a:r>
            <a:r>
              <a:rPr lang="en-US" sz="2000" dirty="0" err="1">
                <a:latin typeface="Times New Roman" pitchFamily="18" charset="0"/>
                <a:cs typeface="Times New Roman" pitchFamily="18" charset="0"/>
              </a:rPr>
              <a:t>reticulately</a:t>
            </a:r>
            <a:r>
              <a:rPr lang="en-US" sz="2000" dirty="0">
                <a:latin typeface="Times New Roman" pitchFamily="18" charset="0"/>
                <a:cs typeface="Times New Roman" pitchFamily="18" charset="0"/>
              </a:rPr>
              <a:t> within an amorphous matrix.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This layer endows the cells with greater water absorbing and retaining capacity which helps to survive during desiccation and forms a barrier for </a:t>
            </a:r>
            <a:r>
              <a:rPr lang="en-US" sz="2000" dirty="0" smtClean="0">
                <a:latin typeface="Times New Roman" pitchFamily="18" charset="0"/>
                <a:cs typeface="Times New Roman" pitchFamily="18" charset="0"/>
              </a:rPr>
              <a:t>parasites.</a:t>
            </a:r>
          </a:p>
          <a:p>
            <a:r>
              <a:rPr lang="en-US" sz="2000" b="1" dirty="0" smtClean="0">
                <a:latin typeface="Times New Roman" pitchFamily="18" charset="0"/>
                <a:cs typeface="Times New Roman" pitchFamily="18" charset="0"/>
              </a:rPr>
              <a:t>Cell </a:t>
            </a:r>
            <a:r>
              <a:rPr lang="en-US" sz="2000" b="1" dirty="0">
                <a:latin typeface="Times New Roman" pitchFamily="18" charset="0"/>
                <a:cs typeface="Times New Roman" pitchFamily="18" charset="0"/>
              </a:rPr>
              <a:t>Wall:</a:t>
            </a:r>
            <a:r>
              <a:rPr lang="en-US" sz="2000" dirty="0">
                <a:latin typeface="Times New Roman" pitchFamily="18" charset="0"/>
                <a:cs typeface="Times New Roman" pitchFamily="18" charset="0"/>
              </a:rPr>
              <a:t> </a:t>
            </a:r>
          </a:p>
          <a:p>
            <a:pPr marL="342900" indent="-342900">
              <a:buFont typeface="Arial" pitchFamily="34" charset="0"/>
              <a:buChar char="•"/>
            </a:pPr>
            <a:r>
              <a:rPr lang="en-US" sz="2000" dirty="0">
                <a:latin typeface="Times New Roman" pitchFamily="18" charset="0"/>
                <a:cs typeface="Times New Roman" pitchFamily="18" charset="0"/>
              </a:rPr>
              <a:t>The cell wall consists of four </a:t>
            </a:r>
            <a:r>
              <a:rPr lang="en-US" sz="2000" dirty="0" smtClean="0">
                <a:latin typeface="Times New Roman" pitchFamily="18" charset="0"/>
                <a:cs typeface="Times New Roman" pitchFamily="18" charset="0"/>
              </a:rPr>
              <a:t>layers </a:t>
            </a:r>
            <a:r>
              <a:rPr lang="en-US" sz="2000" dirty="0">
                <a:latin typeface="Times New Roman" pitchFamily="18" charset="0"/>
                <a:cs typeface="Times New Roman" pitchFamily="18" charset="0"/>
              </a:rPr>
              <a:t>(under E.M.) named as LI, LII, LIII and LIV by Carr and </a:t>
            </a:r>
            <a:r>
              <a:rPr lang="en-US" sz="2000" dirty="0" err="1">
                <a:latin typeface="Times New Roman" pitchFamily="18" charset="0"/>
                <a:cs typeface="Times New Roman" pitchFamily="18" charset="0"/>
              </a:rPr>
              <a:t>Whitton</a:t>
            </a:r>
            <a:r>
              <a:rPr lang="en-US" sz="2000" dirty="0">
                <a:latin typeface="Times New Roman" pitchFamily="18" charset="0"/>
                <a:cs typeface="Times New Roman" pitchFamily="18" charset="0"/>
              </a:rPr>
              <a:t> (1973).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Each </a:t>
            </a:r>
            <a:r>
              <a:rPr lang="en-US" sz="2000" dirty="0">
                <a:latin typeface="Times New Roman" pitchFamily="18" charset="0"/>
                <a:cs typeface="Times New Roman" pitchFamily="18" charset="0"/>
              </a:rPr>
              <a:t>layer is about 10µ in thickness.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LI is the layer situated near cell membrane and LIV is the outer­most. </a:t>
            </a:r>
          </a:p>
          <a:p>
            <a:pPr marL="342900" indent="-342900">
              <a:buFont typeface="Arial" pitchFamily="34" charset="0"/>
              <a:buChar char="•"/>
            </a:pPr>
            <a:r>
              <a:rPr lang="en-US" sz="2000" dirty="0">
                <a:latin typeface="Times New Roman" pitchFamily="18" charset="0"/>
                <a:cs typeface="Times New Roman" pitchFamily="18" charset="0"/>
              </a:rPr>
              <a:t>Cell wall is composed of </a:t>
            </a:r>
            <a:r>
              <a:rPr lang="en-US" sz="2000" dirty="0" err="1">
                <a:latin typeface="Times New Roman" pitchFamily="18" charset="0"/>
                <a:cs typeface="Times New Roman" pitchFamily="18" charset="0"/>
              </a:rPr>
              <a:t>mucopeptide</a:t>
            </a:r>
            <a:r>
              <a:rPr lang="en-US" sz="2000" dirty="0">
                <a:latin typeface="Times New Roman" pitchFamily="18" charset="0"/>
                <a:cs typeface="Times New Roman" pitchFamily="18" charset="0"/>
              </a:rPr>
              <a:t> together with carbohydrates, amino acids and fatty acids like Gram-positive bacteria.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LI and LIII layers are electron transparent, but the LII and LIV layers are electron </a:t>
            </a:r>
            <a:r>
              <a:rPr lang="en-US" sz="2000" dirty="0" smtClean="0">
                <a:latin typeface="Times New Roman" pitchFamily="18" charset="0"/>
                <a:cs typeface="Times New Roman" pitchFamily="18" charset="0"/>
              </a:rPr>
              <a:t>opaque. </a:t>
            </a:r>
          </a:p>
          <a:p>
            <a:pPr marL="342900" indent="-342900">
              <a:buFont typeface="Arial" pitchFamily="34" charset="0"/>
              <a:buChar char="•"/>
            </a:pPr>
            <a:r>
              <a:rPr lang="en-US" sz="2000" dirty="0">
                <a:latin typeface="Times New Roman" pitchFamily="18" charset="0"/>
                <a:cs typeface="Times New Roman" pitchFamily="18" charset="0"/>
              </a:rPr>
              <a:t>The chemical constituent of cyanobacteria and Gram-negative bacteria is the presence of </a:t>
            </a:r>
            <a:r>
              <a:rPr lang="en-US" sz="2000" dirty="0" err="1" smtClean="0">
                <a:latin typeface="Times New Roman" pitchFamily="18" charset="0"/>
                <a:cs typeface="Times New Roman" pitchFamily="18" charset="0"/>
              </a:rPr>
              <a:t>mucopolymer</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which is made up of five chemical substances viz., three amino acids (</a:t>
            </a:r>
            <a:r>
              <a:rPr lang="en-US" sz="2000" dirty="0" smtClean="0">
                <a:latin typeface="Times New Roman" pitchFamily="18" charset="0"/>
                <a:cs typeface="Times New Roman" pitchFamily="18" charset="0"/>
              </a:rPr>
              <a:t>di-</a:t>
            </a:r>
            <a:r>
              <a:rPr lang="en-US" sz="2000" dirty="0" err="1" smtClean="0">
                <a:latin typeface="Times New Roman" pitchFamily="18" charset="0"/>
                <a:cs typeface="Times New Roman" pitchFamily="18" charset="0"/>
              </a:rPr>
              <a:t>aminopimelic</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acid) and two sugars (glucosamine and </a:t>
            </a:r>
            <a:r>
              <a:rPr lang="en-US" sz="2000" dirty="0" err="1">
                <a:latin typeface="Times New Roman" pitchFamily="18" charset="0"/>
                <a:cs typeface="Times New Roman" pitchFamily="18" charset="0"/>
              </a:rPr>
              <a:t>muramic</a:t>
            </a:r>
            <a:r>
              <a:rPr lang="en-US" sz="2000" dirty="0">
                <a:latin typeface="Times New Roman" pitchFamily="18" charset="0"/>
                <a:cs typeface="Times New Roman" pitchFamily="18" charset="0"/>
              </a:rPr>
              <a:t> acid) in the ratio of 1:1:1:1:2.</a:t>
            </a:r>
          </a:p>
          <a:p>
            <a:endParaRPr lang="en-US" dirty="0"/>
          </a:p>
          <a:p>
            <a:endParaRPr lang="en-US" b="1" dirty="0"/>
          </a:p>
        </p:txBody>
      </p:sp>
    </p:spTree>
    <p:extLst>
      <p:ext uri="{BB962C8B-B14F-4D97-AF65-F5344CB8AC3E}">
        <p14:creationId xmlns:p14="http://schemas.microsoft.com/office/powerpoint/2010/main" val="38423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lip_image004_thumb2-22"/>
          <p:cNvPicPr>
            <a:picLocks noChangeAspect="1" noChangeArrowheads="1"/>
          </p:cNvPicPr>
          <p:nvPr/>
        </p:nvPicPr>
        <p:blipFill rotWithShape="1">
          <a:blip r:embed="rId2">
            <a:extLst>
              <a:ext uri="{28A0092B-C50C-407E-A947-70E740481C1C}">
                <a14:useLocalDpi xmlns:a14="http://schemas.microsoft.com/office/drawing/2010/main" val="0"/>
              </a:ext>
            </a:extLst>
          </a:blip>
          <a:srcRect r="39450" b="61592"/>
          <a:stretch/>
        </p:blipFill>
        <p:spPr bwMode="auto">
          <a:xfrm>
            <a:off x="304800" y="685800"/>
            <a:ext cx="8016240" cy="5207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2744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534400" cy="6801862"/>
          </a:xfrm>
          <a:prstGeom prst="rect">
            <a:avLst/>
          </a:prstGeom>
        </p:spPr>
        <p:txBody>
          <a:bodyPr wrap="square">
            <a:spAutoFit/>
          </a:bodyPr>
          <a:lstStyle/>
          <a:p>
            <a:r>
              <a:rPr lang="en-US" sz="2000" b="1" dirty="0">
                <a:latin typeface="Times New Roman" pitchFamily="18" charset="0"/>
                <a:cs typeface="Times New Roman" pitchFamily="18" charset="0"/>
              </a:rPr>
              <a:t>Cytoplasmic Membrane: </a:t>
            </a:r>
          </a:p>
          <a:p>
            <a:pPr marL="342900" indent="-342900">
              <a:buFont typeface="Arial" pitchFamily="34" charset="0"/>
              <a:buChar char="•"/>
            </a:pPr>
            <a:r>
              <a:rPr lang="en-US" sz="2000" dirty="0">
                <a:latin typeface="Times New Roman" pitchFamily="18" charset="0"/>
                <a:cs typeface="Times New Roman" pitchFamily="18" charset="0"/>
              </a:rPr>
              <a:t>The cytoplasmic membrane is also known as </a:t>
            </a:r>
            <a:r>
              <a:rPr lang="en-US" sz="2000" dirty="0" err="1">
                <a:latin typeface="Times New Roman" pitchFamily="18" charset="0"/>
                <a:cs typeface="Times New Roman" pitchFamily="18" charset="0"/>
              </a:rPr>
              <a:t>plasmalemma</a:t>
            </a:r>
            <a:r>
              <a:rPr lang="en-US" sz="2000" dirty="0">
                <a:latin typeface="Times New Roman" pitchFamily="18" charset="0"/>
                <a:cs typeface="Times New Roman" pitchFamily="18" charset="0"/>
              </a:rPr>
              <a:t> pre­sent just inner to the cell wall.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consists of two electron opaque layers separated by a trans­lucent </a:t>
            </a:r>
            <a:r>
              <a:rPr lang="en-US" sz="2000" dirty="0" smtClean="0">
                <a:latin typeface="Times New Roman" pitchFamily="18" charset="0"/>
                <a:cs typeface="Times New Roman" pitchFamily="18" charset="0"/>
              </a:rPr>
              <a:t>layer.</a:t>
            </a: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layer </a:t>
            </a:r>
            <a:r>
              <a:rPr lang="en-US" sz="2000" dirty="0" err="1">
                <a:latin typeface="Times New Roman" pitchFamily="18" charset="0"/>
                <a:cs typeface="Times New Roman" pitchFamily="18" charset="0"/>
              </a:rPr>
              <a:t>invaginates</a:t>
            </a:r>
            <a:r>
              <a:rPr lang="en-US" sz="2000" dirty="0">
                <a:latin typeface="Times New Roman" pitchFamily="18" charset="0"/>
                <a:cs typeface="Times New Roman" pitchFamily="18" charset="0"/>
              </a:rPr>
              <a:t> at different points inside the protoplast and is the site of different biochemical functions that normally takes place in different organelle like mitochondria, endo­plasmic reticulum and Golgi bodies in the cells of </a:t>
            </a:r>
            <a:r>
              <a:rPr lang="en-US" sz="2000" dirty="0" smtClean="0">
                <a:latin typeface="Times New Roman" pitchFamily="18" charset="0"/>
                <a:cs typeface="Times New Roman" pitchFamily="18" charset="0"/>
              </a:rPr>
              <a:t>eukaryote. </a:t>
            </a:r>
          </a:p>
          <a:p>
            <a:r>
              <a:rPr lang="en-US" sz="2000" b="1" dirty="0">
                <a:latin typeface="Times New Roman" pitchFamily="18" charset="0"/>
                <a:cs typeface="Times New Roman" pitchFamily="18" charset="0"/>
              </a:rPr>
              <a:t>Protoplast: </a:t>
            </a:r>
          </a:p>
          <a:p>
            <a:r>
              <a:rPr lang="en-US" sz="2000" dirty="0">
                <a:latin typeface="Times New Roman" pitchFamily="18" charset="0"/>
                <a:cs typeface="Times New Roman" pitchFamily="18" charset="0"/>
              </a:rPr>
              <a:t>Studies with Electron Micros­cope </a:t>
            </a:r>
            <a:r>
              <a:rPr lang="en-US" sz="2000" dirty="0" smtClean="0">
                <a:latin typeface="Times New Roman" pitchFamily="18" charset="0"/>
                <a:cs typeface="Times New Roman" pitchFamily="18" charset="0"/>
              </a:rPr>
              <a:t>show </a:t>
            </a:r>
            <a:r>
              <a:rPr lang="en-US" sz="2000" dirty="0">
                <a:latin typeface="Times New Roman" pitchFamily="18" charset="0"/>
                <a:cs typeface="Times New Roman" pitchFamily="18" charset="0"/>
              </a:rPr>
              <a:t>that the protoplast consists of </a:t>
            </a:r>
            <a:r>
              <a:rPr lang="en-US" sz="2000" b="1" dirty="0">
                <a:latin typeface="Times New Roman" pitchFamily="18" charset="0"/>
                <a:cs typeface="Times New Roman" pitchFamily="18" charset="0"/>
              </a:rPr>
              <a:t>thylakoids, cytoplasmic inclusion and nucleoplasm</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b="1" dirty="0">
                <a:latin typeface="Times New Roman" pitchFamily="18" charset="0"/>
                <a:cs typeface="Times New Roman" pitchFamily="18" charset="0"/>
              </a:rPr>
              <a:t>Nucleoplasm:</a:t>
            </a:r>
            <a:r>
              <a:rPr lang="en-US" sz="2000" dirty="0">
                <a:latin typeface="Times New Roman" pitchFamily="18" charset="0"/>
                <a:cs typeface="Times New Roman" pitchFamily="18" charset="0"/>
              </a:rPr>
              <a:t> </a:t>
            </a:r>
          </a:p>
          <a:p>
            <a:pPr marL="342900" indent="-342900">
              <a:buFont typeface="Arial" pitchFamily="34" charset="0"/>
              <a:buChar char="•"/>
            </a:pPr>
            <a:r>
              <a:rPr lang="en-US" sz="2000" dirty="0">
                <a:latin typeface="Times New Roman" pitchFamily="18" charset="0"/>
                <a:cs typeface="Times New Roman" pitchFamily="18" charset="0"/>
              </a:rPr>
              <a:t>The nucleoplasm is usually centrally located and contains numerous fine randomly oriented </a:t>
            </a:r>
            <a:r>
              <a:rPr lang="en-US" sz="2000" dirty="0" err="1">
                <a:latin typeface="Times New Roman" pitchFamily="18" charset="0"/>
                <a:cs typeface="Times New Roman" pitchFamily="18" charset="0"/>
              </a:rPr>
              <a:t>fibres</a:t>
            </a:r>
            <a:r>
              <a:rPr lang="en-US" sz="2000" dirty="0">
                <a:latin typeface="Times New Roman" pitchFamily="18" charset="0"/>
                <a:cs typeface="Times New Roman" pitchFamily="18" charset="0"/>
              </a:rPr>
              <a:t> of DNA.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It has absence </a:t>
            </a:r>
            <a:r>
              <a:rPr lang="en-US" sz="2000" dirty="0">
                <a:latin typeface="Times New Roman" pitchFamily="18" charset="0"/>
                <a:cs typeface="Times New Roman" pitchFamily="18" charset="0"/>
              </a:rPr>
              <a:t>of nucleolus and nuclear membrane.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are not differentiated from the cytoplasm by any membrane and are present in close </a:t>
            </a:r>
            <a:r>
              <a:rPr lang="en-US" sz="2000" dirty="0" smtClean="0">
                <a:latin typeface="Times New Roman" pitchFamily="18" charset="0"/>
                <a:cs typeface="Times New Roman" pitchFamily="18" charset="0"/>
              </a:rPr>
              <a:t>association. </a:t>
            </a:r>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The region is with low electron density than the surrounding cytoplasm.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DNA does not </a:t>
            </a:r>
            <a:r>
              <a:rPr lang="en-US" sz="2000" dirty="0" err="1">
                <a:latin typeface="Times New Roman" pitchFamily="18" charset="0"/>
                <a:cs typeface="Times New Roman" pitchFamily="18" charset="0"/>
              </a:rPr>
              <a:t>organise</a:t>
            </a:r>
            <a:r>
              <a:rPr lang="en-US" sz="2000" dirty="0">
                <a:latin typeface="Times New Roman" pitchFamily="18" charset="0"/>
                <a:cs typeface="Times New Roman" pitchFamily="18" charset="0"/>
              </a:rPr>
              <a:t> into chromosomes due to the absence of protein like histones or </a:t>
            </a:r>
            <a:r>
              <a:rPr lang="en-US" sz="2000" dirty="0" err="1">
                <a:latin typeface="Times New Roman" pitchFamily="18" charset="0"/>
                <a:cs typeface="Times New Roman" pitchFamily="18" charset="0"/>
              </a:rPr>
              <a:t>prota­mines</a:t>
            </a:r>
            <a:endParaRPr lang="en-US" sz="2000" dirty="0">
              <a:latin typeface="Times New Roman" pitchFamily="18" charset="0"/>
              <a:cs typeface="Times New Roman" pitchFamily="18" charset="0"/>
            </a:endParaRPr>
          </a:p>
          <a:p>
            <a:pPr marL="342900" indent="-342900">
              <a:buFont typeface="Arial" pitchFamily="34" charset="0"/>
              <a:buChar char="•"/>
            </a:pPr>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854526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839200" cy="5324535"/>
          </a:xfrm>
          <a:prstGeom prst="rect">
            <a:avLst/>
          </a:prstGeom>
        </p:spPr>
        <p:txBody>
          <a:bodyPr wrap="square">
            <a:spAutoFit/>
          </a:bodyPr>
          <a:lstStyle/>
          <a:p>
            <a:r>
              <a:rPr lang="en-US" sz="2000" b="1" dirty="0">
                <a:latin typeface="Times New Roman" pitchFamily="18" charset="0"/>
                <a:cs typeface="Times New Roman" pitchFamily="18" charset="0"/>
              </a:rPr>
              <a:t>Thylakoids:</a:t>
            </a:r>
            <a:r>
              <a:rPr lang="en-US" sz="2000" dirty="0">
                <a:latin typeface="Times New Roman" pitchFamily="18" charset="0"/>
                <a:cs typeface="Times New Roman" pitchFamily="18" charset="0"/>
              </a:rPr>
              <a:t> </a:t>
            </a:r>
          </a:p>
          <a:p>
            <a:pPr marL="342900" indent="-342900">
              <a:buFont typeface="Arial" pitchFamily="34" charset="0"/>
              <a:buChar char="•"/>
            </a:pPr>
            <a:r>
              <a:rPr lang="en-US" sz="2000" dirty="0">
                <a:latin typeface="Times New Roman" pitchFamily="18" charset="0"/>
                <a:cs typeface="Times New Roman" pitchFamily="18" charset="0"/>
              </a:rPr>
              <a:t>These are the complex lamellar system, which functions like the </a:t>
            </a:r>
            <a:r>
              <a:rPr lang="en-US" sz="2000" dirty="0" smtClean="0">
                <a:latin typeface="Times New Roman" pitchFamily="18" charset="0"/>
                <a:cs typeface="Times New Roman" pitchFamily="18" charset="0"/>
              </a:rPr>
              <a:t>chloroplasts </a:t>
            </a:r>
            <a:r>
              <a:rPr lang="en-US" sz="2000" dirty="0">
                <a:latin typeface="Times New Roman" pitchFamily="18" charset="0"/>
                <a:cs typeface="Times New Roman" pitchFamily="18" charset="0"/>
              </a:rPr>
              <a:t>of eukaryotes.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Thylakoids </a:t>
            </a:r>
            <a:r>
              <a:rPr lang="en-US" sz="2000" dirty="0">
                <a:latin typeface="Times New Roman" pitchFamily="18" charset="0"/>
                <a:cs typeface="Times New Roman" pitchFamily="18" charset="0"/>
              </a:rPr>
              <a:t>are not bounded by </a:t>
            </a:r>
            <a:r>
              <a:rPr lang="en-US" sz="2000" dirty="0" smtClean="0">
                <a:latin typeface="Times New Roman" pitchFamily="18" charset="0"/>
                <a:cs typeface="Times New Roman" pitchFamily="18" charset="0"/>
              </a:rPr>
              <a:t>membrane and lie freely in cytoplasm.</a:t>
            </a:r>
          </a:p>
          <a:p>
            <a:pPr marL="342900" indent="-342900">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appear as elongated and flattened sacs composed of two unit membranes.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Each membrane is about 75Å thick.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neighbouring</a:t>
            </a:r>
            <a:r>
              <a:rPr lang="en-US" sz="2000" dirty="0">
                <a:latin typeface="Times New Roman" pitchFamily="18" charset="0"/>
                <a:cs typeface="Times New Roman" pitchFamily="18" charset="0"/>
              </a:rPr>
              <a:t> thylakoids are separa­ted by a flattened space of 50nm.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space is occupied by rows of discoid </a:t>
            </a:r>
            <a:r>
              <a:rPr lang="en-US" sz="2000" dirty="0" err="1">
                <a:latin typeface="Times New Roman" pitchFamily="18" charset="0"/>
                <a:cs typeface="Times New Roman" pitchFamily="18" charset="0"/>
              </a:rPr>
              <a:t>phycobilisomes</a:t>
            </a:r>
            <a:r>
              <a:rPr lang="en-US" sz="2000" dirty="0">
                <a:latin typeface="Times New Roman" pitchFamily="18" charset="0"/>
                <a:cs typeface="Times New Roman" pitchFamily="18" charset="0"/>
              </a:rPr>
              <a:t>, which contain the photosynthetic pigments chlorophyll a, c-</a:t>
            </a:r>
            <a:r>
              <a:rPr lang="en-US" sz="2000" dirty="0" err="1">
                <a:latin typeface="Times New Roman" pitchFamily="18" charset="0"/>
                <a:cs typeface="Times New Roman" pitchFamily="18" charset="0"/>
              </a:rPr>
              <a:t>phycocyanin</a:t>
            </a:r>
            <a:r>
              <a:rPr lang="en-US" sz="2000" dirty="0">
                <a:latin typeface="Times New Roman" pitchFamily="18" charset="0"/>
                <a:cs typeface="Times New Roman" pitchFamily="18" charset="0"/>
              </a:rPr>
              <a:t> and </a:t>
            </a:r>
            <a:r>
              <a:rPr lang="en-US" sz="2000" dirty="0" smtClean="0">
                <a:latin typeface="Times New Roman" pitchFamily="18" charset="0"/>
                <a:cs typeface="Times New Roman" pitchFamily="18" charset="0"/>
              </a:rPr>
              <a:t>c-</a:t>
            </a:r>
            <a:r>
              <a:rPr lang="en-US" sz="2000" dirty="0" err="1" smtClean="0">
                <a:latin typeface="Times New Roman" pitchFamily="18" charset="0"/>
                <a:cs typeface="Times New Roman" pitchFamily="18" charset="0"/>
              </a:rPr>
              <a:t>phycoerythrin</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Chlorophyll b is absent. </a:t>
            </a:r>
          </a:p>
          <a:p>
            <a:pPr marL="342900" indent="-342900">
              <a:buFont typeface="Arial" pitchFamily="34" charset="0"/>
              <a:buChar char="•"/>
            </a:pPr>
            <a:r>
              <a:rPr lang="en-US" sz="2000" dirty="0" err="1" smtClean="0">
                <a:latin typeface="Times New Roman" pitchFamily="18" charset="0"/>
                <a:cs typeface="Times New Roman" pitchFamily="18" charset="0"/>
              </a:rPr>
              <a:t>Phycobilisomes</a:t>
            </a:r>
            <a:r>
              <a:rPr lang="en-US" sz="2000" dirty="0" smtClean="0">
                <a:latin typeface="Times New Roman" pitchFamily="18" charset="0"/>
                <a:cs typeface="Times New Roman" pitchFamily="18" charset="0"/>
              </a:rPr>
              <a:t> possess </a:t>
            </a:r>
            <a:r>
              <a:rPr lang="en-US" sz="2000" dirty="0">
                <a:latin typeface="Times New Roman" pitchFamily="18" charset="0"/>
                <a:cs typeface="Times New Roman" pitchFamily="18" charset="0"/>
              </a:rPr>
              <a:t>accessory photosynthetic pigments known as </a:t>
            </a:r>
            <a:r>
              <a:rPr lang="en-US" sz="2000" dirty="0" err="1">
                <a:latin typeface="Times New Roman" pitchFamily="18" charset="0"/>
                <a:cs typeface="Times New Roman" pitchFamily="18" charset="0"/>
              </a:rPr>
              <a:t>phycobilins</a:t>
            </a:r>
            <a:r>
              <a:rPr lang="en-US" sz="2000" dirty="0">
                <a:latin typeface="Times New Roman" pitchFamily="18" charset="0"/>
                <a:cs typeface="Times New Roman" pitchFamily="18" charset="0"/>
              </a:rPr>
              <a:t>. The </a:t>
            </a:r>
            <a:r>
              <a:rPr lang="en-US" sz="2000" dirty="0" err="1">
                <a:latin typeface="Times New Roman" pitchFamily="18" charset="0"/>
                <a:cs typeface="Times New Roman" pitchFamily="18" charset="0"/>
              </a:rPr>
              <a:t>phycobilins</a:t>
            </a:r>
            <a:r>
              <a:rPr lang="en-US" sz="2000" dirty="0">
                <a:latin typeface="Times New Roman" pitchFamily="18" charset="0"/>
                <a:cs typeface="Times New Roman" pitchFamily="18" charset="0"/>
              </a:rPr>
              <a:t> are of three types— </a:t>
            </a:r>
            <a:r>
              <a:rPr lang="en-US" sz="2000" dirty="0" err="1">
                <a:latin typeface="Times New Roman" pitchFamily="18" charset="0"/>
                <a:cs typeface="Times New Roman" pitchFamily="18" charset="0"/>
              </a:rPr>
              <a:t>phycocyanin</a:t>
            </a:r>
            <a:r>
              <a:rPr lang="en-US" sz="2000" dirty="0">
                <a:latin typeface="Times New Roman" pitchFamily="18" charset="0"/>
                <a:cs typeface="Times New Roman" pitchFamily="18" charset="0"/>
              </a:rPr>
              <a:t> (blue), </a:t>
            </a:r>
            <a:r>
              <a:rPr lang="en-US" sz="2000" dirty="0" err="1">
                <a:latin typeface="Times New Roman" pitchFamily="18" charset="0"/>
                <a:cs typeface="Times New Roman" pitchFamily="18" charset="0"/>
              </a:rPr>
              <a:t>allophycocyanin</a:t>
            </a:r>
            <a:r>
              <a:rPr lang="en-US" sz="2000" dirty="0">
                <a:latin typeface="Times New Roman" pitchFamily="18" charset="0"/>
                <a:cs typeface="Times New Roman" pitchFamily="18" charset="0"/>
              </a:rPr>
              <a:t> (blue) and </a:t>
            </a:r>
            <a:r>
              <a:rPr lang="en-US" sz="2000" dirty="0" err="1">
                <a:latin typeface="Times New Roman" pitchFamily="18" charset="0"/>
                <a:cs typeface="Times New Roman" pitchFamily="18" charset="0"/>
              </a:rPr>
              <a:t>phycoeryth­rin</a:t>
            </a:r>
            <a:r>
              <a:rPr lang="en-US" sz="2000" dirty="0">
                <a:latin typeface="Times New Roman" pitchFamily="18" charset="0"/>
                <a:cs typeface="Times New Roman" pitchFamily="18" charset="0"/>
              </a:rPr>
              <a:t> (red</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a:latin typeface="Times New Roman" pitchFamily="18" charset="0"/>
                <a:cs typeface="Times New Roman" pitchFamily="18" charset="0"/>
              </a:rPr>
              <a:t>Differential formation of </a:t>
            </a:r>
            <a:r>
              <a:rPr lang="en-US" sz="2000" dirty="0" err="1">
                <a:latin typeface="Times New Roman" pitchFamily="18" charset="0"/>
                <a:cs typeface="Times New Roman" pitchFamily="18" charset="0"/>
              </a:rPr>
              <a:t>phycobilins</a:t>
            </a:r>
            <a:r>
              <a:rPr lang="en-US" sz="2000" dirty="0">
                <a:latin typeface="Times New Roman" pitchFamily="18" charset="0"/>
                <a:cs typeface="Times New Roman" pitchFamily="18" charset="0"/>
              </a:rPr>
              <a:t> produces specific </a:t>
            </a:r>
            <a:r>
              <a:rPr lang="en-US" sz="2000" dirty="0" err="1">
                <a:latin typeface="Times New Roman" pitchFamily="18" charset="0"/>
                <a:cs typeface="Times New Roman" pitchFamily="18" charset="0"/>
              </a:rPr>
              <a:t>colouration</a:t>
            </a:r>
            <a:r>
              <a:rPr lang="en-US" sz="2000" dirty="0">
                <a:latin typeface="Times New Roman" pitchFamily="18" charset="0"/>
                <a:cs typeface="Times New Roman" pitchFamily="18" charset="0"/>
              </a:rPr>
              <a:t> which is adapted to absorbing maximum amount of solar radiation. Therefore, cyanobacteria are not always blue green. They may appear purplish, violet, brownish, etc.</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83270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534400" cy="6093976"/>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Cytoplasmic Inclusions:</a:t>
            </a:r>
            <a:r>
              <a:rPr lang="en-US" sz="2000" dirty="0">
                <a:latin typeface="Times New Roman" pitchFamily="18" charset="0"/>
                <a:cs typeface="Times New Roman" pitchFamily="18" charset="0"/>
              </a:rPr>
              <a:t>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The cytoplasmic inclusions present in the </a:t>
            </a:r>
            <a:r>
              <a:rPr lang="en-US" sz="2000" dirty="0" err="1">
                <a:latin typeface="Times New Roman" pitchFamily="18" charset="0"/>
                <a:cs typeface="Times New Roman" pitchFamily="18" charset="0"/>
              </a:rPr>
              <a:t>cyanophycean</a:t>
            </a:r>
            <a:r>
              <a:rPr lang="en-US" sz="2000" dirty="0">
                <a:latin typeface="Times New Roman" pitchFamily="18" charset="0"/>
                <a:cs typeface="Times New Roman" pitchFamily="18" charset="0"/>
              </a:rPr>
              <a:t> cell are ribosomes, </a:t>
            </a:r>
            <a:r>
              <a:rPr lang="en-US" sz="2000" dirty="0" err="1">
                <a:latin typeface="Times New Roman" pitchFamily="18" charset="0"/>
                <a:cs typeface="Times New Roman" pitchFamily="18" charset="0"/>
              </a:rPr>
              <a:t>cyanophycean</a:t>
            </a:r>
            <a:r>
              <a:rPr lang="en-US" sz="2000" dirty="0">
                <a:latin typeface="Times New Roman" pitchFamily="18" charset="0"/>
                <a:cs typeface="Times New Roman" pitchFamily="18" charset="0"/>
              </a:rPr>
              <a:t> granules, polyhedral bodies, polyphosphate bodies, </a:t>
            </a:r>
            <a:r>
              <a:rPr lang="en-US" sz="2000" dirty="0" err="1">
                <a:latin typeface="Times New Roman" pitchFamily="18" charset="0"/>
                <a:cs typeface="Times New Roman" pitchFamily="18" charset="0"/>
              </a:rPr>
              <a:t>polyglucoside</a:t>
            </a:r>
            <a:r>
              <a:rPr lang="en-US" sz="2000" dirty="0">
                <a:latin typeface="Times New Roman" pitchFamily="18" charset="0"/>
                <a:cs typeface="Times New Roman" pitchFamily="18" charset="0"/>
              </a:rPr>
              <a:t> bodies, </a:t>
            </a:r>
            <a:r>
              <a:rPr lang="el-GR" sz="2000" dirty="0">
                <a:latin typeface="Times New Roman" pitchFamily="18" charset="0"/>
                <a:cs typeface="Times New Roman" pitchFamily="18" charset="0"/>
              </a:rPr>
              <a:t>α-</a:t>
            </a:r>
            <a:r>
              <a:rPr lang="en-US" sz="2000" dirty="0">
                <a:latin typeface="Times New Roman" pitchFamily="18" charset="0"/>
                <a:cs typeface="Times New Roman" pitchFamily="18" charset="0"/>
              </a:rPr>
              <a:t>granules, </a:t>
            </a:r>
            <a:r>
              <a:rPr lang="el-GR" sz="2000" dirty="0">
                <a:latin typeface="Times New Roman" pitchFamily="18" charset="0"/>
                <a:cs typeface="Times New Roman" pitchFamily="18" charset="0"/>
              </a:rPr>
              <a:t>β-</a:t>
            </a:r>
            <a:r>
              <a:rPr lang="en-US" sz="2000" dirty="0">
                <a:latin typeface="Times New Roman" pitchFamily="18" charset="0"/>
                <a:cs typeface="Times New Roman" pitchFamily="18" charset="0"/>
              </a:rPr>
              <a:t>granules and gas </a:t>
            </a:r>
            <a:r>
              <a:rPr lang="en-US" sz="2000" dirty="0" smtClean="0">
                <a:latin typeface="Times New Roman" pitchFamily="18" charset="0"/>
                <a:cs typeface="Times New Roman" pitchFamily="18" charset="0"/>
              </a:rPr>
              <a:t>vacuoles.</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function of the above inclusions is not well-known.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Cyanophycean</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granules are regarded as reserve food, polyhedral bodies, i.e., the </a:t>
            </a:r>
            <a:r>
              <a:rPr lang="en-US" sz="2000" dirty="0" err="1">
                <a:latin typeface="Times New Roman" pitchFamily="18" charset="0"/>
                <a:cs typeface="Times New Roman" pitchFamily="18" charset="0"/>
              </a:rPr>
              <a:t>carboxysomes</a:t>
            </a:r>
            <a:r>
              <a:rPr lang="en-US" sz="2000" dirty="0">
                <a:latin typeface="Times New Roman" pitchFamily="18" charset="0"/>
                <a:cs typeface="Times New Roman" pitchFamily="18" charset="0"/>
              </a:rPr>
              <a:t> contain enzyme </a:t>
            </a:r>
            <a:r>
              <a:rPr lang="en-US" sz="2000" dirty="0" err="1">
                <a:latin typeface="Times New Roman" pitchFamily="18" charset="0"/>
                <a:cs typeface="Times New Roman" pitchFamily="18" charset="0"/>
              </a:rPr>
              <a:t>ribulose</a:t>
            </a:r>
            <a:r>
              <a:rPr lang="en-US" sz="2000" dirty="0">
                <a:latin typeface="Times New Roman" pitchFamily="18" charset="0"/>
                <a:cs typeface="Times New Roman" pitchFamily="18" charset="0"/>
              </a:rPr>
              <a:t> b is phosphate carboxylase </a:t>
            </a:r>
            <a:r>
              <a:rPr lang="en-US" sz="2000" dirty="0" err="1">
                <a:latin typeface="Times New Roman" pitchFamily="18" charset="0"/>
                <a:cs typeface="Times New Roman" pitchFamily="18" charset="0"/>
              </a:rPr>
              <a:t>oxygenase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Ribosomes take part in protein synthesis.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workers think α-granule as reserve food, a glycogen-like substance.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Many </a:t>
            </a:r>
            <a:r>
              <a:rPr lang="en-US" sz="2000" dirty="0">
                <a:latin typeface="Times New Roman" pitchFamily="18" charset="0"/>
                <a:cs typeface="Times New Roman" pitchFamily="18" charset="0"/>
              </a:rPr>
              <a:t>prokaryotic members contain many small gas vacuoles also called pseudo- vacuoles. They help to float in water. They refract light and the cells become brown, purplish or black under microscope.</a:t>
            </a:r>
          </a:p>
        </p:txBody>
      </p:sp>
    </p:spTree>
    <p:extLst>
      <p:ext uri="{BB962C8B-B14F-4D97-AF65-F5344CB8AC3E}">
        <p14:creationId xmlns:p14="http://schemas.microsoft.com/office/powerpoint/2010/main" val="2234146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10600" cy="5324535"/>
          </a:xfrm>
          <a:prstGeom prst="rect">
            <a:avLst/>
          </a:prstGeom>
        </p:spPr>
        <p:txBody>
          <a:bodyPr wrap="square">
            <a:spAutoFit/>
          </a:bodyPr>
          <a:lstStyle/>
          <a:p>
            <a:r>
              <a:rPr lang="en-US" sz="2000" b="1" dirty="0">
                <a:latin typeface="Times New Roman" pitchFamily="18" charset="0"/>
                <a:cs typeface="Times New Roman" pitchFamily="18" charset="0"/>
              </a:rPr>
              <a:t>General Characters of </a:t>
            </a:r>
            <a:r>
              <a:rPr lang="en-US" sz="2000" b="1" dirty="0" err="1">
                <a:latin typeface="Times New Roman" pitchFamily="18" charset="0"/>
                <a:cs typeface="Times New Roman" pitchFamily="18" charset="0"/>
              </a:rPr>
              <a:t>Archaebacteria</a:t>
            </a:r>
            <a:r>
              <a:rPr lang="en-US" sz="2000" b="1" dirty="0">
                <a:latin typeface="Times New Roman" pitchFamily="18" charset="0"/>
                <a:cs typeface="Times New Roman" pitchFamily="18" charset="0"/>
              </a:rPr>
              <a:t>:</a:t>
            </a:r>
          </a:p>
          <a:p>
            <a:pPr marL="342900" indent="-342900">
              <a:buFont typeface="Arial" pitchFamily="34" charset="0"/>
              <a:buChar char="•"/>
            </a:pPr>
            <a:r>
              <a:rPr lang="en-US" sz="2000" dirty="0">
                <a:latin typeface="Times New Roman" pitchFamily="18" charset="0"/>
                <a:cs typeface="Times New Roman" pitchFamily="18" charset="0"/>
              </a:rPr>
              <a:t>These prokaryotes often occur in extreme aquatic and terrestrial habitats which may be anaerobic, hyper-saline or hyper-</a:t>
            </a:r>
            <a:r>
              <a:rPr lang="en-US" sz="2000" dirty="0" err="1">
                <a:latin typeface="Times New Roman" pitchFamily="18" charset="0"/>
                <a:cs typeface="Times New Roman" pitchFamily="18" charset="0"/>
              </a:rPr>
              <a:t>thermophilic</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Some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have been found as </a:t>
            </a:r>
            <a:r>
              <a:rPr lang="en-US" sz="2000" dirty="0" err="1">
                <a:latin typeface="Times New Roman" pitchFamily="18" charset="0"/>
                <a:cs typeface="Times New Roman" pitchFamily="18" charset="0"/>
              </a:rPr>
              <a:t>symbionts</a:t>
            </a:r>
            <a:r>
              <a:rPr lang="en-US" sz="2000" dirty="0">
                <a:latin typeface="Times New Roman" pitchFamily="18" charset="0"/>
                <a:cs typeface="Times New Roman" pitchFamily="18" charset="0"/>
              </a:rPr>
              <a:t> in animal digestive system.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Recently</a:t>
            </a:r>
            <a:r>
              <a:rPr lang="en-US" sz="2000" dirty="0">
                <a:latin typeface="Times New Roman" pitchFamily="18" charset="0"/>
                <a:cs typeface="Times New Roman" pitchFamily="18" charset="0"/>
              </a:rPr>
              <a:t>, these have also been collected from very low temperature environments and are thought to constitute </a:t>
            </a:r>
            <a:r>
              <a:rPr lang="en-US" sz="2000" dirty="0" err="1">
                <a:latin typeface="Times New Roman" pitchFamily="18" charset="0"/>
                <a:cs typeface="Times New Roman" pitchFamily="18" charset="0"/>
              </a:rPr>
              <a:t>upto</a:t>
            </a:r>
            <a:r>
              <a:rPr lang="en-US" sz="2000" dirty="0">
                <a:latin typeface="Times New Roman" pitchFamily="18" charset="0"/>
                <a:cs typeface="Times New Roman" pitchFamily="18" charset="0"/>
              </a:rPr>
              <a:t> 34% of the prokaryotic biomass in coastal Antarctic surface waters. </a:t>
            </a:r>
          </a:p>
          <a:p>
            <a:pPr marL="342900" indent="-342900">
              <a:buFont typeface="Arial" pitchFamily="34" charset="0"/>
              <a:buChar char="•"/>
            </a:pP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may be spherical, rod-shaped, spiral, l</a:t>
            </a:r>
            <a:r>
              <a:rPr lang="en-US" sz="2000" dirty="0" smtClean="0">
                <a:latin typeface="Times New Roman" pitchFamily="18" charset="0"/>
                <a:cs typeface="Times New Roman" pitchFamily="18" charset="0"/>
              </a:rPr>
              <a:t>obed</a:t>
            </a:r>
            <a:r>
              <a:rPr lang="en-US" sz="2000" dirty="0">
                <a:latin typeface="Times New Roman" pitchFamily="18" charset="0"/>
                <a:cs typeface="Times New Roman" pitchFamily="18" charset="0"/>
              </a:rPr>
              <a:t>, plate-shaped, irregularly shaped or pleomorphic. </a:t>
            </a: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are unicellular whereas others are filamentous or aggregates.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range in diameter from 0.1 to over 15 µm. Some filamentous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even can grow </a:t>
            </a:r>
            <a:r>
              <a:rPr lang="en-US" sz="2000" dirty="0" err="1">
                <a:latin typeface="Times New Roman" pitchFamily="18" charset="0"/>
                <a:cs typeface="Times New Roman" pitchFamily="18" charset="0"/>
              </a:rPr>
              <a:t>upto</a:t>
            </a:r>
            <a:r>
              <a:rPr lang="en-US" sz="2000" dirty="0">
                <a:latin typeface="Times New Roman" pitchFamily="18" charset="0"/>
                <a:cs typeface="Times New Roman" pitchFamily="18" charset="0"/>
              </a:rPr>
              <a:t> 200 µm in length.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are both Gram-positive and Gram-negative and reproduce by means of binary fission, fragmentation, budding and as yet unknown mechanisms.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may be aerobic, </a:t>
            </a:r>
            <a:r>
              <a:rPr lang="en-US" sz="2000" dirty="0" err="1">
                <a:latin typeface="Times New Roman" pitchFamily="18" charset="0"/>
                <a:cs typeface="Times New Roman" pitchFamily="18" charset="0"/>
              </a:rPr>
              <a:t>facultatively</a:t>
            </a:r>
            <a:r>
              <a:rPr lang="en-US" sz="2000" dirty="0">
                <a:latin typeface="Times New Roman" pitchFamily="18" charset="0"/>
                <a:cs typeface="Times New Roman" pitchFamily="18" charset="0"/>
              </a:rPr>
              <a:t> anaerobic or </a:t>
            </a:r>
            <a:r>
              <a:rPr lang="en-US" sz="2000" dirty="0" err="1">
                <a:latin typeface="Times New Roman" pitchFamily="18" charset="0"/>
                <a:cs typeface="Times New Roman" pitchFamily="18" charset="0"/>
              </a:rPr>
              <a:t>obligately</a:t>
            </a:r>
            <a:r>
              <a:rPr lang="en-US" sz="2000" dirty="0">
                <a:latin typeface="Times New Roman" pitchFamily="18" charset="0"/>
                <a:cs typeface="Times New Roman" pitchFamily="18" charset="0"/>
              </a:rPr>
              <a:t> anaerobic and, nutritionally, range from </a:t>
            </a:r>
            <a:r>
              <a:rPr lang="en-US" sz="2000" dirty="0" err="1">
                <a:latin typeface="Times New Roman" pitchFamily="18" charset="0"/>
                <a:cs typeface="Times New Roman" pitchFamily="18" charset="0"/>
              </a:rPr>
              <a:t>chemolithotrophs</a:t>
            </a:r>
            <a:r>
              <a:rPr lang="en-US" sz="2000" dirty="0">
                <a:latin typeface="Times New Roman" pitchFamily="18" charset="0"/>
                <a:cs typeface="Times New Roman" pitchFamily="18" charset="0"/>
              </a:rPr>
              <a:t> to </a:t>
            </a:r>
            <a:r>
              <a:rPr lang="en-US" sz="2000" dirty="0" err="1" smtClean="0">
                <a:latin typeface="Times New Roman" pitchFamily="18" charset="0"/>
                <a:cs typeface="Times New Roman" pitchFamily="18" charset="0"/>
              </a:rPr>
              <a:t>organotrophs</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999358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3108543"/>
          </a:xfrm>
          <a:prstGeom prst="rect">
            <a:avLst/>
          </a:prstGeom>
        </p:spPr>
        <p:txBody>
          <a:bodyPr wrap="square">
            <a:spAutoFit/>
          </a:bodyPr>
          <a:lstStyle/>
          <a:p>
            <a:r>
              <a:rPr lang="en-US" sz="2000" b="1" dirty="0" err="1" smtClean="0">
                <a:latin typeface="Times New Roman" pitchFamily="18" charset="0"/>
                <a:cs typeface="Times New Roman" pitchFamily="18" charset="0"/>
              </a:rPr>
              <a:t>Heterocysts</a:t>
            </a:r>
            <a:endParaRPr lang="en-US" sz="2000" b="1" dirty="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These are specialized cells of the filament distinguished from others by their thick wall, polar nodule(s) and homogenous contents. </a:t>
            </a:r>
          </a:p>
          <a:p>
            <a:pPr marL="342900" indent="-342900">
              <a:buFont typeface="Arial" pitchFamily="34" charset="0"/>
              <a:buChar char="•"/>
            </a:pPr>
            <a:r>
              <a:rPr lang="en-US" sz="2000" dirty="0" err="1">
                <a:latin typeface="Times New Roman" pitchFamily="18" charset="0"/>
                <a:cs typeface="Times New Roman" pitchFamily="18" charset="0"/>
              </a:rPr>
              <a:t>Heterocysts</a:t>
            </a:r>
            <a:r>
              <a:rPr lang="en-US" sz="2000" dirty="0">
                <a:latin typeface="Times New Roman" pitchFamily="18" charset="0"/>
                <a:cs typeface="Times New Roman" pitchFamily="18" charset="0"/>
              </a:rPr>
              <a:t> are commonly found in the members of </a:t>
            </a:r>
            <a:r>
              <a:rPr lang="en-US" sz="2000" dirty="0" err="1">
                <a:latin typeface="Times New Roman" pitchFamily="18" charset="0"/>
                <a:cs typeface="Times New Roman" pitchFamily="18" charset="0"/>
              </a:rPr>
              <a:t>Stigonematales</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Nostocales</a:t>
            </a:r>
            <a:r>
              <a:rPr lang="en-US" sz="2000" dirty="0">
                <a:latin typeface="Times New Roman" pitchFamily="18" charset="0"/>
                <a:cs typeface="Times New Roman" pitchFamily="18" charset="0"/>
              </a:rPr>
              <a:t> (except </a:t>
            </a:r>
            <a:r>
              <a:rPr lang="en-US" sz="2000" dirty="0" err="1">
                <a:latin typeface="Times New Roman" pitchFamily="18" charset="0"/>
                <a:cs typeface="Times New Roman" pitchFamily="18" charset="0"/>
              </a:rPr>
              <a:t>Oscillatoriaceae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grow in the filament either terminally (</a:t>
            </a:r>
            <a:r>
              <a:rPr lang="en-US" sz="2000" i="1" dirty="0" err="1" smtClean="0">
                <a:latin typeface="Times New Roman" pitchFamily="18" charset="0"/>
                <a:cs typeface="Times New Roman" pitchFamily="18" charset="0"/>
              </a:rPr>
              <a:t>Gloeotrichia</a:t>
            </a:r>
            <a:r>
              <a:rPr lang="en-US" sz="2000" i="1"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or inter­calary (</a:t>
            </a:r>
            <a:r>
              <a:rPr lang="en-US" sz="2000" i="1" dirty="0" err="1">
                <a:latin typeface="Times New Roman" pitchFamily="18" charset="0"/>
                <a:cs typeface="Times New Roman" pitchFamily="18" charset="0"/>
              </a:rPr>
              <a:t>Nostoc</a:t>
            </a:r>
            <a:r>
              <a:rPr lang="en-US" sz="2000" dirty="0">
                <a:latin typeface="Times New Roman" pitchFamily="18" charset="0"/>
                <a:cs typeface="Times New Roman" pitchFamily="18" charset="0"/>
              </a:rPr>
              <a:t>) or both terminal and </a:t>
            </a:r>
            <a:r>
              <a:rPr lang="en-US" sz="2000" dirty="0" smtClean="0">
                <a:latin typeface="Times New Roman" pitchFamily="18" charset="0"/>
                <a:cs typeface="Times New Roman" pitchFamily="18" charset="0"/>
              </a:rPr>
              <a:t>intercalary </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i="1" dirty="0">
                <a:latin typeface="Times New Roman" pitchFamily="18" charset="0"/>
                <a:cs typeface="Times New Roman" pitchFamily="18" charset="0"/>
              </a:rPr>
              <a:t>Anabaena </a:t>
            </a:r>
            <a:r>
              <a:rPr lang="en-US" sz="2000" i="1" dirty="0" err="1">
                <a:latin typeface="Times New Roman" pitchFamily="18" charset="0"/>
                <a:cs typeface="Times New Roman" pitchFamily="18" charset="0"/>
              </a:rPr>
              <a:t>desikacharyiensis</a:t>
            </a:r>
            <a:r>
              <a:rPr lang="en-US" sz="2000" dirty="0">
                <a:latin typeface="Times New Roman" pitchFamily="18" charset="0"/>
                <a:cs typeface="Times New Roman" pitchFamily="18" charset="0"/>
              </a:rPr>
              <a:t>)</a:t>
            </a:r>
          </a:p>
          <a:p>
            <a:endParaRPr lang="en-US" b="1" dirty="0" smtClean="0"/>
          </a:p>
          <a:p>
            <a:endParaRPr lang="en-US"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115" y="2438400"/>
            <a:ext cx="3711584" cy="4169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365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www.biologydiscussion.com/wp-content/uploads/2016/08/clip_image008_thumb21_thumb.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0070" y="381000"/>
            <a:ext cx="4193930" cy="411480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81000" y="0"/>
            <a:ext cx="4038600" cy="6832640"/>
          </a:xfrm>
          <a:prstGeom prst="rect">
            <a:avLst/>
          </a:prstGeom>
        </p:spPr>
        <p:txBody>
          <a:bodyPr wrap="square">
            <a:spAutoFit/>
          </a:bodyPr>
          <a:lstStyle/>
          <a:p>
            <a:pPr>
              <a:lnSpc>
                <a:spcPct val="150000"/>
              </a:lnSpc>
            </a:pPr>
            <a:r>
              <a:rPr lang="en-US" sz="2000" b="1" dirty="0" smtClean="0">
                <a:latin typeface="Times New Roman" pitchFamily="18" charset="0"/>
                <a:cs typeface="Times New Roman" pitchFamily="18" charset="0"/>
              </a:rPr>
              <a:t>Structure</a:t>
            </a:r>
          </a:p>
          <a:p>
            <a:pPr>
              <a:lnSpc>
                <a:spcPct val="150000"/>
              </a:lnSpc>
            </a:pPr>
            <a:r>
              <a:rPr lang="en-US" sz="2000" dirty="0">
                <a:latin typeface="Times New Roman" pitchFamily="18" charset="0"/>
                <a:cs typeface="Times New Roman" pitchFamily="18" charset="0"/>
              </a:rPr>
              <a:t>Pale yellow, thick-walled specia­lized cells, larger than vegetative cells are called </a:t>
            </a:r>
            <a:r>
              <a:rPr lang="en-US" sz="2000" dirty="0" err="1">
                <a:latin typeface="Times New Roman" pitchFamily="18" charset="0"/>
                <a:cs typeface="Times New Roman" pitchFamily="18" charset="0"/>
              </a:rPr>
              <a:t>heterocysts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wall of the heterocyst is diffe­rentiated into </a:t>
            </a:r>
            <a:r>
              <a:rPr lang="en-US" sz="2000" b="1" dirty="0">
                <a:latin typeface="Times New Roman" pitchFamily="18" charset="0"/>
                <a:cs typeface="Times New Roman" pitchFamily="18" charset="0"/>
              </a:rPr>
              <a:t>three </a:t>
            </a:r>
            <a:r>
              <a:rPr lang="en-US" sz="2000" b="1" dirty="0" smtClean="0">
                <a:latin typeface="Times New Roman" pitchFamily="18" charset="0"/>
                <a:cs typeface="Times New Roman" pitchFamily="18" charset="0"/>
              </a:rPr>
              <a:t>regions: an </a:t>
            </a:r>
            <a:r>
              <a:rPr lang="en-US" sz="2000" b="1" dirty="0">
                <a:latin typeface="Times New Roman" pitchFamily="18" charset="0"/>
                <a:cs typeface="Times New Roman" pitchFamily="18" charset="0"/>
              </a:rPr>
              <a:t>outer fibrous, middle homogenous and inner lamellar layer</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It has pore(s) at the pole(s) where it remains attached with the vegetative cell.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pores are plugged with polar nodule(s) or polar granules. The wall of the heterocyst is thicker towards the polar </a:t>
            </a:r>
            <a:r>
              <a:rPr lang="en-US" sz="2000" dirty="0" smtClean="0">
                <a:latin typeface="Times New Roman" pitchFamily="18" charset="0"/>
                <a:cs typeface="Times New Roman" pitchFamily="18" charset="0"/>
              </a:rPr>
              <a:t>regions.</a:t>
            </a:r>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956942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534400" cy="3785652"/>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The inner content is dense and appears to be homogeneous.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thylakoides</a:t>
            </a:r>
            <a:r>
              <a:rPr lang="en-US" sz="2000" dirty="0">
                <a:latin typeface="Times New Roman" pitchFamily="18" charset="0"/>
                <a:cs typeface="Times New Roman" pitchFamily="18" charset="0"/>
              </a:rPr>
              <a:t> i.e., the photo­synthetic lamellae are present, but the ribosomes are less in number.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Other </a:t>
            </a:r>
            <a:r>
              <a:rPr lang="en-US" sz="2000" dirty="0">
                <a:latin typeface="Times New Roman" pitchFamily="18" charset="0"/>
                <a:cs typeface="Times New Roman" pitchFamily="18" charset="0"/>
              </a:rPr>
              <a:t>granular inclusions are appears to be absent.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Due </a:t>
            </a:r>
            <a:r>
              <a:rPr lang="en-US" sz="2000" dirty="0">
                <a:latin typeface="Times New Roman" pitchFamily="18" charset="0"/>
                <a:cs typeface="Times New Roman" pitchFamily="18" charset="0"/>
              </a:rPr>
              <a:t>to absence of </a:t>
            </a:r>
            <a:r>
              <a:rPr lang="en-US" sz="2000" dirty="0" err="1">
                <a:latin typeface="Times New Roman" pitchFamily="18" charset="0"/>
                <a:cs typeface="Times New Roman" pitchFamily="18" charset="0"/>
              </a:rPr>
              <a:t>phycobillins</a:t>
            </a:r>
            <a:r>
              <a:rPr lang="en-US" sz="2000" dirty="0">
                <a:latin typeface="Times New Roman" pitchFamily="18" charset="0"/>
                <a:cs typeface="Times New Roman" pitchFamily="18" charset="0"/>
              </a:rPr>
              <a:t> and chlorophyll a, photosynthesis does not take place. </a:t>
            </a:r>
          </a:p>
          <a:p>
            <a:pPr marL="342900" indent="-342900">
              <a:buFont typeface="Arial" pitchFamily="34" charset="0"/>
              <a:buChar char="•"/>
            </a:pPr>
            <a:r>
              <a:rPr lang="en-US" sz="2000" dirty="0">
                <a:latin typeface="Times New Roman" pitchFamily="18" charset="0"/>
                <a:cs typeface="Times New Roman" pitchFamily="18" charset="0"/>
              </a:rPr>
              <a:t>The thylakoids are tightly packed due to reduction of </a:t>
            </a:r>
            <a:r>
              <a:rPr lang="en-US" sz="2000" dirty="0" err="1">
                <a:latin typeface="Times New Roman" pitchFamily="18" charset="0"/>
                <a:cs typeface="Times New Roman" pitchFamily="18" charset="0"/>
              </a:rPr>
              <a:t>interlamellar</a:t>
            </a:r>
            <a:r>
              <a:rPr lang="en-US" sz="2000" dirty="0">
                <a:latin typeface="Times New Roman" pitchFamily="18" charset="0"/>
                <a:cs typeface="Times New Roman" pitchFamily="18" charset="0"/>
              </a:rPr>
              <a:t> space and are present more towards the periphery than the cen­tral region.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Due </a:t>
            </a:r>
            <a:r>
              <a:rPr lang="en-US" sz="2000" dirty="0">
                <a:latin typeface="Times New Roman" pitchFamily="18" charset="0"/>
                <a:cs typeface="Times New Roman" pitchFamily="18" charset="0"/>
              </a:rPr>
              <a:t>to low concentration or absence of pigment, the mature heterocyst appears to be empty.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two </a:t>
            </a:r>
            <a:r>
              <a:rPr lang="en-US" sz="2000" dirty="0">
                <a:latin typeface="Times New Roman" pitchFamily="18" charset="0"/>
                <a:cs typeface="Times New Roman" pitchFamily="18" charset="0"/>
              </a:rPr>
              <a:t>l</a:t>
            </a:r>
            <a:r>
              <a:rPr lang="en-US" sz="2000" dirty="0" smtClean="0">
                <a:latin typeface="Times New Roman" pitchFamily="18" charset="0"/>
                <a:cs typeface="Times New Roman" pitchFamily="18" charset="0"/>
              </a:rPr>
              <a:t>ipids</a:t>
            </a:r>
            <a:r>
              <a:rPr lang="en-US" sz="2000" dirty="0">
                <a:latin typeface="Times New Roman" pitchFamily="18" charset="0"/>
                <a:cs typeface="Times New Roman" pitchFamily="18" charset="0"/>
              </a:rPr>
              <a:t>, glycolipid and </a:t>
            </a:r>
            <a:r>
              <a:rPr lang="en-US" sz="2000" dirty="0" err="1">
                <a:latin typeface="Times New Roman" pitchFamily="18" charset="0"/>
                <a:cs typeface="Times New Roman" pitchFamily="18" charset="0"/>
              </a:rPr>
              <a:t>acyllipid</a:t>
            </a:r>
            <a:r>
              <a:rPr lang="en-US" sz="2000" dirty="0">
                <a:latin typeface="Times New Roman" pitchFamily="18" charset="0"/>
                <a:cs typeface="Times New Roman" pitchFamily="18" charset="0"/>
              </a:rPr>
              <a:t> present in the lamellae are not found in the vegetative cells. </a:t>
            </a:r>
          </a:p>
        </p:txBody>
      </p:sp>
    </p:spTree>
    <p:extLst>
      <p:ext uri="{BB962C8B-B14F-4D97-AF65-F5344CB8AC3E}">
        <p14:creationId xmlns:p14="http://schemas.microsoft.com/office/powerpoint/2010/main" val="3730054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382000" cy="6555641"/>
          </a:xfrm>
          <a:prstGeom prst="rect">
            <a:avLst/>
          </a:prstGeom>
        </p:spPr>
        <p:txBody>
          <a:bodyPr wrap="square">
            <a:spAutoFit/>
          </a:bodyPr>
          <a:lstStyle/>
          <a:p>
            <a:r>
              <a:rPr lang="en-US" sz="2000" b="1" dirty="0">
                <a:latin typeface="Times New Roman" pitchFamily="18" charset="0"/>
                <a:cs typeface="Times New Roman" pitchFamily="18" charset="0"/>
              </a:rPr>
              <a:t>Development of Heterocyst:</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It develops either singly or in pair from single or both the daughter cells of a recently divided vegetative cell. The daughter cell may behave as </a:t>
            </a:r>
            <a:r>
              <a:rPr lang="en-US" sz="2000" dirty="0" err="1">
                <a:latin typeface="Times New Roman" pitchFamily="18" charset="0"/>
                <a:cs typeface="Times New Roman" pitchFamily="18" charset="0"/>
              </a:rPr>
              <a:t>proheterocyst</a:t>
            </a:r>
            <a:r>
              <a:rPr lang="en-US" sz="2000" dirty="0">
                <a:latin typeface="Times New Roman" pitchFamily="18" charset="0"/>
                <a:cs typeface="Times New Roman" pitchFamily="18" charset="0"/>
              </a:rPr>
              <a:t>, which later on deve­lop into a heterocyst. </a:t>
            </a:r>
          </a:p>
          <a:p>
            <a:r>
              <a:rPr lang="en-US" sz="2000" b="1" dirty="0">
                <a:latin typeface="Times New Roman" pitchFamily="18" charset="0"/>
                <a:cs typeface="Times New Roman" pitchFamily="18" charset="0"/>
              </a:rPr>
              <a:t>The developmental changes are described below: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i. The inner content of protoplasm becomes </a:t>
            </a:r>
            <a:r>
              <a:rPr lang="en-US" sz="2000" dirty="0" smtClean="0">
                <a:latin typeface="Times New Roman" pitchFamily="18" charset="0"/>
                <a:cs typeface="Times New Roman" pitchFamily="18" charset="0"/>
              </a:rPr>
              <a:t>pale </a:t>
            </a:r>
            <a:r>
              <a:rPr lang="en-US" sz="2000" dirty="0">
                <a:latin typeface="Times New Roman" pitchFamily="18" charset="0"/>
                <a:cs typeface="Times New Roman" pitchFamily="18" charset="0"/>
              </a:rPr>
              <a:t>in </a:t>
            </a:r>
            <a:r>
              <a:rPr lang="en-US" sz="2000" dirty="0" err="1">
                <a:latin typeface="Times New Roman" pitchFamily="18" charset="0"/>
                <a:cs typeface="Times New Roman" pitchFamily="18" charset="0"/>
              </a:rPr>
              <a:t>colour</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ii. The wall of the polar region becomes rounded. </a:t>
            </a:r>
          </a:p>
          <a:p>
            <a:r>
              <a:rPr lang="en-US" sz="2000" dirty="0">
                <a:latin typeface="Times New Roman" pitchFamily="18" charset="0"/>
                <a:cs typeface="Times New Roman" pitchFamily="18" charset="0"/>
              </a:rPr>
              <a:t>iii. The connecting </a:t>
            </a:r>
            <a:r>
              <a:rPr lang="en-US" sz="2000" dirty="0" smtClean="0">
                <a:latin typeface="Times New Roman" pitchFamily="18" charset="0"/>
                <a:cs typeface="Times New Roman" pitchFamily="18" charset="0"/>
              </a:rPr>
              <a:t>region between </a:t>
            </a:r>
            <a:r>
              <a:rPr lang="en-US" sz="2000" dirty="0">
                <a:latin typeface="Times New Roman" pitchFamily="18" charset="0"/>
                <a:cs typeface="Times New Roman" pitchFamily="18" charset="0"/>
              </a:rPr>
              <a:t>vegeta­tive cell and heterocyst becomes more constricted. </a:t>
            </a:r>
          </a:p>
          <a:p>
            <a:r>
              <a:rPr lang="en-US" sz="2000" dirty="0">
                <a:latin typeface="Times New Roman" pitchFamily="18" charset="0"/>
                <a:cs typeface="Times New Roman" pitchFamily="18" charset="0"/>
              </a:rPr>
              <a:t>iv. Formation of an inner polysaccharide wall external to the cell membrane. </a:t>
            </a:r>
          </a:p>
          <a:p>
            <a:r>
              <a:rPr lang="en-US" sz="2000" dirty="0">
                <a:latin typeface="Times New Roman" pitchFamily="18" charset="0"/>
                <a:cs typeface="Times New Roman" pitchFamily="18" charset="0"/>
              </a:rPr>
              <a:t>v. Formation of pores at one (terminal) or both (intercalary) ends. </a:t>
            </a:r>
          </a:p>
          <a:p>
            <a:r>
              <a:rPr lang="en-US" sz="2000" dirty="0">
                <a:latin typeface="Times New Roman" pitchFamily="18" charset="0"/>
                <a:cs typeface="Times New Roman" pitchFamily="18" charset="0"/>
              </a:rPr>
              <a:t>vi. Protoplasmic connection being esta­blished with the adjacent vegetative cell(s) through the pores. </a:t>
            </a:r>
          </a:p>
          <a:p>
            <a:r>
              <a:rPr lang="en-US" sz="2000" dirty="0">
                <a:latin typeface="Times New Roman" pitchFamily="18" charset="0"/>
                <a:cs typeface="Times New Roman" pitchFamily="18" charset="0"/>
              </a:rPr>
              <a:t>vii. The pores become plugged by mucilage towards maturity, which are called nodule. </a:t>
            </a:r>
          </a:p>
          <a:p>
            <a:r>
              <a:rPr lang="en-US" sz="2000" dirty="0">
                <a:latin typeface="Times New Roman" pitchFamily="18" charset="0"/>
                <a:cs typeface="Times New Roman" pitchFamily="18" charset="0"/>
              </a:rPr>
              <a:t>viii. The content of the cell becomes homoge­neous with different chemical changes. </a:t>
            </a:r>
          </a:p>
          <a:p>
            <a:r>
              <a:rPr lang="en-US" sz="2000" dirty="0">
                <a:latin typeface="Times New Roman" pitchFamily="18" charset="0"/>
                <a:cs typeface="Times New Roman" pitchFamily="18" charset="0"/>
              </a:rPr>
              <a:t>ix. Gradual breakdown of thylakoids and dissolution of storage granules. </a:t>
            </a: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Heterocyst </a:t>
            </a:r>
            <a:r>
              <a:rPr lang="en-US" sz="2000" dirty="0">
                <a:latin typeface="Times New Roman" pitchFamily="18" charset="0"/>
                <a:cs typeface="Times New Roman" pitchFamily="18" charset="0"/>
              </a:rPr>
              <a:t>is dependent for its nourishment on adjacent vegeta­tive cells. It has enzyme </a:t>
            </a:r>
            <a:r>
              <a:rPr lang="en-US" sz="2000" dirty="0" err="1">
                <a:latin typeface="Times New Roman" pitchFamily="18" charset="0"/>
                <a:cs typeface="Times New Roman" pitchFamily="18" charset="0"/>
              </a:rPr>
              <a:t>nitrogenase</a:t>
            </a:r>
            <a:r>
              <a:rPr lang="en-US" sz="2000" dirty="0">
                <a:latin typeface="Times New Roman" pitchFamily="18" charset="0"/>
                <a:cs typeface="Times New Roman" pitchFamily="18" charset="0"/>
              </a:rPr>
              <a:t>. Heterocyst is </a:t>
            </a:r>
            <a:r>
              <a:rPr lang="en-US" sz="2000" dirty="0" err="1">
                <a:latin typeface="Times New Roman" pitchFamily="18" charset="0"/>
                <a:cs typeface="Times New Roman" pitchFamily="18" charset="0"/>
              </a:rPr>
              <a:t>specialised</a:t>
            </a:r>
            <a:r>
              <a:rPr lang="en-US" sz="2000" dirty="0">
                <a:latin typeface="Times New Roman" pitchFamily="18" charset="0"/>
                <a:cs typeface="Times New Roman" pitchFamily="18" charset="0"/>
              </a:rPr>
              <a:t> to perform nitrogen fixation.</a:t>
            </a:r>
          </a:p>
        </p:txBody>
      </p:sp>
    </p:spTree>
    <p:extLst>
      <p:ext uri="{BB962C8B-B14F-4D97-AF65-F5344CB8AC3E}">
        <p14:creationId xmlns:p14="http://schemas.microsoft.com/office/powerpoint/2010/main" val="3632648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8847"/>
            <a:ext cx="8534400" cy="5324535"/>
          </a:xfrm>
          <a:prstGeom prst="rect">
            <a:avLst/>
          </a:prstGeom>
        </p:spPr>
        <p:txBody>
          <a:bodyPr wrap="square">
            <a:spAutoFit/>
          </a:bodyPr>
          <a:lstStyle/>
          <a:p>
            <a:r>
              <a:rPr lang="en-US" sz="2000" b="1" dirty="0" err="1">
                <a:latin typeface="Times New Roman" pitchFamily="18" charset="0"/>
                <a:cs typeface="Times New Roman" pitchFamily="18" charset="0"/>
              </a:rPr>
              <a:t>Hormogones</a:t>
            </a:r>
            <a:r>
              <a:rPr lang="en-US" sz="2000" b="1" dirty="0">
                <a:latin typeface="Times New Roman" pitchFamily="18" charset="0"/>
                <a:cs typeface="Times New Roman" pitchFamily="18" charset="0"/>
              </a:rPr>
              <a:t> and </a:t>
            </a:r>
            <a:r>
              <a:rPr lang="en-US" sz="2000" b="1" dirty="0" err="1" smtClean="0">
                <a:latin typeface="Times New Roman" pitchFamily="18" charset="0"/>
                <a:cs typeface="Times New Roman" pitchFamily="18" charset="0"/>
              </a:rPr>
              <a:t>Hormocysts</a:t>
            </a:r>
            <a:endParaRPr lang="en-US" sz="2000" b="1" dirty="0">
              <a:latin typeface="Times New Roman" pitchFamily="18" charset="0"/>
              <a:cs typeface="Times New Roman" pitchFamily="18" charset="0"/>
            </a:endParaRPr>
          </a:p>
          <a:p>
            <a:pPr marL="342900" indent="-342900">
              <a:buFont typeface="Arial" pitchFamily="34" charset="0"/>
              <a:buChar char="•"/>
            </a:pPr>
            <a:r>
              <a:rPr lang="en-US" sz="2000" dirty="0" err="1">
                <a:latin typeface="Times New Roman" pitchFamily="18" charset="0"/>
                <a:cs typeface="Times New Roman" pitchFamily="18" charset="0"/>
              </a:rPr>
              <a:t>Hormogones</a:t>
            </a:r>
            <a:r>
              <a:rPr lang="en-US" sz="2000" dirty="0">
                <a:latin typeface="Times New Roman" pitchFamily="18" charset="0"/>
                <a:cs typeface="Times New Roman" pitchFamily="18" charset="0"/>
              </a:rPr>
              <a:t> are the short segments of </a:t>
            </a:r>
            <a:r>
              <a:rPr lang="en-US" sz="2000" dirty="0" err="1">
                <a:latin typeface="Times New Roman" pitchFamily="18" charset="0"/>
                <a:cs typeface="Times New Roman" pitchFamily="18" charset="0"/>
              </a:rPr>
              <a:t>trichomes</a:t>
            </a:r>
            <a:r>
              <a:rPr lang="en-US" sz="2000" dirty="0">
                <a:latin typeface="Times New Roman" pitchFamily="18" charset="0"/>
                <a:cs typeface="Times New Roman" pitchFamily="18" charset="0"/>
              </a:rPr>
              <a:t> produced in all filamentous cyanobacteria.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smtClean="0">
                <a:latin typeface="Times New Roman" pitchFamily="18" charset="0"/>
                <a:cs typeface="Times New Roman" pitchFamily="18" charset="0"/>
              </a:rPr>
              <a:t>Hormogones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are produced by several methods such as fragmen­tation of </a:t>
            </a:r>
            <a:r>
              <a:rPr lang="en-US" sz="2000" dirty="0" err="1">
                <a:latin typeface="Times New Roman" pitchFamily="18" charset="0"/>
                <a:cs typeface="Times New Roman" pitchFamily="18" charset="0"/>
              </a:rPr>
              <a:t>trichomes</a:t>
            </a:r>
            <a:r>
              <a:rPr lang="en-US" sz="2000" dirty="0">
                <a:latin typeface="Times New Roman" pitchFamily="18" charset="0"/>
                <a:cs typeface="Times New Roman" pitchFamily="18" charset="0"/>
              </a:rPr>
              <a:t> into pieces (e.g. </a:t>
            </a:r>
            <a:r>
              <a:rPr lang="en-US" sz="2000" i="1" dirty="0" err="1" smtClean="0">
                <a:latin typeface="Times New Roman" pitchFamily="18" charset="0"/>
                <a:cs typeface="Times New Roman" pitchFamily="18" charset="0"/>
              </a:rPr>
              <a:t>Oscillatoria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delimination</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of cells into intercalary groups (</a:t>
            </a:r>
            <a:r>
              <a:rPr lang="en-US" sz="2000" i="1" dirty="0" err="1">
                <a:latin typeface="Times New Roman" pitchFamily="18" charset="0"/>
                <a:cs typeface="Times New Roman" pitchFamily="18" charset="0"/>
              </a:rPr>
              <a:t>Gloeotrichia</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fragmentation and round off the end cells (</a:t>
            </a:r>
            <a:r>
              <a:rPr lang="en-US" sz="2000" i="1" dirty="0" err="1">
                <a:latin typeface="Times New Roman" pitchFamily="18" charset="0"/>
                <a:cs typeface="Times New Roman" pitchFamily="18" charset="0"/>
              </a:rPr>
              <a:t>Nostoc</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formation of separating disc or </a:t>
            </a:r>
            <a:r>
              <a:rPr lang="en-US" sz="2000" dirty="0" err="1">
                <a:latin typeface="Times New Roman" pitchFamily="18" charset="0"/>
                <a:cs typeface="Times New Roman" pitchFamily="18" charset="0"/>
              </a:rPr>
              <a:t>necridia</a:t>
            </a:r>
            <a:r>
              <a:rPr lang="en-US" sz="2000" dirty="0">
                <a:latin typeface="Times New Roman" pitchFamily="18" charset="0"/>
                <a:cs typeface="Times New Roman" pitchFamily="18" charset="0"/>
              </a:rPr>
              <a:t> and their subsequent degradation (</a:t>
            </a:r>
            <a:r>
              <a:rPr lang="en-US" sz="2000" i="1" dirty="0" err="1">
                <a:latin typeface="Times New Roman" pitchFamily="18" charset="0"/>
                <a:cs typeface="Times New Roman" pitchFamily="18" charset="0"/>
              </a:rPr>
              <a:t>Oscillatoria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Phormidium</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hormogones</a:t>
            </a:r>
            <a:r>
              <a:rPr lang="en-US" sz="2000" dirty="0">
                <a:latin typeface="Times New Roman" pitchFamily="18" charset="0"/>
                <a:cs typeface="Times New Roman" pitchFamily="18" charset="0"/>
              </a:rPr>
              <a:t> show gliding movement. Each </a:t>
            </a:r>
            <a:r>
              <a:rPr lang="en-US" sz="2000" dirty="0" err="1">
                <a:latin typeface="Times New Roman" pitchFamily="18" charset="0"/>
                <a:cs typeface="Times New Roman" pitchFamily="18" charset="0"/>
              </a:rPr>
              <a:t>hormogone</a:t>
            </a:r>
            <a:r>
              <a:rPr lang="en-US" sz="2000" dirty="0">
                <a:latin typeface="Times New Roman" pitchFamily="18" charset="0"/>
                <a:cs typeface="Times New Roman" pitchFamily="18" charset="0"/>
              </a:rPr>
              <a:t> may develop into a new individual. </a:t>
            </a:r>
          </a:p>
          <a:p>
            <a:pPr marL="342900" indent="-342900">
              <a:buFont typeface="Arial" pitchFamily="34" charset="0"/>
              <a:buChar char="•"/>
            </a:pPr>
            <a:r>
              <a:rPr lang="en-US" sz="2000" dirty="0">
                <a:latin typeface="Times New Roman" pitchFamily="18" charset="0"/>
                <a:cs typeface="Times New Roman" pitchFamily="18" charset="0"/>
              </a:rPr>
              <a:t>Some other cyanobacteria produce </a:t>
            </a:r>
            <a:r>
              <a:rPr lang="en-US" sz="2000" dirty="0" err="1">
                <a:latin typeface="Times New Roman" pitchFamily="18" charset="0"/>
                <a:cs typeface="Times New Roman" pitchFamily="18" charset="0"/>
              </a:rPr>
              <a:t>hormocysts</a:t>
            </a:r>
            <a:r>
              <a:rPr lang="en-US" sz="2000" dirty="0">
                <a:latin typeface="Times New Roman" pitchFamily="18" charset="0"/>
                <a:cs typeface="Times New Roman" pitchFamily="18" charset="0"/>
              </a:rPr>
              <a:t> or </a:t>
            </a:r>
            <a:r>
              <a:rPr lang="en-US" sz="2000" dirty="0" err="1">
                <a:latin typeface="Times New Roman" pitchFamily="18" charset="0"/>
                <a:cs typeface="Times New Roman" pitchFamily="18" charset="0"/>
              </a:rPr>
              <a:t>hormospores</a:t>
            </a:r>
            <a:r>
              <a:rPr lang="en-US" sz="2000" dirty="0">
                <a:latin typeface="Times New Roman" pitchFamily="18" charset="0"/>
                <a:cs typeface="Times New Roman" pitchFamily="18" charset="0"/>
              </a:rPr>
              <a:t> which function similar to </a:t>
            </a:r>
            <a:r>
              <a:rPr lang="en-US" sz="2000" dirty="0" err="1">
                <a:latin typeface="Times New Roman" pitchFamily="18" charset="0"/>
                <a:cs typeface="Times New Roman" pitchFamily="18" charset="0"/>
              </a:rPr>
              <a:t>hormogones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smtClean="0">
                <a:latin typeface="Times New Roman" pitchFamily="18" charset="0"/>
                <a:cs typeface="Times New Roman" pitchFamily="18" charset="0"/>
              </a:rPr>
              <a:t>Hormocysts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are produced intercalary or terminal in position.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are highly granulated and cells are covered by a thick mucilaginous sheath.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the cells of </a:t>
            </a:r>
            <a:r>
              <a:rPr lang="en-US" sz="2000" dirty="0" err="1">
                <a:latin typeface="Times New Roman" pitchFamily="18" charset="0"/>
                <a:cs typeface="Times New Roman" pitchFamily="18" charset="0"/>
              </a:rPr>
              <a:t>hormocysts</a:t>
            </a:r>
            <a:r>
              <a:rPr lang="en-US" sz="2000" dirty="0">
                <a:latin typeface="Times New Roman" pitchFamily="18" charset="0"/>
                <a:cs typeface="Times New Roman" pitchFamily="18" charset="0"/>
              </a:rPr>
              <a:t> a large quality of food material is accumulated. During </a:t>
            </a:r>
            <a:r>
              <a:rPr lang="en-US" sz="2000" dirty="0" err="1">
                <a:latin typeface="Times New Roman" pitchFamily="18" charset="0"/>
                <a:cs typeface="Times New Roman" pitchFamily="18" charset="0"/>
              </a:rPr>
              <a:t>favourable</a:t>
            </a:r>
            <a:r>
              <a:rPr lang="en-US" sz="2000" dirty="0">
                <a:latin typeface="Times New Roman" pitchFamily="18" charset="0"/>
                <a:cs typeface="Times New Roman" pitchFamily="18" charset="0"/>
              </a:rPr>
              <a:t> condition </a:t>
            </a:r>
            <a:r>
              <a:rPr lang="en-US" sz="2000" dirty="0" err="1">
                <a:latin typeface="Times New Roman" pitchFamily="18" charset="0"/>
                <a:cs typeface="Times New Roman" pitchFamily="18" charset="0"/>
              </a:rPr>
              <a:t>hormocysts</a:t>
            </a:r>
            <a:r>
              <a:rPr lang="en-US" sz="2000" dirty="0">
                <a:latin typeface="Times New Roman" pitchFamily="18" charset="0"/>
                <a:cs typeface="Times New Roman" pitchFamily="18" charset="0"/>
              </a:rPr>
              <a:t> develop </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879208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10600" cy="3785652"/>
          </a:xfrm>
          <a:prstGeom prst="rect">
            <a:avLst/>
          </a:prstGeom>
        </p:spPr>
        <p:txBody>
          <a:bodyPr wrap="square">
            <a:spAutoFit/>
          </a:bodyPr>
          <a:lstStyle/>
          <a:p>
            <a:r>
              <a:rPr lang="en-US" sz="2000" b="1" dirty="0">
                <a:latin typeface="Times New Roman" pitchFamily="18" charset="0"/>
                <a:cs typeface="Times New Roman" pitchFamily="18" charset="0"/>
              </a:rPr>
              <a:t>Endospores, Exospores and </a:t>
            </a:r>
            <a:r>
              <a:rPr lang="en-US" sz="2000" b="1" dirty="0" err="1">
                <a:latin typeface="Times New Roman" pitchFamily="18" charset="0"/>
                <a:cs typeface="Times New Roman" pitchFamily="18" charset="0"/>
              </a:rPr>
              <a:t>Nanocysts</a:t>
            </a:r>
            <a:r>
              <a:rPr lang="en-US" sz="2000" b="1" dirty="0">
                <a:latin typeface="Times New Roman" pitchFamily="18" charset="0"/>
                <a:cs typeface="Times New Roman" pitchFamily="18" charset="0"/>
              </a:rPr>
              <a:t>: </a:t>
            </a:r>
          </a:p>
          <a:p>
            <a:pPr marL="342900" indent="-342900">
              <a:buFont typeface="Arial" pitchFamily="34" charset="0"/>
              <a:buChar char="•"/>
            </a:pPr>
            <a:r>
              <a:rPr lang="en-US" sz="2000" dirty="0">
                <a:latin typeface="Times New Roman" pitchFamily="18" charset="0"/>
                <a:cs typeface="Times New Roman" pitchFamily="18" charset="0"/>
              </a:rPr>
              <a:t>The non-filamentous cyanobacteria generally produce endospores, exospores and </a:t>
            </a:r>
            <a:r>
              <a:rPr lang="en-US" sz="2000" dirty="0" err="1" smtClean="0">
                <a:latin typeface="Times New Roman" pitchFamily="18" charset="0"/>
                <a:cs typeface="Times New Roman" pitchFamily="18" charset="0"/>
              </a:rPr>
              <a:t>nanocysts.Eg</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Chamaesiphon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Dermocapsa</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and </a:t>
            </a:r>
            <a:r>
              <a:rPr lang="en-US" sz="2000" i="1" dirty="0" err="1">
                <a:latin typeface="Times New Roman" pitchFamily="18" charset="0"/>
                <a:cs typeface="Times New Roman" pitchFamily="18" charset="0"/>
              </a:rPr>
              <a:t>Stichosiphon</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endospores are produced inside the cell.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During </a:t>
            </a:r>
            <a:r>
              <a:rPr lang="en-US" sz="2000" dirty="0">
                <a:latin typeface="Times New Roman" pitchFamily="18" charset="0"/>
                <a:cs typeface="Times New Roman" pitchFamily="18" charset="0"/>
              </a:rPr>
              <a:t>endospore formation, cytoplasm of the cell is cleaved into several bits which are converted into endospores. </a:t>
            </a:r>
          </a:p>
          <a:p>
            <a:pPr marL="342900" indent="-342900">
              <a:buFont typeface="Arial" pitchFamily="34" charset="0"/>
              <a:buChar char="•"/>
            </a:pPr>
            <a:r>
              <a:rPr lang="en-US" sz="2000" dirty="0">
                <a:latin typeface="Times New Roman" pitchFamily="18" charset="0"/>
                <a:cs typeface="Times New Roman" pitchFamily="18" charset="0"/>
              </a:rPr>
              <a:t>After liberation each endospore germinates into a new plant, for example </a:t>
            </a:r>
            <a:r>
              <a:rPr lang="en-US" sz="2000" i="1" dirty="0" err="1">
                <a:latin typeface="Times New Roman" pitchFamily="18" charset="0"/>
                <a:cs typeface="Times New Roman" pitchFamily="18" charset="0"/>
              </a:rPr>
              <a:t>Dermocapsa</a:t>
            </a:r>
            <a:r>
              <a:rPr lang="en-US" sz="2000" dirty="0">
                <a:latin typeface="Times New Roman" pitchFamily="18" charset="0"/>
                <a:cs typeface="Times New Roman" pitchFamily="18" charset="0"/>
              </a:rPr>
              <a:t>. When the size of endospores is smaller but larger in number, they are called Nano spores or </a:t>
            </a:r>
            <a:r>
              <a:rPr lang="en-US" sz="2000" dirty="0" err="1">
                <a:latin typeface="Times New Roman" pitchFamily="18" charset="0"/>
                <a:cs typeface="Times New Roman" pitchFamily="18" charset="0"/>
              </a:rPr>
              <a:t>nanocysts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of the cyanobacteria (e.g. </a:t>
            </a:r>
            <a:r>
              <a:rPr lang="en-US" sz="2000" i="1" dirty="0" err="1">
                <a:latin typeface="Times New Roman" pitchFamily="18" charset="0"/>
                <a:cs typeface="Times New Roman" pitchFamily="18" charset="0"/>
              </a:rPr>
              <a:t>Chamaesiphon</a:t>
            </a:r>
            <a:r>
              <a:rPr lang="en-US" sz="2000" dirty="0">
                <a:latin typeface="Times New Roman" pitchFamily="18" charset="0"/>
                <a:cs typeface="Times New Roman" pitchFamily="18" charset="0"/>
              </a:rPr>
              <a:t>) reproduce by budding exogenously.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spores produced through this method are called </a:t>
            </a:r>
            <a:r>
              <a:rPr lang="en-US" sz="2000" dirty="0" smtClean="0">
                <a:latin typeface="Times New Roman" pitchFamily="18" charset="0"/>
                <a:cs typeface="Times New Roman" pitchFamily="18" charset="0"/>
              </a:rPr>
              <a:t>exospores.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836817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17675"/>
            <a:ext cx="8458200" cy="3631763"/>
          </a:xfrm>
          <a:prstGeom prst="rect">
            <a:avLst/>
          </a:prstGeom>
        </p:spPr>
        <p:txBody>
          <a:bodyPr wrap="square">
            <a:spAutoFit/>
          </a:bodyPr>
          <a:lstStyle/>
          <a:p>
            <a:r>
              <a:rPr lang="en-US" sz="2000" b="1" dirty="0" err="1">
                <a:latin typeface="Times New Roman" pitchFamily="18" charset="0"/>
                <a:cs typeface="Times New Roman" pitchFamily="18" charset="0"/>
              </a:rPr>
              <a:t>Akinetes</a:t>
            </a:r>
            <a:r>
              <a:rPr lang="en-US" sz="2000" b="1" dirty="0">
                <a:latin typeface="Times New Roman" pitchFamily="18" charset="0"/>
                <a:cs typeface="Times New Roman" pitchFamily="18" charset="0"/>
              </a:rPr>
              <a:t>: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The members of </a:t>
            </a:r>
            <a:r>
              <a:rPr lang="en-US" sz="2000" dirty="0" err="1">
                <a:latin typeface="Times New Roman" pitchFamily="18" charset="0"/>
                <a:cs typeface="Times New Roman" pitchFamily="18" charset="0"/>
              </a:rPr>
              <a:t>Stigonemataceae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Rivulariaceae</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Nostocaceae</a:t>
            </a:r>
            <a:r>
              <a:rPr lang="en-US" sz="2000" dirty="0">
                <a:latin typeface="Times New Roman" pitchFamily="18" charset="0"/>
                <a:cs typeface="Times New Roman" pitchFamily="18" charset="0"/>
              </a:rPr>
              <a:t> are capable to develop the vegetative cells into spherical </a:t>
            </a:r>
            <a:r>
              <a:rPr lang="en-US" sz="2000" dirty="0" err="1">
                <a:latin typeface="Times New Roman" pitchFamily="18" charset="0"/>
                <a:cs typeface="Times New Roman" pitchFamily="18" charset="0"/>
              </a:rPr>
              <a:t>perennating</a:t>
            </a:r>
            <a:r>
              <a:rPr lang="en-US" sz="2000" dirty="0">
                <a:latin typeface="Times New Roman" pitchFamily="18" charset="0"/>
                <a:cs typeface="Times New Roman" pitchFamily="18" charset="0"/>
              </a:rPr>
              <a:t> structures called </a:t>
            </a:r>
            <a:r>
              <a:rPr lang="en-US" sz="2000" dirty="0" err="1">
                <a:latin typeface="Times New Roman" pitchFamily="18" charset="0"/>
                <a:cs typeface="Times New Roman" pitchFamily="18" charset="0"/>
              </a:rPr>
              <a:t>akinetes</a:t>
            </a:r>
            <a:r>
              <a:rPr lang="en-US" sz="2000" dirty="0">
                <a:latin typeface="Times New Roman" pitchFamily="18" charset="0"/>
                <a:cs typeface="Times New Roman" pitchFamily="18" charset="0"/>
              </a:rPr>
              <a:t> or spores such as </a:t>
            </a:r>
            <a:r>
              <a:rPr lang="en-US" sz="2000" i="1" dirty="0" err="1">
                <a:latin typeface="Times New Roman" pitchFamily="18" charset="0"/>
                <a:cs typeface="Times New Roman" pitchFamily="18" charset="0"/>
              </a:rPr>
              <a:t>Nostoc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Rivularia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Gloeotrichia</a:t>
            </a:r>
            <a:r>
              <a:rPr lang="en-US" sz="2000" dirty="0">
                <a:latin typeface="Times New Roman" pitchFamily="18" charset="0"/>
                <a:cs typeface="Times New Roman" pitchFamily="18" charset="0"/>
              </a:rPr>
              <a:t>, etc. </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During </a:t>
            </a:r>
            <a:r>
              <a:rPr lang="en-US" sz="2000" dirty="0" err="1">
                <a:latin typeface="Times New Roman" pitchFamily="18" charset="0"/>
                <a:cs typeface="Times New Roman" pitchFamily="18" charset="0"/>
              </a:rPr>
              <a:t>unfavourable</a:t>
            </a:r>
            <a:r>
              <a:rPr lang="en-US" sz="2000" dirty="0">
                <a:latin typeface="Times New Roman" pitchFamily="18" charset="0"/>
                <a:cs typeface="Times New Roman" pitchFamily="18" charset="0"/>
              </a:rPr>
              <a:t> conditions, the vegetative cells accumulate much food, enlarge and become thick walled. These are formed singly or in chains.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Akinetes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possess </a:t>
            </a:r>
            <a:r>
              <a:rPr lang="en-US" sz="2000" dirty="0" err="1">
                <a:latin typeface="Times New Roman" pitchFamily="18" charset="0"/>
                <a:cs typeface="Times New Roman" pitchFamily="18" charset="0"/>
              </a:rPr>
              <a:t>cyanophycean</a:t>
            </a:r>
            <a:r>
              <a:rPr lang="en-US" sz="2000" dirty="0">
                <a:latin typeface="Times New Roman" pitchFamily="18" charset="0"/>
                <a:cs typeface="Times New Roman" pitchFamily="18" charset="0"/>
              </a:rPr>
              <a:t> granules hence these appear brown in </a:t>
            </a:r>
            <a:r>
              <a:rPr lang="en-US" sz="2000" dirty="0" err="1">
                <a:latin typeface="Times New Roman" pitchFamily="18" charset="0"/>
                <a:cs typeface="Times New Roman" pitchFamily="18" charset="0"/>
              </a:rPr>
              <a:t>colour</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Under </a:t>
            </a:r>
            <a:r>
              <a:rPr lang="en-US" sz="2000" dirty="0" err="1">
                <a:latin typeface="Times New Roman" pitchFamily="18" charset="0"/>
                <a:cs typeface="Times New Roman" pitchFamily="18" charset="0"/>
              </a:rPr>
              <a:t>favourable</a:t>
            </a:r>
            <a:r>
              <a:rPr lang="en-US" sz="2000" dirty="0">
                <a:latin typeface="Times New Roman" pitchFamily="18" charset="0"/>
                <a:cs typeface="Times New Roman" pitchFamily="18" charset="0"/>
              </a:rPr>
              <a:t> conditions the </a:t>
            </a:r>
            <a:r>
              <a:rPr lang="en-US" sz="2000" dirty="0" err="1">
                <a:latin typeface="Times New Roman" pitchFamily="18" charset="0"/>
                <a:cs typeface="Times New Roman" pitchFamily="18" charset="0"/>
              </a:rPr>
              <a:t>akinetes</a:t>
            </a:r>
            <a:r>
              <a:rPr lang="en-US" sz="2000" dirty="0">
                <a:latin typeface="Times New Roman" pitchFamily="18" charset="0"/>
                <a:cs typeface="Times New Roman" pitchFamily="18" charset="0"/>
              </a:rPr>
              <a:t> germinate into vegetative filaments. </a:t>
            </a:r>
          </a:p>
        </p:txBody>
      </p:sp>
    </p:spTree>
    <p:extLst>
      <p:ext uri="{BB962C8B-B14F-4D97-AF65-F5344CB8AC3E}">
        <p14:creationId xmlns:p14="http://schemas.microsoft.com/office/powerpoint/2010/main" val="3954439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yanobacteria /Cyanophyceae: Nostocales&#10;Heterocyst&#10;akinete&#10;Vegetative Cell&#10;Anabaena sp.&#10; "/>
          <p:cNvPicPr/>
          <p:nvPr/>
        </p:nvPicPr>
        <p:blipFill>
          <a:blip r:embed="rId2">
            <a:extLst>
              <a:ext uri="{28A0092B-C50C-407E-A947-70E740481C1C}">
                <a14:useLocalDpi xmlns:a14="http://schemas.microsoft.com/office/drawing/2010/main" val="0"/>
              </a:ext>
            </a:extLst>
          </a:blip>
          <a:srcRect/>
          <a:stretch>
            <a:fillRect/>
          </a:stretch>
        </p:blipFill>
        <p:spPr bwMode="auto">
          <a:xfrm>
            <a:off x="685800" y="457201"/>
            <a:ext cx="7848600" cy="5410200"/>
          </a:xfrm>
          <a:prstGeom prst="rect">
            <a:avLst/>
          </a:prstGeom>
          <a:noFill/>
          <a:ln>
            <a:noFill/>
          </a:ln>
        </p:spPr>
      </p:pic>
    </p:spTree>
    <p:extLst>
      <p:ext uri="{BB962C8B-B14F-4D97-AF65-F5344CB8AC3E}">
        <p14:creationId xmlns:p14="http://schemas.microsoft.com/office/powerpoint/2010/main" val="474817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561" y="228600"/>
            <a:ext cx="8686800" cy="5170646"/>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Typical Characters of </a:t>
            </a:r>
            <a:r>
              <a:rPr lang="en-US" sz="2000" b="1" dirty="0" err="1">
                <a:latin typeface="Times New Roman" pitchFamily="18" charset="0"/>
                <a:cs typeface="Times New Roman" pitchFamily="18" charset="0"/>
              </a:rPr>
              <a:t>Archaebacteria</a:t>
            </a:r>
            <a:r>
              <a:rPr lang="en-US" sz="2000" b="1" dirty="0">
                <a:latin typeface="Times New Roman" pitchFamily="18" charset="0"/>
                <a:cs typeface="Times New Roman" pitchFamily="18" charset="0"/>
              </a:rPr>
              <a:t>:</a:t>
            </a:r>
          </a:p>
          <a:p>
            <a:pPr>
              <a:lnSpc>
                <a:spcPct val="150000"/>
              </a:lnSpc>
            </a:pPr>
            <a:r>
              <a:rPr lang="en-US" sz="2000" dirty="0" err="1" smtClean="0">
                <a:latin typeface="Times New Roman" pitchFamily="18" charset="0"/>
                <a:cs typeface="Times New Roman" pitchFamily="18" charset="0"/>
              </a:rPr>
              <a:t>Archaebacteria</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are prokaryotic and possess most of the basic features of prokaryotes, they have some very typical characters, which are unique to them and are not found in any other group of organisms. These characters </a:t>
            </a:r>
            <a:r>
              <a:rPr lang="en-US" sz="2000" dirty="0" smtClean="0">
                <a:latin typeface="Times New Roman" pitchFamily="18" charset="0"/>
                <a:cs typeface="Times New Roman" pitchFamily="18" charset="0"/>
              </a:rPr>
              <a:t>are</a:t>
            </a:r>
          </a:p>
          <a:p>
            <a:pPr marL="342900" indent="-106363">
              <a:lnSpc>
                <a:spcPct val="150000"/>
              </a:lnSpc>
              <a:buFont typeface="Arial" pitchFamily="34" charset="0"/>
              <a:buChar char="•"/>
            </a:pPr>
            <a:r>
              <a:rPr lang="en-US" sz="2000" dirty="0" smtClean="0">
                <a:latin typeface="Times New Roman" pitchFamily="18" charset="0"/>
                <a:cs typeface="Times New Roman" pitchFamily="18" charset="0"/>
              </a:rPr>
              <a:t>cell </a:t>
            </a:r>
            <a:r>
              <a:rPr lang="en-US" sz="2000" dirty="0">
                <a:latin typeface="Times New Roman" pitchFamily="18" charset="0"/>
                <a:cs typeface="Times New Roman" pitchFamily="18" charset="0"/>
              </a:rPr>
              <a:t>wall </a:t>
            </a:r>
            <a:r>
              <a:rPr lang="en-US" sz="2000" dirty="0" smtClean="0">
                <a:latin typeface="Times New Roman" pitchFamily="18" charset="0"/>
                <a:cs typeface="Times New Roman" pitchFamily="18" charset="0"/>
              </a:rPr>
              <a:t>structure</a:t>
            </a:r>
          </a:p>
          <a:p>
            <a:pPr marL="342900" indent="-106363">
              <a:lnSpc>
                <a:spcPct val="150000"/>
              </a:lnSpc>
              <a:buFont typeface="Arial" pitchFamily="34" charset="0"/>
              <a:buChar char="•"/>
            </a:pPr>
            <a:r>
              <a:rPr lang="en-US" sz="2000" dirty="0" smtClean="0">
                <a:latin typeface="Times New Roman" pitchFamily="18" charset="0"/>
                <a:cs typeface="Times New Roman" pitchFamily="18" charset="0"/>
              </a:rPr>
              <a:t>plasma </a:t>
            </a:r>
            <a:r>
              <a:rPr lang="en-US" sz="2000" dirty="0">
                <a:latin typeface="Times New Roman" pitchFamily="18" charset="0"/>
                <a:cs typeface="Times New Roman" pitchFamily="18" charset="0"/>
              </a:rPr>
              <a:t>membrane </a:t>
            </a:r>
            <a:r>
              <a:rPr lang="en-US" sz="2000" dirty="0" smtClean="0">
                <a:latin typeface="Times New Roman" pitchFamily="18" charset="0"/>
                <a:cs typeface="Times New Roman" pitchFamily="18" charset="0"/>
              </a:rPr>
              <a:t>structure</a:t>
            </a:r>
          </a:p>
          <a:p>
            <a:pPr marL="342900" indent="-106363">
              <a:lnSpc>
                <a:spcPct val="150000"/>
              </a:lnSpc>
              <a:buFont typeface="Arial" pitchFamily="34" charset="0"/>
              <a:buChar char="•"/>
            </a:pPr>
            <a:r>
              <a:rPr lang="en-US" sz="2000" dirty="0" smtClean="0">
                <a:latin typeface="Times New Roman" pitchFamily="18" charset="0"/>
                <a:cs typeface="Times New Roman" pitchFamily="18" charset="0"/>
              </a:rPr>
              <a:t>RNA-polymerase structure</a:t>
            </a:r>
          </a:p>
          <a:p>
            <a:pPr marL="342900" indent="-106363">
              <a:lnSpc>
                <a:spcPct val="150000"/>
              </a:lnSpc>
              <a:buFont typeface="Arial" pitchFamily="34" charset="0"/>
              <a:buChar char="•"/>
            </a:pPr>
            <a:r>
              <a:rPr lang="en-US" sz="2000" dirty="0" err="1" smtClean="0">
                <a:latin typeface="Times New Roman" pitchFamily="18" charset="0"/>
                <a:cs typeface="Times New Roman" pitchFamily="18" charset="0"/>
              </a:rPr>
              <a:t>tRNA</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nucleotide </a:t>
            </a:r>
            <a:r>
              <a:rPr lang="en-US" sz="2000" dirty="0" smtClean="0">
                <a:latin typeface="Times New Roman" pitchFamily="18" charset="0"/>
                <a:cs typeface="Times New Roman" pitchFamily="18" charset="0"/>
              </a:rPr>
              <a:t>sequence</a:t>
            </a:r>
          </a:p>
          <a:p>
            <a:pPr marL="342900" indent="-106363">
              <a:lnSpc>
                <a:spcPct val="150000"/>
              </a:lnSpc>
              <a:buFont typeface="Arial" pitchFamily="34" charset="0"/>
              <a:buChar char="•"/>
            </a:pPr>
            <a:r>
              <a:rPr lang="en-US" sz="2000" dirty="0" smtClean="0">
                <a:latin typeface="Times New Roman" pitchFamily="18" charset="0"/>
                <a:cs typeface="Times New Roman" pitchFamily="18" charset="0"/>
              </a:rPr>
              <a:t>novel </a:t>
            </a:r>
            <a:r>
              <a:rPr lang="en-US" sz="2000" dirty="0">
                <a:latin typeface="Times New Roman" pitchFamily="18" charset="0"/>
                <a:cs typeface="Times New Roman" pitchFamily="18" charset="0"/>
              </a:rPr>
              <a:t>coenzymes and </a:t>
            </a:r>
            <a:r>
              <a:rPr lang="en-US" sz="2000" dirty="0" smtClean="0">
                <a:latin typeface="Times New Roman" pitchFamily="18" charset="0"/>
                <a:cs typeface="Times New Roman" pitchFamily="18" charset="0"/>
              </a:rPr>
              <a:t>cofactors</a:t>
            </a:r>
          </a:p>
          <a:p>
            <a:pPr marL="342900" indent="-106363">
              <a:lnSpc>
                <a:spcPct val="150000"/>
              </a:lnSpc>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carbon assimilation </a:t>
            </a:r>
            <a:r>
              <a:rPr lang="en-US" sz="2000" dirty="0" smtClean="0">
                <a:latin typeface="Times New Roman" pitchFamily="18" charset="0"/>
                <a:cs typeface="Times New Roman" pitchFamily="18" charset="0"/>
              </a:rPr>
              <a:t>pathway</a:t>
            </a:r>
          </a:p>
          <a:p>
            <a:pPr marL="342900" indent="-106363">
              <a:lnSpc>
                <a:spcPct val="150000"/>
              </a:lnSpc>
              <a:buFont typeface="Arial" pitchFamily="34" charset="0"/>
              <a:buChar char="•"/>
            </a:pPr>
            <a:r>
              <a:rPr lang="en-US" sz="2000" dirty="0" smtClean="0">
                <a:latin typeface="Times New Roman" pitchFamily="18" charset="0"/>
                <a:cs typeface="Times New Roman" pitchFamily="18" charset="0"/>
              </a:rPr>
              <a:t>protein </a:t>
            </a:r>
            <a:r>
              <a:rPr lang="en-US" sz="2000" dirty="0">
                <a:latin typeface="Times New Roman" pitchFamily="18" charset="0"/>
                <a:cs typeface="Times New Roman" pitchFamily="18" charset="0"/>
              </a:rPr>
              <a:t>synthesis. </a:t>
            </a:r>
          </a:p>
        </p:txBody>
      </p:sp>
    </p:spTree>
    <p:extLst>
      <p:ext uri="{BB962C8B-B14F-4D97-AF65-F5344CB8AC3E}">
        <p14:creationId xmlns:p14="http://schemas.microsoft.com/office/powerpoint/2010/main" val="2253030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686800" cy="4401205"/>
          </a:xfrm>
          <a:prstGeom prst="rect">
            <a:avLst/>
          </a:prstGeom>
        </p:spPr>
        <p:txBody>
          <a:bodyPr wrap="square">
            <a:spAutoFit/>
          </a:bodyPr>
          <a:lstStyle/>
          <a:p>
            <a:r>
              <a:rPr lang="en-US" sz="2000" b="1" dirty="0"/>
              <a:t>Cell Wall Structure:</a:t>
            </a:r>
          </a:p>
          <a:p>
            <a:pPr marL="342900" indent="-342900">
              <a:buFont typeface="Arial" pitchFamily="34" charset="0"/>
              <a:buChar char="•"/>
            </a:pPr>
            <a:r>
              <a:rPr lang="en-US" sz="2000" dirty="0"/>
              <a:t>Some </a:t>
            </a:r>
            <a:r>
              <a:rPr lang="en-US" sz="2000" dirty="0" err="1"/>
              <a:t>archaebacteria</a:t>
            </a:r>
            <a:r>
              <a:rPr lang="en-US" sz="2000" dirty="0"/>
              <a:t> such as</a:t>
            </a:r>
            <a:r>
              <a:rPr lang="en-US" sz="2000" i="1" dirty="0"/>
              <a:t> Thermo-plasma </a:t>
            </a:r>
            <a:r>
              <a:rPr lang="en-US" sz="2000" dirty="0"/>
              <a:t>species lack cell wall while most others </a:t>
            </a:r>
            <a:r>
              <a:rPr lang="en-US" sz="2000" dirty="0" smtClean="0"/>
              <a:t>contain </a:t>
            </a:r>
            <a:r>
              <a:rPr lang="en-US" sz="2000" dirty="0"/>
              <a:t>cell walls. </a:t>
            </a:r>
            <a:endParaRPr lang="en-US" sz="2000" dirty="0" smtClean="0"/>
          </a:p>
          <a:p>
            <a:pPr marL="342900" indent="-342900">
              <a:buFont typeface="Arial" pitchFamily="34" charset="0"/>
              <a:buChar char="•"/>
            </a:pPr>
            <a:r>
              <a:rPr lang="en-US" sz="2000" dirty="0" smtClean="0"/>
              <a:t>The </a:t>
            </a:r>
            <a:r>
              <a:rPr lang="en-US" sz="2000" dirty="0"/>
              <a:t>cell wall containing </a:t>
            </a:r>
            <a:r>
              <a:rPr lang="en-US" sz="2000" dirty="0" err="1"/>
              <a:t>archaebacteria</a:t>
            </a:r>
            <a:r>
              <a:rPr lang="en-US" sz="2000" dirty="0"/>
              <a:t> are morphologically almost similar to bacteria, the chemistries of the cell walls of the two are strikingly different. </a:t>
            </a:r>
            <a:endParaRPr lang="en-US" sz="2000" dirty="0" smtClean="0"/>
          </a:p>
          <a:p>
            <a:r>
              <a:rPr lang="en-US" sz="2000" b="1" dirty="0" smtClean="0"/>
              <a:t>Morphology</a:t>
            </a:r>
            <a:r>
              <a:rPr lang="en-US" sz="2000" b="1" dirty="0"/>
              <a:t>: </a:t>
            </a:r>
            <a:endParaRPr lang="en-US" sz="2000" dirty="0"/>
          </a:p>
          <a:p>
            <a:pPr marL="342900" indent="-342900">
              <a:buFont typeface="Arial" pitchFamily="34" charset="0"/>
              <a:buChar char="•"/>
            </a:pPr>
            <a:r>
              <a:rPr lang="en-US" sz="2000" dirty="0" err="1"/>
              <a:t>Archaebacterial</a:t>
            </a:r>
            <a:r>
              <a:rPr lang="en-US" sz="2000" dirty="0"/>
              <a:t> cell wall may be gram-positive or </a:t>
            </a:r>
            <a:r>
              <a:rPr lang="en-US" sz="2000" dirty="0" smtClean="0"/>
              <a:t>gram-negative. </a:t>
            </a:r>
          </a:p>
          <a:p>
            <a:pPr marL="342900" indent="-342900">
              <a:buFont typeface="Arial" pitchFamily="34" charset="0"/>
              <a:buChar char="•"/>
            </a:pPr>
            <a:r>
              <a:rPr lang="en-US" sz="2000" dirty="0" smtClean="0"/>
              <a:t>The </a:t>
            </a:r>
            <a:r>
              <a:rPr lang="en-US" sz="2000" dirty="0"/>
              <a:t>wall of many </a:t>
            </a:r>
            <a:r>
              <a:rPr lang="en-US" sz="2000" dirty="0" err="1" smtClean="0"/>
              <a:t>Archaebacteria</a:t>
            </a:r>
            <a:r>
              <a:rPr lang="en-US" sz="2000" dirty="0" smtClean="0"/>
              <a:t> </a:t>
            </a:r>
            <a:r>
              <a:rPr lang="en-US" sz="2000" dirty="0"/>
              <a:t>is thick and homogenous resembling those of Gram-positive bacteria and thus stain Gram-positive </a:t>
            </a:r>
          </a:p>
          <a:p>
            <a:pPr marL="342900" indent="-342900">
              <a:buFont typeface="Arial" pitchFamily="34" charset="0"/>
              <a:buChar char="•"/>
            </a:pPr>
            <a:r>
              <a:rPr lang="en-US" sz="2000" dirty="0"/>
              <a:t>The wall of gram-negative </a:t>
            </a:r>
            <a:r>
              <a:rPr lang="en-US" sz="2000" dirty="0" err="1" smtClean="0"/>
              <a:t>Archaebacteria</a:t>
            </a:r>
            <a:r>
              <a:rPr lang="en-US" sz="2000" dirty="0" smtClean="0"/>
              <a:t> </a:t>
            </a:r>
            <a:r>
              <a:rPr lang="en-US" sz="2000" dirty="0"/>
              <a:t>lacks the outer membrane and complex peptidoglycan network present in gram-negative bacteria and, instead, they usually possess a surface layer of protein or glycoprotein subunits </a:t>
            </a:r>
            <a:endParaRPr lang="en-US" sz="2000" dirty="0" smtClean="0"/>
          </a:p>
          <a:p>
            <a:pPr marL="342900" indent="-342900">
              <a:buFont typeface="Arial" pitchFamily="34" charset="0"/>
              <a:buChar char="•"/>
            </a:pPr>
            <a:r>
              <a:rPr lang="en-US" sz="2000" dirty="0"/>
              <a:t>Peptidoglycan is the main constituent of the cell wall of all bacteria, but it completely lacks in the cell walls of </a:t>
            </a:r>
            <a:r>
              <a:rPr lang="en-US" sz="2000" dirty="0" err="1" smtClean="0"/>
              <a:t>Archaebacteria</a:t>
            </a:r>
            <a:r>
              <a:rPr lang="en-US" sz="2000" dirty="0"/>
              <a:t>. </a:t>
            </a:r>
            <a:endParaRPr lang="en-US" sz="2000" dirty="0" smtClean="0"/>
          </a:p>
        </p:txBody>
      </p:sp>
    </p:spTree>
    <p:extLst>
      <p:ext uri="{BB962C8B-B14F-4D97-AF65-F5344CB8AC3E}">
        <p14:creationId xmlns:p14="http://schemas.microsoft.com/office/powerpoint/2010/main" val="2830434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Schematic representations the cell wall"/>
          <p:cNvSpPr>
            <a:spLocks noChangeAspect="1" noChangeArrowheads="1"/>
          </p:cNvSpPr>
          <p:nvPr/>
        </p:nvSpPr>
        <p:spPr bwMode="auto">
          <a:xfrm>
            <a:off x="155575" y="-1004888"/>
            <a:ext cx="5343525" cy="21050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Schematic representations the cell wall"/>
          <p:cNvSpPr>
            <a:spLocks noChangeAspect="1" noChangeArrowheads="1"/>
          </p:cNvSpPr>
          <p:nvPr/>
        </p:nvSpPr>
        <p:spPr bwMode="auto">
          <a:xfrm>
            <a:off x="307975" y="-852488"/>
            <a:ext cx="5343525" cy="21050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155575" y="381000"/>
            <a:ext cx="8534400" cy="6038641"/>
          </a:xfrm>
          <a:prstGeom prst="rect">
            <a:avLst/>
          </a:prstGeom>
        </p:spPr>
        <p:txBody>
          <a:bodyPr wrap="square">
            <a:spAutoFit/>
          </a:bodyPr>
          <a:lstStyle/>
          <a:p>
            <a:pPr marL="342900" indent="-342900">
              <a:lnSpc>
                <a:spcPct val="150000"/>
              </a:lnSpc>
              <a:buFont typeface="Arial" pitchFamily="34" charset="0"/>
              <a:buChar char="•"/>
            </a:pPr>
            <a:r>
              <a:rPr lang="en-US" sz="2000" dirty="0" err="1">
                <a:latin typeface="Times New Roman" pitchFamily="18" charset="0"/>
                <a:cs typeface="Times New Roman" pitchFamily="18" charset="0"/>
              </a:rPr>
              <a:t>Archaebacterial</a:t>
            </a:r>
            <a:r>
              <a:rPr lang="en-US" sz="2000" dirty="0">
                <a:latin typeface="Times New Roman" pitchFamily="18" charset="0"/>
                <a:cs typeface="Times New Roman" pitchFamily="18" charset="0"/>
              </a:rPr>
              <a:t> cell wall  shows great biochemical </a:t>
            </a:r>
            <a:r>
              <a:rPr lang="en-US" sz="2000" dirty="0" smtClean="0">
                <a:latin typeface="Times New Roman" pitchFamily="18" charset="0"/>
                <a:cs typeface="Times New Roman" pitchFamily="18" charset="0"/>
              </a:rPr>
              <a:t>diversity</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Gram-positive </a:t>
            </a:r>
            <a:r>
              <a:rPr lang="en-US" sz="2000" dirty="0" err="1" smtClean="0">
                <a:latin typeface="Times New Roman" pitchFamily="18" charset="0"/>
                <a:cs typeface="Times New Roman" pitchFamily="18" charset="0"/>
              </a:rPr>
              <a:t>archaebacterial</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cell walls are made up principally of </a:t>
            </a:r>
            <a:r>
              <a:rPr lang="en-US" sz="2000" dirty="0" err="1">
                <a:latin typeface="Times New Roman" pitchFamily="18" charset="0"/>
                <a:cs typeface="Times New Roman" pitchFamily="18" charset="0"/>
              </a:rPr>
              <a:t>pseudomurein</a:t>
            </a:r>
            <a:r>
              <a:rPr lang="en-US" sz="2000" dirty="0">
                <a:latin typeface="Times New Roman" pitchFamily="18" charset="0"/>
                <a:cs typeface="Times New Roman" pitchFamily="18" charset="0"/>
              </a:rPr>
              <a:t> and </a:t>
            </a:r>
            <a:r>
              <a:rPr lang="en-US" sz="2000" dirty="0" smtClean="0">
                <a:latin typeface="Times New Roman" pitchFamily="18" charset="0"/>
                <a:cs typeface="Times New Roman" pitchFamily="18" charset="0"/>
              </a:rPr>
              <a:t>polysaccharides</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Gram-negative </a:t>
            </a:r>
            <a:r>
              <a:rPr lang="en-US" sz="2000" dirty="0">
                <a:latin typeface="Times New Roman" pitchFamily="18" charset="0"/>
                <a:cs typeface="Times New Roman" pitchFamily="18" charset="0"/>
              </a:rPr>
              <a:t>ones mainly of protein subunits and glycoproteins.</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glycan portion of </a:t>
            </a:r>
            <a:r>
              <a:rPr lang="en-US" sz="2000" dirty="0" err="1">
                <a:latin typeface="Times New Roman" pitchFamily="18" charset="0"/>
                <a:cs typeface="Times New Roman" pitchFamily="18" charset="0"/>
              </a:rPr>
              <a:t>pseudomurein</a:t>
            </a:r>
            <a:r>
              <a:rPr lang="en-US" sz="2000" dirty="0">
                <a:latin typeface="Times New Roman" pitchFamily="18" charset="0"/>
                <a:cs typeface="Times New Roman" pitchFamily="18" charset="0"/>
              </a:rPr>
              <a:t> contains N- </a:t>
            </a:r>
            <a:r>
              <a:rPr lang="en-US" sz="2000" dirty="0" smtClean="0">
                <a:latin typeface="Times New Roman" pitchFamily="18" charset="0"/>
                <a:cs typeface="Times New Roman" pitchFamily="18" charset="0"/>
              </a:rPr>
              <a:t>acetyl </a:t>
            </a:r>
            <a:r>
              <a:rPr lang="en-US" sz="2000" dirty="0" err="1" smtClean="0">
                <a:latin typeface="Times New Roman" pitchFamily="18" charset="0"/>
                <a:cs typeface="Times New Roman" pitchFamily="18" charset="0"/>
              </a:rPr>
              <a:t>talosaminuronic</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acid (instead of N-</a:t>
            </a:r>
            <a:r>
              <a:rPr lang="en-US" sz="2000" dirty="0" err="1">
                <a:latin typeface="Times New Roman" pitchFamily="18" charset="0"/>
                <a:cs typeface="Times New Roman" pitchFamily="18" charset="0"/>
              </a:rPr>
              <a:t>acetylmuramic</a:t>
            </a:r>
            <a:r>
              <a:rPr lang="en-US" sz="2000" dirty="0">
                <a:latin typeface="Times New Roman" pitchFamily="18" charset="0"/>
                <a:cs typeface="Times New Roman" pitchFamily="18" charset="0"/>
              </a:rPr>
              <a:t> acid of bacterial glycan) and N-</a:t>
            </a:r>
            <a:r>
              <a:rPr lang="en-US" sz="2000" dirty="0" err="1">
                <a:latin typeface="Times New Roman" pitchFamily="18" charset="0"/>
                <a:cs typeface="Times New Roman" pitchFamily="18" charset="0"/>
              </a:rPr>
              <a:t>acetylglucosamine</a:t>
            </a:r>
            <a:r>
              <a:rPr lang="en-US" sz="2000" dirty="0">
                <a:latin typeface="Times New Roman" pitchFamily="18" charset="0"/>
                <a:cs typeface="Times New Roman" pitchFamily="18" charset="0"/>
              </a:rPr>
              <a:t> which are linked to each other by </a:t>
            </a:r>
            <a:r>
              <a:rPr lang="el-GR" sz="2000" dirty="0">
                <a:latin typeface="Times New Roman" pitchFamily="18" charset="0"/>
                <a:cs typeface="Times New Roman" pitchFamily="18" charset="0"/>
              </a:rPr>
              <a:t>β (1 → 3) </a:t>
            </a:r>
            <a:r>
              <a:rPr lang="en-US" sz="2000" dirty="0" err="1">
                <a:latin typeface="Times New Roman" pitchFamily="18" charset="0"/>
                <a:cs typeface="Times New Roman" pitchFamily="18" charset="0"/>
              </a:rPr>
              <a:t>glycosidic</a:t>
            </a:r>
            <a:r>
              <a:rPr lang="en-US" sz="2000" dirty="0">
                <a:latin typeface="Times New Roman" pitchFamily="18" charset="0"/>
                <a:cs typeface="Times New Roman" pitchFamily="18" charset="0"/>
              </a:rPr>
              <a:t> bonds instead of </a:t>
            </a:r>
            <a:r>
              <a:rPr lang="el-GR" sz="2000" dirty="0">
                <a:latin typeface="Times New Roman" pitchFamily="18" charset="0"/>
                <a:cs typeface="Times New Roman" pitchFamily="18" charset="0"/>
              </a:rPr>
              <a:t>β (1 → 4) </a:t>
            </a:r>
            <a:r>
              <a:rPr lang="en-US" sz="2000" dirty="0" err="1">
                <a:latin typeface="Times New Roman" pitchFamily="18" charset="0"/>
                <a:cs typeface="Times New Roman" pitchFamily="18" charset="0"/>
              </a:rPr>
              <a:t>glycosidic</a:t>
            </a:r>
            <a:r>
              <a:rPr lang="en-US" sz="2000" dirty="0">
                <a:latin typeface="Times New Roman" pitchFamily="18" charset="0"/>
                <a:cs typeface="Times New Roman" pitchFamily="18" charset="0"/>
              </a:rPr>
              <a:t> bonds of bacterial cell wall </a:t>
            </a:r>
            <a:r>
              <a:rPr lang="en-US" sz="2000" dirty="0" smtClean="0">
                <a:latin typeface="Times New Roman" pitchFamily="18" charset="0"/>
                <a:cs typeface="Times New Roman" pitchFamily="18" charset="0"/>
              </a:rPr>
              <a:t>and </a:t>
            </a:r>
            <a:r>
              <a:rPr lang="en-US" sz="2000" dirty="0">
                <a:latin typeface="Times New Roman" pitchFamily="18" charset="0"/>
                <a:cs typeface="Times New Roman" pitchFamily="18" charset="0"/>
              </a:rPr>
              <a:t>alternate to form the cell wall backbone.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Lysozyme cannot digest </a:t>
            </a:r>
            <a:r>
              <a:rPr lang="el-GR" sz="2000" dirty="0">
                <a:latin typeface="Times New Roman" pitchFamily="18" charset="0"/>
                <a:cs typeface="Times New Roman" pitchFamily="18" charset="0"/>
              </a:rPr>
              <a:t>β (1 → 3) </a:t>
            </a:r>
            <a:r>
              <a:rPr lang="en-US" sz="2000" dirty="0" err="1">
                <a:latin typeface="Times New Roman" pitchFamily="18" charset="0"/>
                <a:cs typeface="Times New Roman" pitchFamily="18" charset="0"/>
              </a:rPr>
              <a:t>glycosidic</a:t>
            </a:r>
            <a:r>
              <a:rPr lang="en-US" sz="2000" dirty="0">
                <a:latin typeface="Times New Roman" pitchFamily="18" charset="0"/>
                <a:cs typeface="Times New Roman" pitchFamily="18" charset="0"/>
              </a:rPr>
              <a:t> bonds. Peptides are short amino acid chains attached to N-</a:t>
            </a:r>
            <a:r>
              <a:rPr lang="en-US" sz="2000" dirty="0" err="1">
                <a:latin typeface="Times New Roman" pitchFamily="18" charset="0"/>
                <a:cs typeface="Times New Roman" pitchFamily="18" charset="0"/>
              </a:rPr>
              <a:t>acetyltalosaminuronic</a:t>
            </a:r>
            <a:r>
              <a:rPr lang="en-US" sz="2000" dirty="0">
                <a:latin typeface="Times New Roman" pitchFamily="18" charset="0"/>
                <a:cs typeface="Times New Roman" pitchFamily="18" charset="0"/>
              </a:rPr>
              <a:t> acid (NAT) and these amino acids are L-amino acids. Penicillin is ineffective in </a:t>
            </a:r>
            <a:r>
              <a:rPr lang="en-US" sz="2000" dirty="0" smtClean="0">
                <a:latin typeface="Times New Roman" pitchFamily="18" charset="0"/>
                <a:cs typeface="Times New Roman" pitchFamily="18" charset="0"/>
              </a:rPr>
              <a:t>inhibiting </a:t>
            </a:r>
            <a:r>
              <a:rPr lang="en-US" sz="2000" dirty="0">
                <a:latin typeface="Times New Roman" pitchFamily="18" charset="0"/>
                <a:cs typeface="Times New Roman" pitchFamily="18" charset="0"/>
              </a:rPr>
              <a:t>the cell wall peptide bridge formation. </a:t>
            </a:r>
          </a:p>
        </p:txBody>
      </p:sp>
    </p:spTree>
    <p:extLst>
      <p:ext uri="{BB962C8B-B14F-4D97-AF65-F5344CB8AC3E}">
        <p14:creationId xmlns:p14="http://schemas.microsoft.com/office/powerpoint/2010/main" val="1769165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81000" y="612845"/>
            <a:ext cx="8458200" cy="6093976"/>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The walls of some gram-positive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contain </a:t>
            </a:r>
            <a:r>
              <a:rPr lang="en-US" sz="2000" dirty="0" smtClean="0">
                <a:latin typeface="Times New Roman" pitchFamily="18" charset="0"/>
                <a:cs typeface="Times New Roman" pitchFamily="18" charset="0"/>
              </a:rPr>
              <a:t>polysaccharides, protein subunits, protein sheath, glycoproteins, negatively </a:t>
            </a:r>
            <a:r>
              <a:rPr lang="en-US" sz="2000" dirty="0">
                <a:latin typeface="Times New Roman" pitchFamily="18" charset="0"/>
                <a:cs typeface="Times New Roman" pitchFamily="18" charset="0"/>
              </a:rPr>
              <a:t>charged acidic amino acids </a:t>
            </a:r>
            <a:r>
              <a:rPr lang="en-US" sz="2000" dirty="0" smtClean="0">
                <a:latin typeface="Times New Roman" pitchFamily="18" charset="0"/>
                <a:cs typeface="Times New Roman" pitchFamily="18" charset="0"/>
              </a:rPr>
              <a:t> etc. </a:t>
            </a:r>
            <a:r>
              <a:rPr lang="en-US" sz="2000" dirty="0" err="1" smtClean="0">
                <a:latin typeface="Times New Roman" pitchFamily="18" charset="0"/>
                <a:cs typeface="Times New Roman" pitchFamily="18" charset="0"/>
              </a:rPr>
              <a:t>eg</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Methanosarcina</a:t>
            </a:r>
            <a:r>
              <a:rPr lang="en-US" sz="2000" i="1"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contains non-sulfated polysaccharide </a:t>
            </a:r>
            <a:r>
              <a:rPr lang="en-US" sz="2000" dirty="0" smtClean="0">
                <a:latin typeface="Times New Roman" pitchFamily="18" charset="0"/>
                <a:cs typeface="Times New Roman" pitchFamily="18" charset="0"/>
              </a:rPr>
              <a:t>while </a:t>
            </a:r>
            <a:r>
              <a:rPr lang="en-US" sz="2000" i="1" dirty="0" err="1" smtClean="0">
                <a:latin typeface="Times New Roman" pitchFamily="18" charset="0"/>
                <a:cs typeface="Times New Roman" pitchFamily="18" charset="0"/>
              </a:rPr>
              <a:t>Halococcus</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cell wall is composed of sulfated polysaccharide. </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cell walls of </a:t>
            </a:r>
            <a:r>
              <a:rPr lang="en-US" sz="2000" i="1" dirty="0" err="1" smtClean="0">
                <a:latin typeface="Times New Roman" pitchFamily="18" charset="0"/>
                <a:cs typeface="Times New Roman" pitchFamily="18" charset="0"/>
              </a:rPr>
              <a:t>Methanococcus</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Thermococcus</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Methanomicrobium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Methanogenium</a:t>
            </a:r>
            <a:r>
              <a:rPr lang="en-US" sz="2000" dirty="0" smtClean="0">
                <a:latin typeface="Times New Roman" pitchFamily="18" charset="0"/>
                <a:cs typeface="Times New Roman" pitchFamily="18" charset="0"/>
              </a:rPr>
              <a:t>, etc. are exclusively made up of protein subunits (protein S-layer), whereas the cell wall of </a:t>
            </a:r>
            <a:r>
              <a:rPr lang="en-US" sz="2000" i="1" dirty="0" err="1" smtClean="0">
                <a:latin typeface="Times New Roman" pitchFamily="18" charset="0"/>
                <a:cs typeface="Times New Roman" pitchFamily="18" charset="0"/>
              </a:rPr>
              <a:t>Methanospirillium</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consists of a protein sheath. </a:t>
            </a:r>
          </a:p>
          <a:p>
            <a:pPr marL="342900" indent="-342900">
              <a:lnSpc>
                <a:spcPct val="150000"/>
              </a:lnSpc>
              <a:buFont typeface="Arial" pitchFamily="34" charset="0"/>
              <a:buChar char="•"/>
            </a:pPr>
            <a:r>
              <a:rPr lang="en-US" sz="2000" i="1" dirty="0" err="1" smtClean="0">
                <a:latin typeface="Times New Roman" pitchFamily="18" charset="0"/>
                <a:cs typeface="Times New Roman" pitchFamily="18" charset="0"/>
              </a:rPr>
              <a:t>Halobacterium</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cell wall is made up of glycoproteins but also contains negatively charged acidic amino acids which counteract the positive charges of the high Na</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environment. The cell walls of </a:t>
            </a:r>
            <a:r>
              <a:rPr lang="en-US" sz="2000" i="1" dirty="0" err="1">
                <a:latin typeface="Times New Roman" pitchFamily="18" charset="0"/>
                <a:cs typeface="Times New Roman" pitchFamily="18" charset="0"/>
              </a:rPr>
              <a:t>Methanolobus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Sulfolobus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Thermoproteus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Desulfurococcus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and</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Pyrodictium</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consist of glycoproteins (glycoprotein S-layer). </a:t>
            </a:r>
          </a:p>
        </p:txBody>
      </p:sp>
    </p:spTree>
    <p:extLst>
      <p:ext uri="{BB962C8B-B14F-4D97-AF65-F5344CB8AC3E}">
        <p14:creationId xmlns:p14="http://schemas.microsoft.com/office/powerpoint/2010/main" val="4134580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123"/>
            <a:ext cx="8991600" cy="7017306"/>
          </a:xfrm>
          <a:prstGeom prst="rect">
            <a:avLst/>
          </a:prstGeom>
        </p:spPr>
        <p:txBody>
          <a:bodyPr wrap="square">
            <a:spAutoFit/>
          </a:bodyPr>
          <a:lstStyle/>
          <a:p>
            <a:pPr marL="342900" indent="-342900">
              <a:lnSpc>
                <a:spcPct val="150000"/>
              </a:lnSpc>
              <a:buFont typeface="Arial" pitchFamily="34" charset="0"/>
              <a:buChar char="•"/>
            </a:pPr>
            <a:r>
              <a:rPr lang="en-US" sz="2000" b="1" dirty="0">
                <a:latin typeface="Times New Roman" pitchFamily="18" charset="0"/>
                <a:cs typeface="Times New Roman" pitchFamily="18" charset="0"/>
              </a:rPr>
              <a:t>Plasma Membrane </a:t>
            </a:r>
            <a:r>
              <a:rPr lang="en-US" sz="2000" b="1" dirty="0" smtClean="0">
                <a:latin typeface="Times New Roman" pitchFamily="18" charset="0"/>
                <a:cs typeface="Times New Roman" pitchFamily="18" charset="0"/>
              </a:rPr>
              <a:t>Structure(PM Structure):</a:t>
            </a:r>
            <a:endParaRPr lang="en-US" sz="2000" b="1" dirty="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plasma membrane </a:t>
            </a:r>
            <a:r>
              <a:rPr lang="en-US" sz="2000" dirty="0" smtClean="0">
                <a:latin typeface="Times New Roman" pitchFamily="18" charset="0"/>
                <a:cs typeface="Times New Roman" pitchFamily="18" charset="0"/>
              </a:rPr>
              <a:t>is </a:t>
            </a:r>
            <a:r>
              <a:rPr lang="en-US" sz="2000" dirty="0">
                <a:latin typeface="Times New Roman" pitchFamily="18" charset="0"/>
                <a:cs typeface="Times New Roman" pitchFamily="18" charset="0"/>
              </a:rPr>
              <a:t>same in all cellular organisms; </a:t>
            </a:r>
            <a:r>
              <a:rPr lang="en-US" sz="2000" dirty="0" smtClean="0">
                <a:latin typeface="Times New Roman" pitchFamily="18" charset="0"/>
                <a:cs typeface="Times New Roman" pitchFamily="18" charset="0"/>
              </a:rPr>
              <a:t>contains </a:t>
            </a:r>
            <a:r>
              <a:rPr lang="en-US" sz="2000" dirty="0">
                <a:latin typeface="Times New Roman" pitchFamily="18" charset="0"/>
                <a:cs typeface="Times New Roman" pitchFamily="18" charset="0"/>
              </a:rPr>
              <a:t>lipids whose hydrophobic portion is a long, generally, ‘un-branched’ hydrocarbon chain linked to glycerol by ester </a:t>
            </a:r>
            <a:r>
              <a:rPr lang="en-US" sz="2000" dirty="0" smtClean="0">
                <a:latin typeface="Times New Roman" pitchFamily="18" charset="0"/>
                <a:cs typeface="Times New Roman" pitchFamily="18" charset="0"/>
              </a:rPr>
              <a:t>linkages. </a:t>
            </a:r>
            <a:endParaRPr lang="en-US" sz="2000" dirty="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Archaebacteria</a:t>
            </a:r>
            <a:r>
              <a:rPr lang="en-US" sz="2000" dirty="0" smtClean="0">
                <a:latin typeface="Times New Roman" pitchFamily="18" charset="0"/>
                <a:cs typeface="Times New Roman" pitchFamily="18" charset="0"/>
              </a:rPr>
              <a:t> PM contain </a:t>
            </a:r>
            <a:r>
              <a:rPr lang="en-US" sz="2000" dirty="0">
                <a:latin typeface="Times New Roman" pitchFamily="18" charset="0"/>
                <a:cs typeface="Times New Roman" pitchFamily="18" charset="0"/>
              </a:rPr>
              <a:t>lipids having ‘branched’ hydrocarbon chains linked to glycerol by ether-linkages (—O</a:t>
            </a:r>
            <a:r>
              <a:rPr lang="en-US" sz="2000" dirty="0" smtClean="0">
                <a:latin typeface="Times New Roman" pitchFamily="18" charset="0"/>
                <a:cs typeface="Times New Roman" pitchFamily="18" charset="0"/>
              </a:rPr>
              <a:t>—).</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uniqueness of plasma membrane lipids of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is considered as one of the key features that distinguishes them from all other cellular organisms.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Since </a:t>
            </a:r>
            <a:r>
              <a:rPr lang="en-US" sz="2000" dirty="0">
                <a:latin typeface="Times New Roman" pitchFamily="18" charset="0"/>
                <a:cs typeface="Times New Roman" pitchFamily="18" charset="0"/>
              </a:rPr>
              <a:t>many of the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live under very high temperature (up to nearly 100°C) and low pH (up to below 2.0) environments, it is advocated that the unusual lipids of their plasma membrane help them survive under such extreme conditions.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The ether-linkages provide stability to them against thermal breakage and the branching of the hydro­carbon chains decrease membrane fluidity; therefore, plasma membranes are stable under high temperature </a:t>
            </a:r>
            <a:r>
              <a:rPr lang="en-US" sz="2000" dirty="0" smtClean="0">
                <a:latin typeface="Times New Roman" pitchFamily="18" charset="0"/>
                <a:cs typeface="Times New Roman" pitchFamily="18" charset="0"/>
              </a:rPr>
              <a:t>conditions.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139772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73430"/>
            <a:ext cx="8686800" cy="5016758"/>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Two types of lipid structures are found among the </a:t>
            </a:r>
            <a:r>
              <a:rPr lang="en-US" sz="2000" dirty="0" err="1">
                <a:latin typeface="Times New Roman" pitchFamily="18" charset="0"/>
                <a:cs typeface="Times New Roman" pitchFamily="18" charset="0"/>
              </a:rPr>
              <a:t>archaebacterial</a:t>
            </a:r>
            <a:r>
              <a:rPr lang="en-US" sz="2000" dirty="0">
                <a:latin typeface="Times New Roman" pitchFamily="18" charset="0"/>
                <a:cs typeface="Times New Roman" pitchFamily="18" charset="0"/>
              </a:rPr>
              <a:t> plasma membranes: glycerol </a:t>
            </a:r>
            <a:r>
              <a:rPr lang="en-US" sz="2000" dirty="0" err="1">
                <a:latin typeface="Times New Roman" pitchFamily="18" charset="0"/>
                <a:cs typeface="Times New Roman" pitchFamily="18" charset="0"/>
              </a:rPr>
              <a:t>diphytanyl</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diethers</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and </a:t>
            </a:r>
            <a:r>
              <a:rPr lang="en-US" sz="2000" dirty="0" err="1">
                <a:latin typeface="Times New Roman" pitchFamily="18" charset="0"/>
                <a:cs typeface="Times New Roman" pitchFamily="18" charset="0"/>
              </a:rPr>
              <a:t>diglycerol</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di </a:t>
            </a:r>
            <a:r>
              <a:rPr lang="en-US" sz="2000" dirty="0" err="1" smtClean="0">
                <a:latin typeface="Times New Roman" pitchFamily="18" charset="0"/>
                <a:cs typeface="Times New Roman" pitchFamily="18" charset="0"/>
              </a:rPr>
              <a:t>biphytanyl</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tetraethers</a:t>
            </a:r>
            <a:r>
              <a:rPr lang="en-US" sz="2000" dirty="0" smtClean="0">
                <a:latin typeface="Times New Roman" pitchFamily="18" charset="0"/>
                <a:cs typeface="Times New Roman" pitchFamily="18" charset="0"/>
              </a:rPr>
              <a:t>. </a:t>
            </a:r>
          </a:p>
          <a:p>
            <a:pPr marL="342900" indent="-342900">
              <a:buFont typeface="Arial" pitchFamily="34" charset="0"/>
              <a:buChar char="•"/>
            </a:pPr>
            <a:r>
              <a:rPr lang="en-US" sz="2000" dirty="0" smtClean="0">
                <a:latin typeface="Times New Roman" pitchFamily="18" charset="0"/>
                <a:cs typeface="Times New Roman" pitchFamily="18" charset="0"/>
              </a:rPr>
              <a:t>Usually </a:t>
            </a:r>
            <a:r>
              <a:rPr lang="en-US" sz="2000" dirty="0">
                <a:latin typeface="Times New Roman" pitchFamily="18" charset="0"/>
                <a:cs typeface="Times New Roman" pitchFamily="18" charset="0"/>
              </a:rPr>
              <a:t>the </a:t>
            </a:r>
            <a:r>
              <a:rPr lang="en-US" sz="2000" b="1" dirty="0" err="1">
                <a:latin typeface="Times New Roman" pitchFamily="18" charset="0"/>
                <a:cs typeface="Times New Roman" pitchFamily="18" charset="0"/>
              </a:rPr>
              <a:t>diether</a:t>
            </a:r>
            <a:r>
              <a:rPr lang="en-US" sz="2000" b="1" dirty="0">
                <a:latin typeface="Times New Roman" pitchFamily="18" charset="0"/>
                <a:cs typeface="Times New Roman" pitchFamily="18" charset="0"/>
              </a:rPr>
              <a:t> side chains are 20 carbons </a:t>
            </a:r>
            <a:r>
              <a:rPr lang="en-US" sz="2000" dirty="0">
                <a:latin typeface="Times New Roman" pitchFamily="18" charset="0"/>
                <a:cs typeface="Times New Roman" pitchFamily="18" charset="0"/>
              </a:rPr>
              <a:t>in length and the </a:t>
            </a:r>
            <a:r>
              <a:rPr lang="en-US" sz="2000" b="1" dirty="0" err="1">
                <a:latin typeface="Times New Roman" pitchFamily="18" charset="0"/>
                <a:cs typeface="Times New Roman" pitchFamily="18" charset="0"/>
              </a:rPr>
              <a:t>tetraether</a:t>
            </a:r>
            <a:r>
              <a:rPr lang="en-US" sz="2000" b="1" dirty="0">
                <a:latin typeface="Times New Roman" pitchFamily="18" charset="0"/>
                <a:cs typeface="Times New Roman" pitchFamily="18" charset="0"/>
              </a:rPr>
              <a:t> chains are 40 carbons</a:t>
            </a:r>
            <a:r>
              <a:rPr lang="en-US" sz="2000" dirty="0">
                <a:latin typeface="Times New Roman" pitchFamily="18" charset="0"/>
                <a:cs typeface="Times New Roman" pitchFamily="18" charset="0"/>
              </a:rPr>
              <a:t>. </a:t>
            </a:r>
          </a:p>
          <a:p>
            <a:pPr marL="342900" indent="-342900">
              <a:buFont typeface="Arial" pitchFamily="34" charset="0"/>
              <a:buChar char="•"/>
            </a:pPr>
            <a:r>
              <a:rPr lang="en-US" sz="2000" dirty="0">
                <a:latin typeface="Times New Roman" pitchFamily="18" charset="0"/>
                <a:cs typeface="Times New Roman" pitchFamily="18" charset="0"/>
              </a:rPr>
              <a:t>In general, the </a:t>
            </a:r>
            <a:r>
              <a:rPr lang="en-US" sz="2000" dirty="0" err="1">
                <a:latin typeface="Times New Roman" pitchFamily="18" charset="0"/>
                <a:cs typeface="Times New Roman" pitchFamily="18" charset="0"/>
              </a:rPr>
              <a:t>coccoid</a:t>
            </a:r>
            <a:r>
              <a:rPr lang="en-US" sz="2000" dirty="0">
                <a:latin typeface="Times New Roman" pitchFamily="18" charset="0"/>
                <a:cs typeface="Times New Roman" pitchFamily="18" charset="0"/>
              </a:rPr>
              <a:t> cells of </a:t>
            </a:r>
            <a:r>
              <a:rPr lang="en-US" sz="2000" dirty="0" err="1">
                <a:latin typeface="Times New Roman" pitchFamily="18" charset="0"/>
                <a:cs typeface="Times New Roman" pitchFamily="18" charset="0"/>
              </a:rPr>
              <a:t>methanogenic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contain only glycerol </a:t>
            </a:r>
            <a:r>
              <a:rPr lang="en-US" sz="2000" dirty="0" err="1">
                <a:latin typeface="Times New Roman" pitchFamily="18" charset="0"/>
                <a:cs typeface="Times New Roman" pitchFamily="18" charset="0"/>
              </a:rPr>
              <a:t>diphytanyl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diethers</a:t>
            </a:r>
            <a:r>
              <a:rPr lang="en-US" sz="2000" dirty="0">
                <a:latin typeface="Times New Roman" pitchFamily="18" charset="0"/>
                <a:cs typeface="Times New Roman" pitchFamily="18" charset="0"/>
              </a:rPr>
              <a:t>, while the rest contain both glycerol </a:t>
            </a:r>
            <a:r>
              <a:rPr lang="en-US" sz="2000" dirty="0" err="1">
                <a:latin typeface="Times New Roman" pitchFamily="18" charset="0"/>
                <a:cs typeface="Times New Roman" pitchFamily="18" charset="0"/>
              </a:rPr>
              <a:t>diphytanyl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diethers</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diglycerol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dibiphytanyl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tetraethers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halophilic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contain mainly glycerol </a:t>
            </a:r>
            <a:r>
              <a:rPr lang="en-US" sz="2000" dirty="0" err="1">
                <a:latin typeface="Times New Roman" pitchFamily="18" charset="0"/>
                <a:cs typeface="Times New Roman" pitchFamily="18" charset="0"/>
              </a:rPr>
              <a:t>diphytanyl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diethers</a:t>
            </a:r>
            <a:r>
              <a:rPr lang="en-US" sz="2000" dirty="0">
                <a:latin typeface="Times New Roman" pitchFamily="18" charset="0"/>
                <a:cs typeface="Times New Roman" pitchFamily="18" charset="0"/>
              </a:rPr>
              <a:t>, while the </a:t>
            </a:r>
            <a:r>
              <a:rPr lang="en-US" sz="2000" dirty="0" err="1">
                <a:latin typeface="Times New Roman" pitchFamily="18" charset="0"/>
                <a:cs typeface="Times New Roman" pitchFamily="18" charset="0"/>
              </a:rPr>
              <a:t>thermoacidophilic</a:t>
            </a:r>
            <a:r>
              <a:rPr lang="en-US" sz="2000" dirty="0">
                <a:latin typeface="Times New Roman" pitchFamily="18" charset="0"/>
                <a:cs typeface="Times New Roman" pitchFamily="18" charset="0"/>
              </a:rPr>
              <a:t> ones contain mainly </a:t>
            </a:r>
            <a:r>
              <a:rPr lang="en-US" sz="2000" dirty="0" err="1">
                <a:latin typeface="Times New Roman" pitchFamily="18" charset="0"/>
                <a:cs typeface="Times New Roman" pitchFamily="18" charset="0"/>
              </a:rPr>
              <a:t>diglycerol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dibiphytanyl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tetraethers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a:latin typeface="Times New Roman" pitchFamily="18" charset="0"/>
                <a:cs typeface="Times New Roman" pitchFamily="18" charset="0"/>
              </a:rPr>
              <a:t>Archaebacterial</a:t>
            </a:r>
            <a:r>
              <a:rPr lang="en-US" sz="2000" dirty="0">
                <a:latin typeface="Times New Roman" pitchFamily="18" charset="0"/>
                <a:cs typeface="Times New Roman" pitchFamily="18" charset="0"/>
              </a:rPr>
              <a:t> plasma membranes containing </a:t>
            </a:r>
            <a:r>
              <a:rPr lang="en-US" sz="2000" dirty="0" err="1">
                <a:latin typeface="Times New Roman" pitchFamily="18" charset="0"/>
                <a:cs typeface="Times New Roman" pitchFamily="18" charset="0"/>
              </a:rPr>
              <a:t>digycerol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dibiphytanyl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tetraether</a:t>
            </a:r>
            <a:r>
              <a:rPr lang="en-US" sz="2000" dirty="0">
                <a:latin typeface="Times New Roman" pitchFamily="18" charset="0"/>
                <a:cs typeface="Times New Roman" pitchFamily="18" charset="0"/>
              </a:rPr>
              <a:t> give an appearance of a monolayer rather than the usual bilayer because lipid chains are long enough to extend from one side of the membrane to the </a:t>
            </a:r>
            <a:r>
              <a:rPr lang="en-US" sz="2000" dirty="0" smtClean="0">
                <a:latin typeface="Times New Roman" pitchFamily="18" charset="0"/>
                <a:cs typeface="Times New Roman" pitchFamily="18" charset="0"/>
              </a:rPr>
              <a:t>other.</a:t>
            </a: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makes these plasma membranes very resistant to extreme environmental conditions of their habitats. </a:t>
            </a:r>
          </a:p>
        </p:txBody>
      </p:sp>
    </p:spTree>
    <p:extLst>
      <p:ext uri="{BB962C8B-B14F-4D97-AF65-F5344CB8AC3E}">
        <p14:creationId xmlns:p14="http://schemas.microsoft.com/office/powerpoint/2010/main" val="488068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74345"/>
            <a:ext cx="8610600" cy="6038641"/>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Genome:</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archaebacterial</a:t>
            </a:r>
            <a:r>
              <a:rPr lang="en-US" sz="2000" dirty="0">
                <a:latin typeface="Times New Roman" pitchFamily="18" charset="0"/>
                <a:cs typeface="Times New Roman" pitchFamily="18" charset="0"/>
              </a:rPr>
              <a:t> chromosome, like bacteria, are single closed DNA circles. </a:t>
            </a:r>
            <a:r>
              <a:rPr lang="en-US" sz="2000" dirty="0" smtClean="0">
                <a:latin typeface="Times New Roman" pitchFamily="18" charset="0"/>
                <a:cs typeface="Times New Roman" pitchFamily="18" charset="0"/>
              </a:rPr>
              <a:t> </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In some </a:t>
            </a:r>
            <a:r>
              <a:rPr lang="en-US" sz="2000" dirty="0">
                <a:latin typeface="Times New Roman" pitchFamily="18" charset="0"/>
                <a:cs typeface="Times New Roman" pitchFamily="18" charset="0"/>
              </a:rPr>
              <a:t>cases, </a:t>
            </a:r>
            <a:r>
              <a:rPr lang="en-US" sz="2000" dirty="0" smtClean="0">
                <a:latin typeface="Times New Roman" pitchFamily="18" charset="0"/>
                <a:cs typeface="Times New Roman" pitchFamily="18" charset="0"/>
              </a:rPr>
              <a:t>they are </a:t>
            </a:r>
            <a:r>
              <a:rPr lang="en-US" sz="2000" dirty="0">
                <a:latin typeface="Times New Roman" pitchFamily="18" charset="0"/>
                <a:cs typeface="Times New Roman" pitchFamily="18" charset="0"/>
              </a:rPr>
              <a:t>significantly smaller than the normal bacterial DNA. </a:t>
            </a:r>
            <a:r>
              <a:rPr lang="en-US" sz="2000" i="1" dirty="0" err="1">
                <a:latin typeface="Times New Roman" pitchFamily="18" charset="0"/>
                <a:cs typeface="Times New Roman" pitchFamily="18" charset="0"/>
              </a:rPr>
              <a:t>Thermoplasma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acidophilum</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DNA is about </a:t>
            </a:r>
            <a:r>
              <a:rPr lang="en-US" sz="2000" dirty="0" smtClean="0">
                <a:latin typeface="Times New Roman" pitchFamily="18" charset="0"/>
                <a:cs typeface="Times New Roman" pitchFamily="18" charset="0"/>
              </a:rPr>
              <a:t>0.8 </a:t>
            </a:r>
            <a:r>
              <a:rPr lang="en-US" sz="2000" dirty="0">
                <a:latin typeface="Times New Roman" pitchFamily="18" charset="0"/>
                <a:cs typeface="Times New Roman" pitchFamily="18" charset="0"/>
              </a:rPr>
              <a:t>x 10</a:t>
            </a:r>
            <a:r>
              <a:rPr lang="en-US" sz="2000" baseline="30000" dirty="0">
                <a:latin typeface="Times New Roman" pitchFamily="18" charset="0"/>
                <a:cs typeface="Times New Roman" pitchFamily="18" charset="0"/>
              </a:rPr>
              <a:t>9</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daltons</a:t>
            </a:r>
            <a:r>
              <a:rPr lang="en-US" sz="2000" dirty="0">
                <a:latin typeface="Times New Roman" pitchFamily="18" charset="0"/>
                <a:cs typeface="Times New Roman" pitchFamily="18" charset="0"/>
              </a:rPr>
              <a:t> and </a:t>
            </a:r>
            <a:r>
              <a:rPr lang="en-US" sz="2000" i="1" dirty="0" err="1">
                <a:latin typeface="Times New Roman" pitchFamily="18" charset="0"/>
                <a:cs typeface="Times New Roman" pitchFamily="18" charset="0"/>
              </a:rPr>
              <a:t>Methanobacterium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thermoautotrophicum</a:t>
            </a:r>
            <a:r>
              <a:rPr lang="en-US" sz="2000" dirty="0">
                <a:latin typeface="Times New Roman" pitchFamily="18" charset="0"/>
                <a:cs typeface="Times New Roman" pitchFamily="18" charset="0"/>
              </a:rPr>
              <a:t> DNA is about 1.1 x 10</a:t>
            </a:r>
            <a:r>
              <a:rPr lang="en-US" sz="2000" baseline="30000" dirty="0">
                <a:latin typeface="Times New Roman" pitchFamily="18" charset="0"/>
                <a:cs typeface="Times New Roman" pitchFamily="18" charset="0"/>
              </a:rPr>
              <a:t>9</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daltons</a:t>
            </a:r>
            <a:r>
              <a:rPr lang="en-US" sz="2000" dirty="0">
                <a:latin typeface="Times New Roman" pitchFamily="18" charset="0"/>
                <a:cs typeface="Times New Roman" pitchFamily="18" charset="0"/>
              </a:rPr>
              <a:t> in comparison to the DNA of </a:t>
            </a:r>
            <a:r>
              <a:rPr lang="en-US" sz="2000" i="1" dirty="0">
                <a:latin typeface="Times New Roman" pitchFamily="18" charset="0"/>
                <a:cs typeface="Times New Roman" pitchFamily="18" charset="0"/>
              </a:rPr>
              <a:t>Escherichia coli </a:t>
            </a:r>
            <a:r>
              <a:rPr lang="en-US" sz="2000" dirty="0">
                <a:latin typeface="Times New Roman" pitchFamily="18" charset="0"/>
                <a:cs typeface="Times New Roman" pitchFamily="18" charset="0"/>
              </a:rPr>
              <a:t>which are about 2.5 x 10</a:t>
            </a:r>
            <a:r>
              <a:rPr lang="en-US" sz="2000" baseline="30000" dirty="0">
                <a:latin typeface="Times New Roman" pitchFamily="18" charset="0"/>
                <a:cs typeface="Times New Roman" pitchFamily="18" charset="0"/>
              </a:rPr>
              <a:t>9</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daltons</a:t>
            </a:r>
            <a:r>
              <a:rPr lang="en-US" sz="2000" dirty="0">
                <a:latin typeface="Times New Roman" pitchFamily="18" charset="0"/>
                <a:cs typeface="Times New Roman" pitchFamily="18" charset="0"/>
              </a:rPr>
              <a:t> in size.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In </a:t>
            </a:r>
            <a:r>
              <a:rPr lang="en-US" sz="2000" dirty="0" err="1">
                <a:latin typeface="Times New Roman" pitchFamily="18" charset="0"/>
                <a:cs typeface="Times New Roman" pitchFamily="18" charset="0"/>
              </a:rPr>
              <a:t>archaebacterial</a:t>
            </a:r>
            <a:r>
              <a:rPr lang="en-US" sz="2000" dirty="0">
                <a:latin typeface="Times New Roman" pitchFamily="18" charset="0"/>
                <a:cs typeface="Times New Roman" pitchFamily="18" charset="0"/>
              </a:rPr>
              <a:t> genome </a:t>
            </a:r>
            <a:r>
              <a:rPr lang="en-US" sz="2000" b="1" dirty="0">
                <a:latin typeface="Times New Roman" pitchFamily="18" charset="0"/>
                <a:cs typeface="Times New Roman" pitchFamily="18" charset="0"/>
              </a:rPr>
              <a:t>the G + C content percentage is high </a:t>
            </a:r>
            <a:r>
              <a:rPr lang="en-US" sz="2000" dirty="0">
                <a:latin typeface="Times New Roman" pitchFamily="18" charset="0"/>
                <a:cs typeface="Times New Roman" pitchFamily="18" charset="0"/>
              </a:rPr>
              <a:t>(about 21-68%) and only few plasmids have been reported in </a:t>
            </a:r>
            <a:r>
              <a:rPr lang="en-US" sz="2000" dirty="0" err="1">
                <a:latin typeface="Times New Roman" pitchFamily="18" charset="0"/>
                <a:cs typeface="Times New Roman" pitchFamily="18" charset="0"/>
              </a:rPr>
              <a:t>archaebacterial</a:t>
            </a:r>
            <a:r>
              <a:rPr lang="en-US" sz="2000" dirty="0">
                <a:latin typeface="Times New Roman" pitchFamily="18" charset="0"/>
                <a:cs typeface="Times New Roman" pitchFamily="18" charset="0"/>
              </a:rPr>
              <a:t> cytoplasm. </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National </a:t>
            </a:r>
            <a:r>
              <a:rPr lang="en-US" sz="2000" dirty="0">
                <a:latin typeface="Times New Roman" pitchFamily="18" charset="0"/>
                <a:cs typeface="Times New Roman" pitchFamily="18" charset="0"/>
              </a:rPr>
              <a:t>Centre for Biotechnology Information (USA) listed 19 </a:t>
            </a:r>
            <a:r>
              <a:rPr lang="en-US" sz="2000" dirty="0" err="1">
                <a:latin typeface="Times New Roman" pitchFamily="18" charset="0"/>
                <a:cs typeface="Times New Roman" pitchFamily="18" charset="0"/>
              </a:rPr>
              <a:t>archaebacteria</a:t>
            </a:r>
            <a:r>
              <a:rPr lang="en-US" sz="2000" dirty="0">
                <a:latin typeface="Times New Roman" pitchFamily="18" charset="0"/>
                <a:cs typeface="Times New Roman" pitchFamily="18" charset="0"/>
              </a:rPr>
              <a:t> whose genomes had been sequenced by mid-2004. The completely sequenced genome of </a:t>
            </a:r>
            <a:r>
              <a:rPr lang="en-US" sz="2000" i="1" dirty="0" err="1">
                <a:latin typeface="Times New Roman" pitchFamily="18" charset="0"/>
                <a:cs typeface="Times New Roman" pitchFamily="18" charset="0"/>
              </a:rPr>
              <a:t>Methanococcus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jannaschii</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reveals that 56% of its total 1758 genes are </a:t>
            </a:r>
            <a:r>
              <a:rPr lang="en-US" sz="2000" dirty="0" err="1">
                <a:latin typeface="Times New Roman" pitchFamily="18" charset="0"/>
                <a:cs typeface="Times New Roman" pitchFamily="18" charset="0"/>
              </a:rPr>
              <a:t>uplike</a:t>
            </a:r>
            <a:r>
              <a:rPr lang="en-US" sz="2000" dirty="0">
                <a:latin typeface="Times New Roman" pitchFamily="18" charset="0"/>
                <a:cs typeface="Times New Roman" pitchFamily="18" charset="0"/>
              </a:rPr>
              <a:t> those occurring in bacteria and eukaryotes. </a:t>
            </a:r>
          </a:p>
        </p:txBody>
      </p:sp>
    </p:spTree>
    <p:extLst>
      <p:ext uri="{BB962C8B-B14F-4D97-AF65-F5344CB8AC3E}">
        <p14:creationId xmlns:p14="http://schemas.microsoft.com/office/powerpoint/2010/main" val="3436266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3016</Words>
  <Application>Microsoft Office PowerPoint</Application>
  <PresentationFormat>On-screen Show (4:3)</PresentationFormat>
  <Paragraphs>185</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Hema Pillai</dc:creator>
  <cp:lastModifiedBy>USER</cp:lastModifiedBy>
  <cp:revision>22</cp:revision>
  <dcterms:created xsi:type="dcterms:W3CDTF">2006-08-16T00:00:00Z</dcterms:created>
  <dcterms:modified xsi:type="dcterms:W3CDTF">2020-08-25T06:47:03Z</dcterms:modified>
</cp:coreProperties>
</file>