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9" r:id="rId6"/>
    <p:sldId id="260" r:id="rId7"/>
    <p:sldId id="261" r:id="rId8"/>
    <p:sldId id="270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90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24/08/2020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24/08/2020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24/08/2020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24/08/2020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24/08/2020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24/08/2020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24/08/2020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1555" y="2743200"/>
            <a:ext cx="807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STRUCTURE AND CHEMICAL COMPOSITION OF BACTERIA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03105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58847"/>
            <a:ext cx="86868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Bacterial Cell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Wall and Peptidoglycan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Component: </a:t>
            </a:r>
          </a:p>
          <a:p>
            <a:pPr marL="342900" indent="-166688">
              <a:buFont typeface="Arial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In the cell wall of bacteria, there is one rigid layer that is primarily responsible for strength of the wall.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166688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Gram negative bacteria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additional 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layer is present outside this rigid layer.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166688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rigid layer of both Gram negative bacteria and Gram positive bacteria is very similar in chemical composition and is called Peptidoglycan (or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murein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pPr marL="342900" indent="-166688">
              <a:buFont typeface="Arial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This layer is thin sheet composed of two sugar derivatives,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N-acetyl glucosamine and N-acetyl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muramic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acid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(NAM &amp;NAG)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small number of amino acids consisting of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L-alanine, D-alanine,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D-Glutamic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acid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and either lysine or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meso-diaminopimelic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acid </a:t>
            </a:r>
          </a:p>
          <a:p>
            <a:pPr marL="342900" indent="-166688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These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constituents are connected to form a repeating structure, glycan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tetrapeptide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indent="-166688">
              <a:buFont typeface="Arial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Basic structure of peptidoglycan is a thin sheet in which the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glycan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chains formed by sugars are connected by peptide cross links formed by the amino acid.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166688">
              <a:buFont typeface="Arial" pitchFamily="34" charset="0"/>
              <a:buChar char="•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Glycosidic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bonds connecting the sugars in the glycan chains are very strong but these chains alone cannot provide rigidity in all directions.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166688">
              <a:buFont typeface="Arial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In Gram-negative bacteria cross linkage usually occurs by direct peptide linkage of the amino group of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diaminopimelic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acid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carboxyl group of the terminal D-alanine.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166688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Gram positive bacteria cross linkage is usually by peptide inter bridge. The kinds and number of cross linking amino acids varies from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org to org.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43127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https://www.biologydiscussion.com/wp-content/uploads/2016/01/clip_image018-4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806"/>
          <a:stretch/>
        </p:blipFill>
        <p:spPr bwMode="auto">
          <a:xfrm>
            <a:off x="838200" y="685800"/>
            <a:ext cx="7696200" cy="46482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09600" y="5486400"/>
            <a:ext cx="7772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In Gram-negative bacteria cross linkage usually occurs by direct peptide linkage of the amino group of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diaminopimelic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acid to the carboxyl group of the terminal D-alanine.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62106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s://www.biologydiscussion.com/wp-content/uploads/2016/01/clip_image020-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457200"/>
            <a:ext cx="7987291" cy="3867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80999" y="4495800"/>
            <a:ext cx="844449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Peptidoglycan chains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connected through short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tetrapeptide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pentagiycine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bridge. The polysaccharide chain consisting of alternate residues of the amino acid N-acetyl glucosamine (NAG) and N-acetyl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muramic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acid (NAM) linked in 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β-1, 4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glycosidic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linkage. 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Each NAM residue carries a short peptide chain of four amino acid residues (tetra peptide) which are L-alanine, D-Glutamic acid, L-Lysine and D-alanine.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42295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304800"/>
            <a:ext cx="86106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Diversity of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Peptidoglycon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Peptidoglycan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is present only in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bacteria.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Acetyl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muramic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acid and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mesodiaminopimelic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acid are never found in the cell walls of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Archae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and eukaryote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DAPA is present in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all Gram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negative bacteria and in some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Gram positive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bacteria but most Gram +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cocci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have lysine instead of DAP and a few other Gram positive bacteria have other amino acids.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In peptidoglycan, The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glycan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portion is uniform with only the sugar NAG and NAM being present, and these sugars are always connected in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1→ 4, linkage.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Tetra peptide of the repeating unit shows major variation in only one amino acid, the Lysine,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diaminopimelic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acid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alteration.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More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than 100 different peptidoglycan types are known and the greater variation among them occurs in inter-bridge.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Peptidoglycan constitutes 70-80% of wall in Gram positive bacteria. Lipid content is little. 10-20% of wall in Gram negative bacteria is formed of peptidoglycan. Lipid content is 20-30%.</a:t>
            </a:r>
          </a:p>
        </p:txBody>
      </p:sp>
    </p:spTree>
    <p:extLst>
      <p:ext uri="{BB962C8B-B14F-4D97-AF65-F5344CB8AC3E}">
        <p14:creationId xmlns:p14="http://schemas.microsoft.com/office/powerpoint/2010/main" val="28257883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381000"/>
            <a:ext cx="88392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Teichoic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Acids: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Gram positive bacteria have acidic polysaccharide called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teichoic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acids attached to their cell wall.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term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teichoic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acid includes all wall, membrane or capsular polymers containing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glycerophosphate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or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ribitol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phosphate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residues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Teichoic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acids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form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receptor sites and surface antigens.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These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poly-alcohols are connected by phosphate ester bond to 6-OH group of NAM.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Because they are negatively charged,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Teicohic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acids are partially responsible for the negative charge of cell surface and may function to effect passage of ions through the cell wall.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Certain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Glycerol containing acids are bound to membrane lipids of Gram positive bacteria, because these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teicohic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acids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are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intimately associated with lipid, they have been called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lipo-teichoic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acid.</a:t>
            </a:r>
          </a:p>
        </p:txBody>
      </p:sp>
    </p:spTree>
    <p:extLst>
      <p:ext uri="{BB962C8B-B14F-4D97-AF65-F5344CB8AC3E}">
        <p14:creationId xmlns:p14="http://schemas.microsoft.com/office/powerpoint/2010/main" val="19236594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97346"/>
            <a:ext cx="86868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In Gram negative bacteria outer membrane is covered by lipopolysaccharide.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lipopolysaccharide consists of complex polysaccharide covalently linked to lipid A. Polysaccharide consists two portions, the core polysaccharide and O-polysaccharide.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Lipid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portion of lipopolysaccharide, referred to as lipid A is not a glycerol lipid, but instead the fatty acids are connected by ester amine linkage to a disaccharide composed of N-acetyl glucosamine phosphate.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disaccharide is attached to core-o-polysaccharide through KDO. Fatty acid commonly found in lipid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 :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lauric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muristic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Palmitic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β-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hydroxy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meristic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acid.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72353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289678"/>
            <a:ext cx="8686800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Cytoplasm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It is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crystallo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-colloidal complex that forms the protoplasm excluding its nucleoid.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Cytoplasm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is granular due to presence of a large number of ribosomes.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Membrane bound cell organelles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are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absent.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However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all biochemical pathways are found in prokaryotic cells.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Cytoplasmic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streaming is absent.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Sap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vacuoles are absent. Instead gas vacuoles are present</a:t>
            </a:r>
          </a:p>
        </p:txBody>
      </p:sp>
    </p:spTree>
    <p:extLst>
      <p:ext uri="{BB962C8B-B14F-4D97-AF65-F5344CB8AC3E}">
        <p14:creationId xmlns:p14="http://schemas.microsoft.com/office/powerpoint/2010/main" val="29963588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474345"/>
            <a:ext cx="861060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Various structures present in cytoplasm are as follows: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(i)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Mesosome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is a characteristic circular to villi form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specialisation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of cell membrane of bacteria that develops as an ingrowth from the plasma membrane.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consists of vesicles, tubules and lamellae.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Mesosme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is of two types,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septal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and lateral. </a:t>
            </a:r>
          </a:p>
          <a:p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Septal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mesosome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It connects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nucleoid with plasma membrane. It takes part in replication of nucleoid by providing points of attachment to the replicated ones.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Septal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mesosome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is also believed to help in septum formation.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At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time of cell division, plasma membrane grows in the region where the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septal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mesosme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is present so that most probably it provides membranes for rapid elongation.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Lateral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mesosme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not connected with nucleoid. 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It contains respi­ratory enzymes and is, therefore, often called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chondrioid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It is believed to be equal to mitochondrion of eukaryotes. However, respiratory enzymes are also present over the plasma membrane</a:t>
            </a:r>
          </a:p>
        </p:txBody>
      </p:sp>
    </p:spTree>
    <p:extLst>
      <p:ext uri="{BB962C8B-B14F-4D97-AF65-F5344CB8AC3E}">
        <p14:creationId xmlns:p14="http://schemas.microsoft.com/office/powerpoint/2010/main" val="3226855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What is a mesosome in a prokaryotic cell? What are its functions? - Quora"/>
          <p:cNvSpPr>
            <a:spLocks noChangeAspect="1" noChangeArrowheads="1"/>
          </p:cNvSpPr>
          <p:nvPr/>
        </p:nvSpPr>
        <p:spPr bwMode="auto">
          <a:xfrm>
            <a:off x="155575" y="-846138"/>
            <a:ext cx="1943100" cy="1762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124" name="Picture 4" descr="What is a mesosome in a prokaryotic cell? What are its functions? - Quor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937241"/>
            <a:ext cx="4033615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22551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335846"/>
            <a:ext cx="845820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(ii) Ribosomes: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They are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small,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membrane less, submicroscopic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ribo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nucleoprotein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en­tities having a size of 20 nm x 14-15 nm. Ribosomes are of two types, fixed and free.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Fixed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ribosomes are attached to the plasma membrane.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Free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ribosomes occur free in the cyto­plasmic matrix.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ribosomes are 70S in nature. (Here S denotes sedimentation coefficient or Svedberg number).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Each ribosome has two subunits, larger 50S and smaller 30S.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Ribo­somes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take part in protein synthesis.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Free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or matrix ribosomes synthesize proteins for intracellular use while fixed ribosomes synthesize proteins for transport to outside.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Ribo­somes generally occur in helical groups called polyribosomes or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polysomes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each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polysome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4—8 ribosomes are attached to a single strand of messenger or mRNA. It is a mechanism to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synthesize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several copies of the same protein. </a:t>
            </a:r>
          </a:p>
        </p:txBody>
      </p:sp>
    </p:spTree>
    <p:extLst>
      <p:ext uri="{BB962C8B-B14F-4D97-AF65-F5344CB8AC3E}">
        <p14:creationId xmlns:p14="http://schemas.microsoft.com/office/powerpoint/2010/main" val="1307893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304800"/>
            <a:ext cx="861060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Size of a Bacterial Cell: </a:t>
            </a:r>
          </a:p>
          <a:p>
            <a:pPr marL="342900" indent="-106363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There are great variations in size of bacteria.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106363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They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measure from 0.75 µ to 1.5 µ but on an average each cell of bacterium measures about 1.25 µ to 2 µ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diameter). </a:t>
            </a:r>
          </a:p>
          <a:p>
            <a:pPr marL="342900" indent="-106363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smallest rod shaped eubacteria is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Dialister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sps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measures between 0.15 µm to 3.0 µm size.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106363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Sulphur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bacteria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Thiophysa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volutans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is the largest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amongst all bacteria. </a:t>
            </a:r>
          </a:p>
        </p:txBody>
      </p:sp>
    </p:spTree>
    <p:extLst>
      <p:ext uri="{BB962C8B-B14F-4D97-AF65-F5344CB8AC3E}">
        <p14:creationId xmlns:p14="http://schemas.microsoft.com/office/powerpoint/2010/main" val="28863632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6477" y="135554"/>
            <a:ext cx="868680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(iii)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Chromatophores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They are internal membrane systems of photosynthetic forms which possess photosynthetic pigments.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purple bacteria the membranes are typical while in green bacteria they are non-unit, non-lipid and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proteinaceous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Chromatophores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of green algae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contain photosynthetic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pigments are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bacteriochlorophyll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bacteriophaeophytin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bacterioviridin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 and carotenoids. </a:t>
            </a:r>
          </a:p>
        </p:txBody>
      </p:sp>
    </p:spTree>
    <p:extLst>
      <p:ext uri="{BB962C8B-B14F-4D97-AF65-F5344CB8AC3E}">
        <p14:creationId xmlns:p14="http://schemas.microsoft.com/office/powerpoint/2010/main" val="42479213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0387" y="381000"/>
            <a:ext cx="86106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Nucleoid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It represents the genetic material of prokaryotes. Several alternative names have been given to nucleoid—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gonophore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prochromosome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incipient nucleus and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chromoneme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Nucleoid consists of a single circular strand of DNA duplex which is super­coiled with the help of RNA and polyamines to form a nearly oval or spherical complex.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folding is 250-700 times. Polyamines or nucleoid proteins are different from histone proteins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DNA of prokaryotes is considered naked because of its non-association with histone pro­teins and absence of nuclear envelope around it.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E. coli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nucleoid has 1100 µm long DNA duplex with 4.6 x 10</a:t>
            </a:r>
            <a:r>
              <a:rPr lang="en-US" sz="2000" baseline="30000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base pairs.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Nucleoid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is embedded freely in the cytoplasm.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cell can have 2 or more nucleoids but all are replicated copies of same nucleoid.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is equivalent to a single chromosome of eukaryotes because nucleoid consists of a single DNA double strand.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Nucleoid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may be directly attached to the plasma membrane or through the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mesosome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4192964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304800"/>
            <a:ext cx="84582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Plasmids: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They are self-replicating, extra chromosomal segments of double stranded, circular, naked DNA.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Plasmids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provide unique phenotypic characters to bacteria.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They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are independent of main nucleoid.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Some of them contain important genes like fertility factor,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nif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genes, resistance factors and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colicinogenic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factors.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Plasmids can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get associated temporarily with nucleoid are known as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episomes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Plasmids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are used as vectors in genetic engineering. </a:t>
            </a:r>
          </a:p>
        </p:txBody>
      </p:sp>
    </p:spTree>
    <p:extLst>
      <p:ext uri="{BB962C8B-B14F-4D97-AF65-F5344CB8AC3E}">
        <p14:creationId xmlns:p14="http://schemas.microsoft.com/office/powerpoint/2010/main" val="95090437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228600"/>
            <a:ext cx="85344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Inclusion Bodies: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They are non-living structures present in the cytoplasm.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inclusion bodies may occur freely inside the cytoplasm (e.g.,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cyanophycean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granules,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volutin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or phosphate granules, glycogen granules) or covered by 2-4 nm thick non-lipids, non-unit protein membrane (e.g., gas vacuoles,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carboxysomes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sulphur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granules, PHB granules).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On the basis of their nature, the inclusion bodies are of 3 types— gas vacuoles, inorganic inclusions and food reserve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000" b="1" dirty="0"/>
              <a:t>Gas Vacuoles:</a:t>
            </a:r>
            <a:r>
              <a:rPr lang="en-US" sz="2000" dirty="0"/>
              <a:t> </a:t>
            </a:r>
          </a:p>
          <a:p>
            <a:r>
              <a:rPr lang="en-US" sz="2000" dirty="0"/>
              <a:t>They are gas storing vacuoles found in cyanobacteria, purple and green bacteria and a few other planktonic forms. A gas vacuole is without any covering of its own. It consists of a variable number of hexagonal, hollow and cylindrical gas vesicles. Each gas vesicle is surrounded by a single non-unit, non-lipid protein membrane having ribs or folds. </a:t>
            </a:r>
          </a:p>
          <a:p>
            <a:r>
              <a:rPr lang="en-US" sz="2000" dirty="0"/>
              <a:t>The membrane is impermeable to water but is permeable to atmospheric gases. Gas vacuoles protect the bacteria from harmful radiations. They also constitute buoyancy regu­lation mechanism for their proper positioning in water during daytime for </a:t>
            </a:r>
            <a:r>
              <a:rPr lang="en-US" sz="2000" dirty="0" smtClean="0"/>
              <a:t>photosynthesis.</a:t>
            </a:r>
            <a:endParaRPr lang="en-US" sz="2000" dirty="0"/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55065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04800" y="335846"/>
            <a:ext cx="86106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(ii) Inorganic Inclusions: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Several types of inorganic granules occur in bacteria.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They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include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volutin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granules,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sulphur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granules, iron granules, magnetite granules, etc. Because of the ability to pick up different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colours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with basic dyes, they are called metachromatic granules.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Two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common types of inorganic granules are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volutin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granules and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sulphur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gran­ules.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Volutin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granules are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polymetaphosphates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which function as storage reserve of phosphate.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Sulphur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granules occur in bacteria living in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sulphur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rich medium like the one which pick up hydrogen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sulphide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for obtaining reducing power in photosynthesis.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Iron granules are simi­larly found in those bacteria which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metabolise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iron compounds for obtaining energy.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Aquaspirillum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magnetotacticum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contains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magnetosomes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which are vesicles having mag­netite. The granules help the bacteria to orientate themselves along geomagnetic lines</a:t>
            </a:r>
          </a:p>
        </p:txBody>
      </p:sp>
    </p:spTree>
    <p:extLst>
      <p:ext uri="{BB962C8B-B14F-4D97-AF65-F5344CB8AC3E}">
        <p14:creationId xmlns:p14="http://schemas.microsoft.com/office/powerpoint/2010/main" val="2613629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71168" y="279817"/>
            <a:ext cx="86106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(iii)Food Reserve: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Blue green algae have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cyanophycean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starch or 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α-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granules, 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β-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granules or lipid globules and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cyanophycin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or protein granules.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bacteria, starch is replaced by glycogen. Neutral fats are absent. Instead poly-beta-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hydroxy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-butyrate or PBH granules are present.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biodegradable plastic can be prepared from PBH. Protein granules are present.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Carboxysomes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occur in photosynthetic forms. </a:t>
            </a:r>
          </a:p>
        </p:txBody>
      </p:sp>
    </p:spTree>
    <p:extLst>
      <p:ext uri="{BB962C8B-B14F-4D97-AF65-F5344CB8AC3E}">
        <p14:creationId xmlns:p14="http://schemas.microsoft.com/office/powerpoint/2010/main" val="22024896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304800"/>
            <a:ext cx="83058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Flagella 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Bacterial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flagella are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unistranded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equivalent to a single micro- tubular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fibre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is about 20 nm (0.02 µm) in diameter and 1-7µm in length.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Bacterial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flagellum is made up of 3 parts— basal body, hook and filament.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Basal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body 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It is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like a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rod and is inserted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in the cell envelope. The basal body bears ring-like swellings in the region of plasma mem­brane and cell wall.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There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are two pairs of rings (L and P ring in cell wall and S and M rings embedded in cell membrane) in Gram negative bacteria and only a single pair of rings (S and M rings embedded in cell membrane) in Gram positive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bacteria.</a:t>
            </a: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Hook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It is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curved tubular structure which connects the filament with the basal body. It is the thickest part of flagellum. 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Filament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It is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long tubular structure which causes turbulence in the liquid medium. It is made up of protein called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flagellin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Protein molecules are globular. They are arranged in 3-8 spiral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rows. It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is believed that bacterial flagella perform rotation type movement that brings about backward pushing of the water. It results in the bacterium moving forward. </a:t>
            </a:r>
          </a:p>
        </p:txBody>
      </p:sp>
    </p:spTree>
    <p:extLst>
      <p:ext uri="{BB962C8B-B14F-4D97-AF65-F5344CB8AC3E}">
        <p14:creationId xmlns:p14="http://schemas.microsoft.com/office/powerpoint/2010/main" val="273701609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https://www.biologydiscussion.com/wp-content/uploads/2016/12/clip_image004-10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" name="Picture 2" descr="https://www.biologydiscussion.com/wp-content/uploads/2016/12/clip_image004-101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609601"/>
            <a:ext cx="7543800" cy="6019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1159432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335846"/>
            <a:ext cx="85344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Pili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and Fimbriae: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two terms have been used interchangeably for bacterial appendages which are not involved in locomotion.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Pili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(singular-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pilus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 are longer, fewer and thicker tubular outgrowths which develop in response to F</a:t>
            </a:r>
            <a:r>
              <a:rPr lang="en-US" sz="2000" baseline="300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or fertility factor in Gram negative bacteria. 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They are made up of protein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pilin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A donor bacterial cell having fertility factor develops 1-4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pili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Being long (18-20 (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xm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 they are helpful in attaching to recipient cell and forming conjugation tube. 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Fimbriae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are small bristle-like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fibres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sprouting from cell surface in large number. There are 300-400 of them per cell. Diameter is 3-10 nm while length is 0.5-1.5 µm. Fimbriae are involved in attaching bacteria to solid surfaces (e.g., rock in water body) or host tissues (e.g., urinary tract in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Neisseria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gonorrhoeae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). Some fimbriae cause agglutination of RBC. They also help in mutual clinging of bacteria</a:t>
            </a:r>
          </a:p>
        </p:txBody>
      </p:sp>
    </p:spTree>
    <p:extLst>
      <p:ext uri="{BB962C8B-B14F-4D97-AF65-F5344CB8AC3E}">
        <p14:creationId xmlns:p14="http://schemas.microsoft.com/office/powerpoint/2010/main" val="11005511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https://www.biologydiscussion.com/wp-content/uploads/2016/01/clip_image002-14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391395"/>
            <a:ext cx="4077335" cy="631420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2"/>
          <p:cNvSpPr/>
          <p:nvPr/>
        </p:nvSpPr>
        <p:spPr>
          <a:xfrm>
            <a:off x="1655259" y="58682"/>
            <a:ext cx="488161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/>
              <a:t>Shape and Arrangement of Bacterial Cell</a:t>
            </a:r>
          </a:p>
        </p:txBody>
      </p:sp>
    </p:spTree>
    <p:extLst>
      <p:ext uri="{BB962C8B-B14F-4D97-AF65-F5344CB8AC3E}">
        <p14:creationId xmlns:p14="http://schemas.microsoft.com/office/powerpoint/2010/main" val="3688937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www.biologydiscussion.com/wp-content/uploads/2016/01/clip_image004-1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375" y="974270"/>
            <a:ext cx="7797025" cy="4740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81049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4968" y="152400"/>
            <a:ext cx="8686800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1. Cell Envelope: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It is the outer covering of protoplasm of bacterial cell. Cell envelope consists of 3 components—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glycocalyx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cell wall and cell membrane.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00050" indent="-400050">
              <a:buAutoNum type="romanLcParenBoth"/>
            </a:pP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Glycocalyx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(Mucilage Sheath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):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is the outermost mucilage layer of the cell envelope which consists of non-cellulosic polysaccharides with or without proteins.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Glycocalyx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may occur in the form of loose sheath when it is called slime layer. If thick and tough, the mucilage covering is called capsule.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Glycocalyx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gives sticky character to the cell. It is not absolutely essential for survival of bacteria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has several secondary functions: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(a) Prevention of desiccation, 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(b) Protection from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phagocytes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(c) Protection from toxic chemi­cals and drugs, 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(d) Protection from viruses, 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(e) Attachment, 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(f) Immunogenicity and 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(g) Virulence. 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7181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7594" y="228600"/>
            <a:ext cx="86106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Structure of Cell Membrane:</a:t>
            </a:r>
          </a:p>
          <a:p>
            <a:pPr marL="342900" indent="-106363">
              <a:buFont typeface="Arial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Cell membrane is a thin structure that completely surrounds the cell only about 8 nm thick.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106363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This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structure is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 critical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barrier separating the inside of cell from environment.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106363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cell membrane is also highly selective barrier enabling the cell to concentrate a specific metabolite and excrete waste material. </a:t>
            </a:r>
          </a:p>
          <a:p>
            <a:pPr marL="342900" indent="-106363">
              <a:buFont typeface="Arial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Mostly biological membrane is composed primarily of Phospholipids (about 20 to 30 percent) and proteins (about 60 to 70 percent).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106363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phospholipids form a bilayer in which most of the proteins are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strongly held (integral proteins)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and these proteins can be removed only by destruction of the membranes, as with treatment by detergents.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106363">
              <a:buFont typeface="Arial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Other proteins are only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loosely attached (Peripheral proteins)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can be removed by mild treatment such as osmotic shock.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106363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lipid matrix of membrane has fluidity, allowing the components to move around laterally.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106363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Fluidity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is essential for various membrane functions and is dependent on factors such as temperature and on proportion of unsaturated fatty acids to saturated fatty acids present in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phospholipids.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19148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www.biologydiscussion.com/wp-content/uploads/2016/01/clip_image010-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57200"/>
            <a:ext cx="8200048" cy="3641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42424" y="4672469"/>
            <a:ext cx="7924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 </a:t>
            </a:r>
            <a:r>
              <a:rPr lang="en-US" dirty="0"/>
              <a:t>eubacteria the phospholipids are </a:t>
            </a:r>
            <a:r>
              <a:rPr lang="en-US" dirty="0" err="1"/>
              <a:t>phosphoglycerides</a:t>
            </a:r>
            <a:r>
              <a:rPr lang="en-US" dirty="0"/>
              <a:t> in which straight chain fatty acids </a:t>
            </a:r>
            <a:r>
              <a:rPr lang="en-US" dirty="0" err="1"/>
              <a:t>acids</a:t>
            </a:r>
            <a:r>
              <a:rPr lang="en-US" dirty="0"/>
              <a:t> are ester linked to </a:t>
            </a:r>
            <a:r>
              <a:rPr lang="en-US" dirty="0" smtClean="0"/>
              <a:t>glycerol.  In </a:t>
            </a:r>
            <a:r>
              <a:rPr lang="en-US" dirty="0" err="1"/>
              <a:t>archaebacteria</a:t>
            </a:r>
            <a:r>
              <a:rPr lang="en-US" dirty="0"/>
              <a:t>, the lipids are </a:t>
            </a:r>
            <a:r>
              <a:rPr lang="en-US" dirty="0" err="1"/>
              <a:t>polyisoprenoid</a:t>
            </a:r>
            <a:r>
              <a:rPr lang="en-US" dirty="0"/>
              <a:t> branched chain lipids, in which long chain branched alcohol (</a:t>
            </a:r>
            <a:r>
              <a:rPr lang="en-US" dirty="0" err="1"/>
              <a:t>Phytanols</a:t>
            </a:r>
            <a:r>
              <a:rPr lang="en-US" dirty="0"/>
              <a:t>) are ether linked to glycerol</a:t>
            </a:r>
          </a:p>
        </p:txBody>
      </p:sp>
    </p:spTree>
    <p:extLst>
      <p:ext uri="{BB962C8B-B14F-4D97-AF65-F5344CB8AC3E}">
        <p14:creationId xmlns:p14="http://schemas.microsoft.com/office/powerpoint/2010/main" val="39733159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474345"/>
            <a:ext cx="86868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(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ii) Cell Wall: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106363">
              <a:buFont typeface="Arial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It is rigid solid covering which provides shape and structural support to the cell.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106363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Cell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wall lies between plasma membrane and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glycocalyx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106363">
              <a:buFont typeface="Arial" pitchFamily="34" charset="0"/>
              <a:buChar char="•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Periplasmic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space occurs between plasma membrane and cell wall.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106363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Cell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wall protects the bacterial cells against bursting in hypotonic solution.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106363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Gram positive bacteria w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all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is 20-80 nm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thick, single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layered and smooth.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106363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Gram negative bacteria, wall is 8-12 nm thick, complex, wavy and two layered. The outer layer is also called outer membrane. </a:t>
            </a:r>
          </a:p>
          <a:p>
            <a:pPr marL="342900" indent="-106363">
              <a:buFont typeface="Arial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It consists of lipopolysaccharides, lipids and proteins.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106363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outer membrane has hydrophilic channels of 16-stranded (3-barrel proteins called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porins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106363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single layered cell wall of Gram positive bacteria and inner wall layer of Gram negative is made up of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pepidoglycan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proteins, non-cellulosic carbohydrates, lipids, amino acids,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etc.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62118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457200"/>
            <a:ext cx="86106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Cell Envelope of Prokaryote: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Bacteria can be divided into two major groups called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Gram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positive bacteria and Gram negative bacteria, based on Gram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staining. 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Gram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positive bacteria and Gram negative bacteria differ in the appearance of cell wall.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cell wall of Gram negative bacteria is multilayered structure and quite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complex.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Gram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positive bacteria contain primarily single type of molecule and is often much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thicker.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https://www.biologydiscussion.com/wp-content/uploads/2016/01/clip_image014-5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941"/>
          <a:stretch/>
        </p:blipFill>
        <p:spPr bwMode="auto">
          <a:xfrm>
            <a:off x="1668235" y="3514726"/>
            <a:ext cx="5731329" cy="3077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24375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365</TotalTime>
  <Words>2854</Words>
  <Application>Microsoft Office PowerPoint</Application>
  <PresentationFormat>On-screen Show (4:3)</PresentationFormat>
  <Paragraphs>157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Hema Pillai</dc:creator>
  <cp:lastModifiedBy>USER</cp:lastModifiedBy>
  <cp:revision>16</cp:revision>
  <dcterms:created xsi:type="dcterms:W3CDTF">2006-08-16T00:00:00Z</dcterms:created>
  <dcterms:modified xsi:type="dcterms:W3CDTF">2020-08-24T17:50:04Z</dcterms:modified>
</cp:coreProperties>
</file>