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555" y="27432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STRUCTURE AND CHEMICAL COMPOSITION OF BACTERIA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1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847"/>
            <a:ext cx="8686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Bacterial Cell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Wall and Peptidoglycan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Component: </a:t>
            </a: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cell wall of bacteria, there is one rigid layer that is primarily responsible for strength of the wall.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Gram negative bacteria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additional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 is present outside this rigid layer.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rigid layer of both Gram negative bacteria and Gram positive bacteria is very similar in chemical composition and is called Peptidoglycan (or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murein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layer is thin sheet composed of two sugar derivatives,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N-acetyl glucosamine and N-acetyl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muramic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(NAM &amp;NAG)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small number of amino acids consisting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L-alanine, D-alanine,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D-Glutamic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either lysine or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meso-diaminopimelic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acid </a:t>
            </a: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constituents are connected to form a repeating structure, glycan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tetrapeptide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Basic structure of peptidoglycan is a thin sheet in which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glycan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chains formed by sugars are connected by peptide cross links formed by the amino acid.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bonds connecting the sugars in the glycan chains are very strong but these chains alone cannot provide rigidity in all directions.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Gram-negative bacteria cross linkage usually occurs by direct peptide linkage of the amino group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diaminopimelic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carboxyl group of the terminal D-alanine.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6688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Gram positive bacteria cross linkage is usually by peptide inter bridge. The kinds and number of cross linking amino acids varies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org to org.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1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www.biologydiscussion.com/wp-content/uploads/2016/01/clip_image018-4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06"/>
          <a:stretch/>
        </p:blipFill>
        <p:spPr bwMode="auto">
          <a:xfrm>
            <a:off x="838200" y="685800"/>
            <a:ext cx="7696200" cy="464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486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Gram-negative bacteria cross linkage usually occurs by direct peptide linkage of the amino group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diaminopimelic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to the carboxyl group of the terminal D-alanine.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biologydiscussion.com/wp-content/uploads/2016/01/clip_image020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987291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4495800"/>
            <a:ext cx="84444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Peptidoglycan chains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connected through short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tetrapeptide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pentagiycine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bridge. The polysaccharide chain consisting of alternate residues of the amino acid N-acetyl glucosamine (NAG) and N-acetyl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muramic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(NAM) linked in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β-1,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linkage.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NAM residue carries a short peptide chain of four amino acid residues (tetra peptide) which are L-alanine, D-Glutamic acid, L-Lysine and D-alanine.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2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1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Diversity of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Peptidoglycon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Peptidoglycan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present only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Acetyl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muramic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mesodiaminopimelic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are never found in the cell walls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Archae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eukaryote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DAPA is present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Gram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negative bacteria and in some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Gram positive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but most Gram +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lysine instead of DAP and a few other Gram positive bacteria have other amino acids.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peptidoglycan,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glycan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portion is uniform with only the sugar NAG and NAM being present, and these sugars are always connected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1→ 4, linkage.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Tetra peptide of the repeating unit shows major variation in only one amino acid, the Lysine,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diaminopimelic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alteration.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than 100 different peptidoglycan types are known and the greater variation among them occurs in inter-bridge.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Peptidoglycan constitutes 70-80% of wall in Gram positive bacteria. Lipid content is little. 10-20% of wall in Gram negative bacteria is formed of peptidoglycan. Lipid content is 20-30%.</a:t>
            </a:r>
          </a:p>
        </p:txBody>
      </p:sp>
    </p:spTree>
    <p:extLst>
      <p:ext uri="{BB962C8B-B14F-4D97-AF65-F5344CB8AC3E}">
        <p14:creationId xmlns:p14="http://schemas.microsoft.com/office/powerpoint/2010/main" val="2825788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83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Teichoic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Acids: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Gram positive bacteria have acidic polysaccharide called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teichoic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acids attached to their cell wall.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teichoic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includes all wall, membrane or capsular polymers containing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glycerophosphate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ribitol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residues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Teichoic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acids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receptor sites and surface antigens.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poly-alcohols are connected by phosphate ester bond to 6-OH group of NAM.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they are negatively charged,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Teicohic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acids are partially responsible for the negative charge of cell surface and may function to effect passage of ions through the cell wall.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Glycerol containing acids are bound to membrane lipids of Gram positive bacteria, because these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teicohic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acids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intimately associated with lipid, they have been called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lipo-teichoic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acid.</a:t>
            </a:r>
          </a:p>
        </p:txBody>
      </p:sp>
    </p:spTree>
    <p:extLst>
      <p:ext uri="{BB962C8B-B14F-4D97-AF65-F5344CB8AC3E}">
        <p14:creationId xmlns:p14="http://schemas.microsoft.com/office/powerpoint/2010/main" val="1923659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7346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Gram negative bacteria outer membrane is covered by lipopolysaccharide.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lipopolysaccharide consists of complex polysaccharide covalently linked to lipid A. Polysaccharide consists two portions, the core polysaccharide and O-polysaccharide.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portion of lipopolysaccharide, referred to as lipid A is not a glycerol lipid, but instead the fatty acids are connected by ester amine linkage to a disaccharide composed of N-acetyl glucosamine phosphate.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disaccharide is attached to core-o-polysaccharide through KDO. Fatty acid commonly found in lipid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lauric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muristic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Palmitic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meristic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acid.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3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9678"/>
            <a:ext cx="8686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Cytoplasm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crystallo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-colloidal complex that forms the protoplasm excluding its nucleoid.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Cytoplasm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granular due to presence of a large number of ribosomes.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Membrane bound cell organelles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absent.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all biochemical pathways are found in prokaryotic cells.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Cytoplasmic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streaming is absent.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vacuoles are absent. Instead gas vacuoles are present</a:t>
            </a:r>
          </a:p>
        </p:txBody>
      </p:sp>
    </p:spTree>
    <p:extLst>
      <p:ext uri="{BB962C8B-B14F-4D97-AF65-F5344CB8AC3E}">
        <p14:creationId xmlns:p14="http://schemas.microsoft.com/office/powerpoint/2010/main" val="2996358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74345"/>
            <a:ext cx="8610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Various structures present in cytoplasm are as follows: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Mesosome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characteristic circular to villi form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specialisation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cell membrane of bacteria that develops as an ingrowth from the plasma membrane.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consists of vesicles, tubules and lamellae.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Mesosme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of two types,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lateral. 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mesosome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connects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nucleoid with plasma membrane. It takes part in replication of nucleoid by providing points of attachment to the replicated ones.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mesosome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also believed to help in septum formation.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time of cell division, plasma membrane grows in the region where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mesosme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present so that most probably it provides membranes for rapid elongation.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mesosme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connected with nucleoid.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contains respi­ratory enzymes and is, therefore, often called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chondrioid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It is believed to be equal to mitochondrion of eukaryotes. However, respiratory enzymes are also present over the plasma membrane</a:t>
            </a:r>
          </a:p>
        </p:txBody>
      </p:sp>
    </p:spTree>
    <p:extLst>
      <p:ext uri="{BB962C8B-B14F-4D97-AF65-F5344CB8AC3E}">
        <p14:creationId xmlns:p14="http://schemas.microsoft.com/office/powerpoint/2010/main" val="322685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What is a mesosome in a prokaryotic cell? What are its functions? - Quora"/>
          <p:cNvSpPr>
            <a:spLocks noChangeAspect="1" noChangeArrowheads="1"/>
          </p:cNvSpPr>
          <p:nvPr/>
        </p:nvSpPr>
        <p:spPr bwMode="auto">
          <a:xfrm>
            <a:off x="155575" y="-846138"/>
            <a:ext cx="19431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What is a mesosome in a prokaryotic cell? What are its functions?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37241"/>
            <a:ext cx="403361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55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35846"/>
            <a:ext cx="8458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(ii) Ribosomes: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membrane less, submicroscopic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ribo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nucleoprotein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en­tities having a size of 20 nm x 14-15 nm. Ribosomes are of two types, fixed and free.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ribosomes are attached to the plasma membrane.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ribosomes occur free in the cyto­plasmic matrix.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ribosomes are 70S in nature. (Here S denotes sedimentation coefficient or Svedberg number).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ribosome has two subunits, larger 50S and smaller 30S.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Ribo­somes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take part in protein synthesis.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matrix ribosomes synthesize proteins for intracellular use while fixed ribosomes synthesize proteins for transport to outside.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Ribo­somes generally occur in helical groups called polyribosomes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polysomes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polysome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4—8 ribosomes are attached to a single strand of messenger or mRNA. It is a mechanism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synthesize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several copies of the same protein. </a:t>
            </a:r>
          </a:p>
        </p:txBody>
      </p:sp>
    </p:spTree>
    <p:extLst>
      <p:ext uri="{BB962C8B-B14F-4D97-AF65-F5344CB8AC3E}">
        <p14:creationId xmlns:p14="http://schemas.microsoft.com/office/powerpoint/2010/main" val="13078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10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Size of a Bacterial Cell: </a:t>
            </a:r>
          </a:p>
          <a:p>
            <a:pPr marL="342900" indent="-1063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great variations in size of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measure from 0.75 µ to 1.5 µ but on an average each cell of bacterium measures about 1.25 µ to 2 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diameter). </a:t>
            </a:r>
          </a:p>
          <a:p>
            <a:pPr marL="342900" indent="-1063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smallest rod shaped eubacteria is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Dialister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measures between 0.15 µm to 3.0 µm size.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bacteria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Thiophysa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volutans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largest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amongst all bacteria. </a:t>
            </a:r>
          </a:p>
        </p:txBody>
      </p:sp>
    </p:spTree>
    <p:extLst>
      <p:ext uri="{BB962C8B-B14F-4D97-AF65-F5344CB8AC3E}">
        <p14:creationId xmlns:p14="http://schemas.microsoft.com/office/powerpoint/2010/main" val="2886363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477" y="135554"/>
            <a:ext cx="8686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Chromatophores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internal membrane systems of photosynthetic forms which possess photosynthetic pigments.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purple bacteria the membranes are typical while in green bacteria they are non-unit, non-lipid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proteinaceous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Chromatophores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green algae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contain photosynthetic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pigments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bacteriophaeophytin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bacterioviridin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carotenoids. </a:t>
            </a:r>
          </a:p>
        </p:txBody>
      </p:sp>
    </p:spTree>
    <p:extLst>
      <p:ext uri="{BB962C8B-B14F-4D97-AF65-F5344CB8AC3E}">
        <p14:creationId xmlns:p14="http://schemas.microsoft.com/office/powerpoint/2010/main" val="4247921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87" y="3810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Nucleoid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represents the genetic material of prokaryotes. Several alternative names have been given to nucleoid—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gonophore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prochromosome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incipient nucleus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chromoneme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Nucleoid consists of a single circular strand of DNA duplex which is super­coiled with the help of RNA and polyamines to form a nearly oval or spherical complex.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folding is 250-700 times. Polyamines or nucleoid proteins are different from histone proteins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DNA of prokaryotes is considered naked because of its non-association with histone pro­teins and absence of nuclear envelope around it.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nucleoid has 1100 µm long DNA duplex with 4.6 x 10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base pairs.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Nucleoid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embedded freely in the cytoplasm.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can have 2 or more nucleoids but all are replicated copies of same nucleoid.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equivalent to a single chromosome of eukaryotes because nucleoid consists of a single DNA double strand.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Nucleoid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be directly attached to the plasma membrane or through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mesosome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9296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Plasmids: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self-replicating, extra chromosomal segments of double stranded, circular, naked DNA.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Plasmids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 unique phenotypic characters to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independent of main nucleoid.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of them contain important genes like fertility factor,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genes, resistance factors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colicinogenic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factors.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Plasmids can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get associated temporarily with nucleoid are known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episomes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Plasmids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used as vectors in genetic engineering. </a:t>
            </a:r>
          </a:p>
        </p:txBody>
      </p:sp>
    </p:spTree>
    <p:extLst>
      <p:ext uri="{BB962C8B-B14F-4D97-AF65-F5344CB8AC3E}">
        <p14:creationId xmlns:p14="http://schemas.microsoft.com/office/powerpoint/2010/main" val="950904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Inclusion Bodies: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non-living structures present in the cytoplasm.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inclusion bodies may occur freely inside the cytoplasm (e.g.,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cyanophycean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volutin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phosphate granules, glycogen granules) or covered by 2-4 nm thick non-lipids, non-unit protein membrane (e.g., gas vacuoles,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carboxysomes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granules, PHB granules).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basis of their nature, the inclusion bodies are of 3 types— gas vacuoles, inorganic inclusions and food reserve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/>
              <a:t>Gas Vacuoles:</a:t>
            </a:r>
            <a:r>
              <a:rPr lang="en-US" sz="2000" dirty="0"/>
              <a:t> </a:t>
            </a:r>
          </a:p>
          <a:p>
            <a:r>
              <a:rPr lang="en-US" sz="2000" dirty="0"/>
              <a:t>They are gas storing vacuoles found in cyanobacteria, purple and green bacteria and a few other planktonic forms. A gas vacuole is without any covering of its own. It consists of a variable number of hexagonal, hollow and cylindrical gas vesicles. Each gas vesicle is surrounded by a single non-unit, non-lipid protein membrane having ribs or folds. </a:t>
            </a:r>
          </a:p>
          <a:p>
            <a:r>
              <a:rPr lang="en-US" sz="2000" dirty="0"/>
              <a:t>The membrane is impermeable to water but is permeable to atmospheric gases. Gas vacuoles protect the bacteria from harmful radiations. They also constitute buoyancy regu­lation mechanism for their proper positioning in water during daytime for </a:t>
            </a:r>
            <a:r>
              <a:rPr lang="en-US" sz="2000" dirty="0" smtClean="0"/>
              <a:t>photosynthesis.</a:t>
            </a:r>
            <a:endParaRPr lang="en-US" sz="2000" dirty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06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35846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(ii) Inorganic Inclusions: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Several types of inorganic granules occur in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volutin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granules, iron granules, magnetite granules, etc. Because of the ability to pick up different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basic dyes, they are called metachromatic granules.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common types of inorganic granules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volutin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gran­ules.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Volutin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polymetaphosphates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which function as storage reserve of phosphate.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granules occur in bacteria living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rich medium like the one which pick up hydrogen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obtaining reducing power in photosynthesis.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Iron granules are simi­larly found in those bacteria which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metabolise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iron compounds for obtaining energy.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Aquaspirillum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magnetotacticum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magnetosomes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which are vesicles having mag­netite. The granules help the bacteria to orientate themselves along geomagnetic lines</a:t>
            </a:r>
          </a:p>
        </p:txBody>
      </p:sp>
    </p:spTree>
    <p:extLst>
      <p:ext uri="{BB962C8B-B14F-4D97-AF65-F5344CB8AC3E}">
        <p14:creationId xmlns:p14="http://schemas.microsoft.com/office/powerpoint/2010/main" val="261362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168" y="279817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(iii)Food Reserve: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Blue green algae have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cyanophycean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starch or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granules,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β-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granules or lipid globules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cyanophycin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protein granules.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bacteria, starch is replaced by glycogen. Neutral fats are absent. Instead poly-beta-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-butyrate or PBH granules are present.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biodegradable plastic can be prepared from PBH. Protein granules are present.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Carboxysomes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occur in photosynthetic forms. </a:t>
            </a:r>
          </a:p>
        </p:txBody>
      </p:sp>
    </p:spTree>
    <p:extLst>
      <p:ext uri="{BB962C8B-B14F-4D97-AF65-F5344CB8AC3E}">
        <p14:creationId xmlns:p14="http://schemas.microsoft.com/office/powerpoint/2010/main" val="2202489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Flagella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flagella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unistranded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equivalent to a single micro- tubular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about 20 nm (0.02 µm) in diameter and 1-7µm in length.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flagellum is made up of 3 parts— basal body, hook and filament.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Basal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body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like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rod and is inserted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cell envelope. The basal body bears ring-like swellings in the region of plasma mem­brane and cell wall.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two pairs of rings (L and P ring in cell wall and S and M rings embedded in cell membrane) in Gram negative bacteria and only a single pair of rings (S and M rings embedded in cell membrane) in Gram positive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curved tubular structure which connects the filament with the basal body. It is the thickest part of flagellum.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Filament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long tubular structure which causes turbulence in the liquid medium. It is made up of protein called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Protein molecules are globular. They are arranged in 3-8 spiral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rows. 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believed that bacterial flagella perform rotation type movement that brings about backward pushing of the water. It results in the bacterium moving forward. </a:t>
            </a:r>
          </a:p>
        </p:txBody>
      </p:sp>
    </p:spTree>
    <p:extLst>
      <p:ext uri="{BB962C8B-B14F-4D97-AF65-F5344CB8AC3E}">
        <p14:creationId xmlns:p14="http://schemas.microsoft.com/office/powerpoint/2010/main" val="2737016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biologydiscussion.com/wp-content/uploads/2016/12/clip_image004-1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ttps://www.biologydiscussion.com/wp-content/uploads/2016/12/clip_image004-1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1"/>
            <a:ext cx="7543800" cy="601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594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35846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Pili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Fimbriae: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two terms have been used interchangeably for bacterial appendages which are not involved in locomotion.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Pili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(singular-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pilus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are longer, fewer and thicker tubular outgrowths which develop in response to 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fertility factor in Gram negative bacteria.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made up of protein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pilin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A donor bacterial cell having fertility factor develops 1-4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Being long (18-20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they are helpful in attaching to recipient cell and forming conjugation tube.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Fimbriae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small bristle-like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sprouting from cell surface in large number. There are 300-400 of them per cell. Diameter is 3-10 nm while length is 0.5-1.5 µm. Fimbriae are involved in attaching bacteria to solid surfaces (e.g., rock in water body) or host tissues (e.g., urinary tract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Neisseria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gonorrhoeae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Some fimbriae cause agglutination of RBC. They also help in mutual clinging of bacteria</a:t>
            </a:r>
          </a:p>
        </p:txBody>
      </p:sp>
    </p:spTree>
    <p:extLst>
      <p:ext uri="{BB962C8B-B14F-4D97-AF65-F5344CB8AC3E}">
        <p14:creationId xmlns:p14="http://schemas.microsoft.com/office/powerpoint/2010/main" val="110055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www.biologydiscussion.com/wp-content/uploads/2016/01/clip_image002-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1395"/>
            <a:ext cx="4077335" cy="63142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655259" y="58682"/>
            <a:ext cx="4881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Shape and Arrangement of Bacterial Cell</a:t>
            </a:r>
          </a:p>
        </p:txBody>
      </p:sp>
    </p:spTree>
    <p:extLst>
      <p:ext uri="{BB962C8B-B14F-4D97-AF65-F5344CB8AC3E}">
        <p14:creationId xmlns:p14="http://schemas.microsoft.com/office/powerpoint/2010/main" val="368893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iologydiscussion.com/wp-content/uploads/2016/01/clip_image004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5" y="974270"/>
            <a:ext cx="7797025" cy="474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10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968" y="152400"/>
            <a:ext cx="8686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Cell Envelope: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the outer covering of protoplasm of bacterial cell. Cell envelope consists of 3 components—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glycocalyx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cell wall and cell membrane.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Both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Glycocalyx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(Mucilage Sheath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outermost mucilage layer of the cell envelope which consists of non-cellulosic polysaccharides with or without proteins.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Glycocalyx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may occur in the form of loose sheath when it is called slime layer. If thick and tough, the mucilage covering is called capsule.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Glycocalyx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gives sticky character to the cell. It is not absolutely essential for survival of bacteria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has several secondary functions: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(a) Prevention of desiccation,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(b) Protection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phagocytes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(c) Protection from toxic chemi­cals and drugs,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(d) Protection from viruses,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(e) Attachment,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(f) Immunogenicity and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(g) Virulence.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94" y="228600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Structure of Cell Membrane:</a:t>
            </a: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membrane is a thin structure that completely surrounds the cell only about 8 nm thick.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structure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critical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barrier separating the inside of cell from environment.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membrane is also highly selective barrier enabling the cell to concentrate a specific metabolite and excrete waste material. </a:t>
            </a: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Mostly biological membrane is composed primarily of Phospholipids (about 20 to 30 percent) and proteins (about 60 to 70 percent).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phospholipids form a bilayer in which most of the proteins are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strongly held (integral proteins)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these proteins can be removed only by destruction of the membranes, as with treatment by detergents.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Other proteins are only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loosely attached (Peripheral proteins)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removed by mild treatment such as osmotic shock.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lipid matrix of membrane has fluidity, allowing the components to move around laterally.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Fluidity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essential for various membrane functions and is dependent on factors such as temperature and on proportion of unsaturated fatty acids to saturated fatty acids present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phospholipids.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1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biologydiscussion.com/wp-content/uploads/2016/01/clip_image010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200048" cy="364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2424" y="4672469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eubacteria the phospholipids are </a:t>
            </a:r>
            <a:r>
              <a:rPr lang="en-US" dirty="0" err="1"/>
              <a:t>phosphoglycerides</a:t>
            </a:r>
            <a:r>
              <a:rPr lang="en-US" dirty="0"/>
              <a:t> in which straight chain fatty acids </a:t>
            </a:r>
            <a:r>
              <a:rPr lang="en-US" dirty="0" err="1"/>
              <a:t>acids</a:t>
            </a:r>
            <a:r>
              <a:rPr lang="en-US" dirty="0"/>
              <a:t> are ester linked to </a:t>
            </a:r>
            <a:r>
              <a:rPr lang="en-US" dirty="0" smtClean="0"/>
              <a:t>glycerol.  In </a:t>
            </a:r>
            <a:r>
              <a:rPr lang="en-US" dirty="0" err="1"/>
              <a:t>archaebacteria</a:t>
            </a:r>
            <a:r>
              <a:rPr lang="en-US" dirty="0"/>
              <a:t>, the lipids are </a:t>
            </a:r>
            <a:r>
              <a:rPr lang="en-US" dirty="0" err="1"/>
              <a:t>polyisoprenoid</a:t>
            </a:r>
            <a:r>
              <a:rPr lang="en-US" dirty="0"/>
              <a:t> branched chain lipids, in which long chain branched alcohol (</a:t>
            </a:r>
            <a:r>
              <a:rPr lang="en-US" dirty="0" err="1"/>
              <a:t>Phytanols</a:t>
            </a:r>
            <a:r>
              <a:rPr lang="en-US" dirty="0"/>
              <a:t>) are ether linked to glycerol</a:t>
            </a:r>
          </a:p>
        </p:txBody>
      </p:sp>
    </p:spTree>
    <p:extLst>
      <p:ext uri="{BB962C8B-B14F-4D97-AF65-F5344CB8AC3E}">
        <p14:creationId xmlns:p14="http://schemas.microsoft.com/office/powerpoint/2010/main" val="39733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74345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ii) Cell Wall: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rigid solid covering which provides shape and structural support to the cell.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wall lies between plasma membrane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glycocalyx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space occurs between plasma membrane and cell wall.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wall protects the bacterial cells against bursting in hypotonic solution.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Gram positive bacteria 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20-80 nm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thick, single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layered and smooth.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Gram negative bacteria, wall is 8-12 nm thick, complex, wavy and two layered. The outer layer is also called outer membrane. </a:t>
            </a: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consists of lipopolysaccharides, lipids and proteins.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outer membrane has hydrophilic channels of 16-stranded (3-barrel proteins called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06363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single layered cell wall of Gram positive bacteria and inner wall layer of Gram negative is made up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pepidoglycan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proteins, non-cellulosic carbohydrates, lipids, amino acids,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1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Cell Envelope of Prokaryote: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can be divided into two major groups called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positive bacteria and Gram negative bacteria, based on Gram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staining.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positive bacteria and Gram negative bacteria differ in the appearance of cell wall.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wall of Gram negative bacteria is multilayered structure and quite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complex.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positive bacteria contain primarily single type of molecule and is often much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thicker.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www.biologydiscussion.com/wp-content/uploads/2016/01/clip_image014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"/>
          <a:stretch/>
        </p:blipFill>
        <p:spPr bwMode="auto">
          <a:xfrm>
            <a:off x="1668235" y="3514726"/>
            <a:ext cx="5731329" cy="307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43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2854</Words>
  <Application>Microsoft Office PowerPoint</Application>
  <PresentationFormat>On-screen Show (4:3)</PresentationFormat>
  <Paragraphs>157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Pillai</dc:creator>
  <cp:lastModifiedBy>USER</cp:lastModifiedBy>
  <cp:revision>16</cp:revision>
  <dcterms:created xsi:type="dcterms:W3CDTF">2006-08-16T00:00:00Z</dcterms:created>
  <dcterms:modified xsi:type="dcterms:W3CDTF">2020-08-24T17:50:04Z</dcterms:modified>
</cp:coreProperties>
</file>