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84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7595" y="501395"/>
            <a:ext cx="4770120" cy="5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994" y="2428113"/>
            <a:ext cx="5938011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468" y="1607819"/>
            <a:ext cx="7094220" cy="2065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61" y="0"/>
            <a:ext cx="59436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393903"/>
            <a:ext cx="240030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055">
              <a:lnSpc>
                <a:spcPct val="100000"/>
              </a:lnSpc>
              <a:spcBef>
                <a:spcPts val="100"/>
              </a:spcBef>
              <a:buSzPct val="83333"/>
              <a:buFont typeface="Arial"/>
              <a:buChar char="•"/>
              <a:tabLst>
                <a:tab pos="165100" algn="l"/>
                <a:tab pos="295910" algn="l"/>
              </a:tabLst>
            </a:pPr>
            <a:r>
              <a:rPr sz="2400" spc="-5" dirty="0">
                <a:latin typeface="Constantia"/>
                <a:cs typeface="Constantia"/>
              </a:rPr>
              <a:t>This </a:t>
            </a:r>
            <a:r>
              <a:rPr sz="2400" spc="-10" dirty="0">
                <a:latin typeface="Constantia"/>
                <a:cs typeface="Constantia"/>
              </a:rPr>
              <a:t>diagram</a:t>
            </a:r>
            <a:r>
              <a:rPr sz="2400" spc="-2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 a	</a:t>
            </a:r>
            <a:r>
              <a:rPr lang="en-US" sz="2400" dirty="0" smtClean="0">
                <a:latin typeface="Constantia"/>
                <a:cs typeface="Constantia"/>
              </a:rPr>
              <a:t> G</a:t>
            </a:r>
            <a:r>
              <a:rPr sz="2400" spc="-10" dirty="0" smtClean="0">
                <a:latin typeface="Constantia"/>
                <a:cs typeface="Constantia"/>
              </a:rPr>
              <a:t>ram-negative  </a:t>
            </a:r>
            <a:r>
              <a:rPr sz="2400" spc="10" dirty="0">
                <a:latin typeface="Constantia"/>
                <a:cs typeface="Constantia"/>
              </a:rPr>
              <a:t>flagellum </a:t>
            </a:r>
            <a:r>
              <a:rPr sz="2400" spc="-10" dirty="0">
                <a:latin typeface="Constantia"/>
                <a:cs typeface="Constantia"/>
              </a:rPr>
              <a:t>shows  </a:t>
            </a:r>
            <a:r>
              <a:rPr sz="2400" dirty="0">
                <a:latin typeface="Constantia"/>
                <a:cs typeface="Constantia"/>
              </a:rPr>
              <a:t>some </a:t>
            </a:r>
            <a:r>
              <a:rPr sz="2400" spc="-5" dirty="0">
                <a:latin typeface="Constantia"/>
                <a:cs typeface="Constantia"/>
              </a:rPr>
              <a:t>important  </a:t>
            </a:r>
            <a:r>
              <a:rPr sz="2400" spc="-10" dirty="0">
                <a:latin typeface="Constantia"/>
                <a:cs typeface="Constantia"/>
              </a:rPr>
              <a:t>component </a:t>
            </a:r>
            <a:r>
              <a:rPr sz="2400" spc="-5" dirty="0">
                <a:latin typeface="Constantia"/>
                <a:cs typeface="Constantia"/>
              </a:rPr>
              <a:t>and  the </a:t>
            </a:r>
            <a:r>
              <a:rPr sz="2400" spc="30" dirty="0">
                <a:latin typeface="Constantia"/>
                <a:cs typeface="Constantia"/>
              </a:rPr>
              <a:t>flow</a:t>
            </a:r>
            <a:r>
              <a:rPr sz="2400" spc="-1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onstantia"/>
                <a:cs typeface="Constantia"/>
              </a:rPr>
              <a:t>proton </a:t>
            </a:r>
            <a:r>
              <a:rPr sz="2400" spc="-5" dirty="0">
                <a:latin typeface="Constantia"/>
                <a:cs typeface="Constantia"/>
              </a:rPr>
              <a:t>that </a:t>
            </a:r>
            <a:r>
              <a:rPr sz="2400" spc="-15" dirty="0">
                <a:latin typeface="Constantia"/>
                <a:cs typeface="Constantia"/>
              </a:rPr>
              <a:t>drives  </a:t>
            </a:r>
            <a:r>
              <a:rPr sz="2400" spc="-5" dirty="0">
                <a:latin typeface="Constantia"/>
                <a:cs typeface="Constantia"/>
              </a:rPr>
              <a:t>rotation. </a:t>
            </a:r>
            <a:r>
              <a:rPr sz="2400" spc="-25" dirty="0">
                <a:latin typeface="Constantia"/>
                <a:cs typeface="Constantia"/>
              </a:rPr>
              <a:t>Five </a:t>
            </a:r>
            <a:r>
              <a:rPr sz="2400" dirty="0">
                <a:latin typeface="Constantia"/>
                <a:cs typeface="Constantia"/>
              </a:rPr>
              <a:t>of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many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flagellar  </a:t>
            </a:r>
            <a:r>
              <a:rPr sz="2400" spc="-10" dirty="0">
                <a:latin typeface="Constantia"/>
                <a:cs typeface="Constantia"/>
              </a:rPr>
              <a:t>proteins </a:t>
            </a:r>
            <a:r>
              <a:rPr sz="2400" spc="-15" dirty="0">
                <a:latin typeface="Constantia"/>
                <a:cs typeface="Constantia"/>
              </a:rPr>
              <a:t>are  </a:t>
            </a:r>
            <a:r>
              <a:rPr sz="2400" dirty="0">
                <a:latin typeface="Constantia"/>
                <a:cs typeface="Constantia"/>
              </a:rPr>
              <a:t>labeled </a:t>
            </a:r>
            <a:r>
              <a:rPr sz="2400" spc="-15" dirty="0">
                <a:latin typeface="Constantia"/>
                <a:cs typeface="Constantia"/>
              </a:rPr>
              <a:t>(Mot </a:t>
            </a:r>
            <a:r>
              <a:rPr sz="2400" spc="-5" dirty="0">
                <a:latin typeface="Constantia"/>
                <a:cs typeface="Constantia"/>
              </a:rPr>
              <a:t>A,  </a:t>
            </a:r>
            <a:r>
              <a:rPr sz="2400" spc="-20" dirty="0">
                <a:latin typeface="Constantia"/>
                <a:cs typeface="Constantia"/>
              </a:rPr>
              <a:t>Mot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5" dirty="0">
                <a:latin typeface="Constantia"/>
                <a:cs typeface="Constantia"/>
              </a:rPr>
              <a:t>Fli </a:t>
            </a:r>
            <a:r>
              <a:rPr sz="2400" spc="-25" dirty="0">
                <a:latin typeface="Constantia"/>
                <a:cs typeface="Constantia"/>
              </a:rPr>
              <a:t>G, </a:t>
            </a:r>
            <a:r>
              <a:rPr sz="2400" spc="-5" dirty="0">
                <a:latin typeface="Constantia"/>
                <a:cs typeface="Constantia"/>
              </a:rPr>
              <a:t>Fli  M, Fli N)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9" y="632459"/>
            <a:ext cx="8263128" cy="83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604" y="2632074"/>
            <a:ext cx="8790305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95"/>
              </a:spcBef>
              <a:buSzPct val="80357"/>
              <a:buFont typeface="Arial"/>
              <a:buChar char="•"/>
              <a:tabLst>
                <a:tab pos="201930" algn="l"/>
              </a:tabLst>
            </a:pPr>
            <a:r>
              <a:rPr sz="2800" spc="-10" dirty="0">
                <a:latin typeface="Constantia"/>
                <a:cs typeface="Constantia"/>
              </a:rPr>
              <a:t>Spirochetes </a:t>
            </a:r>
            <a:r>
              <a:rPr sz="2800" spc="-20" dirty="0">
                <a:latin typeface="Constantia"/>
                <a:cs typeface="Constantia"/>
              </a:rPr>
              <a:t>shows several </a:t>
            </a:r>
            <a:r>
              <a:rPr sz="2800" spc="-10" dirty="0">
                <a:latin typeface="Constantia"/>
                <a:cs typeface="Constantia"/>
              </a:rPr>
              <a:t>types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movement </a:t>
            </a:r>
            <a:r>
              <a:rPr sz="2800" spc="-5" dirty="0">
                <a:latin typeface="Constantia"/>
                <a:cs typeface="Constantia"/>
              </a:rPr>
              <a:t>such</a:t>
            </a:r>
            <a:r>
              <a:rPr sz="2800" spc="-4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2800" spc="20" dirty="0">
                <a:latin typeface="Constantia"/>
                <a:cs typeface="Constantia"/>
              </a:rPr>
              <a:t>flexing,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spinning,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free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swimming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creeping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they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  </a:t>
            </a:r>
            <a:r>
              <a:rPr sz="2800" spc="20" dirty="0">
                <a:latin typeface="Constantia"/>
                <a:cs typeface="Constantia"/>
              </a:rPr>
              <a:t>flexible </a:t>
            </a:r>
            <a:r>
              <a:rPr sz="2800" spc="-5" dirty="0">
                <a:latin typeface="Constantia"/>
                <a:cs typeface="Constantia"/>
              </a:rPr>
              <a:t>and helical </a:t>
            </a:r>
            <a:r>
              <a:rPr sz="2800" spc="-10" dirty="0">
                <a:latin typeface="Constantia"/>
                <a:cs typeface="Constantia"/>
              </a:rPr>
              <a:t>bacteria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lake</a:t>
            </a:r>
            <a:r>
              <a:rPr sz="2800" spc="-335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flagella.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52095">
              <a:lnSpc>
                <a:spcPct val="100000"/>
              </a:lnSpc>
              <a:buSzPct val="80357"/>
              <a:buFont typeface="Arial"/>
              <a:buChar char="•"/>
              <a:tabLst>
                <a:tab pos="201930" algn="l"/>
              </a:tabLst>
            </a:pPr>
            <a:r>
              <a:rPr sz="2800" spc="-15" dirty="0">
                <a:latin typeface="Constantia"/>
                <a:cs typeface="Constantia"/>
              </a:rPr>
              <a:t>Just </a:t>
            </a:r>
            <a:r>
              <a:rPr sz="2800" spc="-5" dirty="0">
                <a:latin typeface="Constantia"/>
                <a:cs typeface="Constantia"/>
              </a:rPr>
              <a:t>within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cell envelop </a:t>
            </a:r>
            <a:r>
              <a:rPr sz="2800" spc="-10" dirty="0">
                <a:latin typeface="Constantia"/>
                <a:cs typeface="Constantia"/>
              </a:rPr>
              <a:t>they </a:t>
            </a:r>
            <a:r>
              <a:rPr sz="2800" spc="-40" dirty="0">
                <a:latin typeface="Constantia"/>
                <a:cs typeface="Constantia"/>
              </a:rPr>
              <a:t>have </a:t>
            </a:r>
            <a:r>
              <a:rPr sz="2800" spc="10" dirty="0">
                <a:latin typeface="Constantia"/>
                <a:cs typeface="Constantia"/>
              </a:rPr>
              <a:t>flagella </a:t>
            </a:r>
            <a:r>
              <a:rPr sz="2800" spc="-20" dirty="0">
                <a:latin typeface="Constantia"/>
                <a:cs typeface="Constantia"/>
              </a:rPr>
              <a:t>like  </a:t>
            </a:r>
            <a:r>
              <a:rPr sz="2800" spc="-10" dirty="0">
                <a:latin typeface="Constantia"/>
                <a:cs typeface="Constantia"/>
              </a:rPr>
              <a:t>structure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which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are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know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periplasmic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flagella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axial  fibrils.</a:t>
            </a:r>
            <a:endParaRPr sz="2800">
              <a:latin typeface="Constantia"/>
              <a:cs typeface="Constantia"/>
            </a:endParaRPr>
          </a:p>
          <a:p>
            <a:pPr marL="12700" marR="298450">
              <a:lnSpc>
                <a:spcPct val="100000"/>
              </a:lnSpc>
              <a:spcBef>
                <a:spcPts val="5"/>
              </a:spcBef>
              <a:buSzPct val="80357"/>
              <a:buFont typeface="Arial"/>
              <a:buChar char="•"/>
              <a:tabLst>
                <a:tab pos="19558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axial </a:t>
            </a:r>
            <a:r>
              <a:rPr sz="2800" spc="5" dirty="0">
                <a:latin typeface="Constantia"/>
                <a:cs typeface="Constantia"/>
              </a:rPr>
              <a:t>fibrils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present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space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between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inner  and </a:t>
            </a:r>
            <a:r>
              <a:rPr sz="2800" spc="-10" dirty="0">
                <a:latin typeface="Constantia"/>
                <a:cs typeface="Constantia"/>
              </a:rPr>
              <a:t>outer </a:t>
            </a:r>
            <a:r>
              <a:rPr sz="2800" spc="-15" dirty="0">
                <a:latin typeface="Constantia"/>
                <a:cs typeface="Constantia"/>
              </a:rPr>
              <a:t>membrane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cell</a:t>
            </a:r>
            <a:r>
              <a:rPr sz="2800" spc="-34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envelope.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883" y="1040891"/>
            <a:ext cx="6774180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604" y="2555874"/>
            <a:ext cx="8382634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SzPct val="80357"/>
              <a:buFont typeface="Arial"/>
              <a:buChar char="•"/>
              <a:tabLst>
                <a:tab pos="201930" algn="l"/>
              </a:tabLst>
            </a:pPr>
            <a:r>
              <a:rPr sz="2800" spc="-5" dirty="0">
                <a:latin typeface="Constantia"/>
                <a:cs typeface="Constantia"/>
              </a:rPr>
              <a:t>Some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bacteria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such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species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cyanobacteri </a:t>
            </a:r>
            <a:r>
              <a:rPr sz="2800" spc="-25" dirty="0">
                <a:latin typeface="Constantia"/>
                <a:cs typeface="Constantia"/>
              </a:rPr>
              <a:t>(eg.  </a:t>
            </a:r>
            <a:r>
              <a:rPr sz="2800" spc="-15" dirty="0">
                <a:latin typeface="Constantia"/>
                <a:cs typeface="Constantia"/>
              </a:rPr>
              <a:t>Cytophaga)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mycoplasma show </a:t>
            </a:r>
            <a:r>
              <a:rPr sz="2800" spc="-10" dirty="0">
                <a:latin typeface="Constantia"/>
                <a:cs typeface="Constantia"/>
              </a:rPr>
              <a:t>gliding </a:t>
            </a:r>
            <a:r>
              <a:rPr sz="2800" spc="-20" dirty="0">
                <a:latin typeface="Constantia"/>
                <a:cs typeface="Constantia"/>
              </a:rPr>
              <a:t>movement.  </a:t>
            </a:r>
            <a:r>
              <a:rPr sz="2800" spc="-5" dirty="0">
                <a:latin typeface="Constantia"/>
                <a:cs typeface="Constantia"/>
              </a:rPr>
              <a:t>When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come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contact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solid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surface.</a:t>
            </a:r>
            <a:endParaRPr sz="2800">
              <a:latin typeface="Constantia"/>
              <a:cs typeface="Constantia"/>
            </a:endParaRPr>
          </a:p>
          <a:p>
            <a:pPr marL="12700" marR="1159510">
              <a:lnSpc>
                <a:spcPct val="100000"/>
              </a:lnSpc>
              <a:buSzPct val="80357"/>
              <a:buFont typeface="Arial"/>
              <a:buChar char="•"/>
              <a:tabLst>
                <a:tab pos="201930" algn="l"/>
              </a:tabLst>
            </a:pPr>
            <a:r>
              <a:rPr sz="2800" spc="-45" dirty="0">
                <a:latin typeface="Constantia"/>
                <a:cs typeface="Constantia"/>
              </a:rPr>
              <a:t>However </a:t>
            </a:r>
            <a:r>
              <a:rPr sz="2800" dirty="0">
                <a:latin typeface="Constantia"/>
                <a:cs typeface="Constantia"/>
              </a:rPr>
              <a:t>no </a:t>
            </a:r>
            <a:r>
              <a:rPr sz="2800" spc="-10" dirty="0">
                <a:latin typeface="Constantia"/>
                <a:cs typeface="Constantia"/>
              </a:rPr>
              <a:t>organelles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associated </a:t>
            </a:r>
            <a:r>
              <a:rPr sz="2800" spc="-5" dirty="0">
                <a:latin typeface="Constantia"/>
                <a:cs typeface="Constantia"/>
              </a:rPr>
              <a:t>with</a:t>
            </a:r>
            <a:r>
              <a:rPr sz="2800" spc="-4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20" dirty="0">
                <a:latin typeface="Constantia"/>
                <a:cs typeface="Constantia"/>
              </a:rPr>
              <a:t>movement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12700" marR="26034">
              <a:lnSpc>
                <a:spcPct val="100000"/>
              </a:lnSpc>
              <a:buSzPct val="80357"/>
              <a:buFont typeface="Arial"/>
              <a:buChar char="•"/>
              <a:tabLst>
                <a:tab pos="201930" algn="l"/>
                <a:tab pos="964565" algn="l"/>
                <a:tab pos="1586865" algn="l"/>
                <a:tab pos="6815455" algn="l"/>
              </a:tabLst>
            </a:pP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spc="-10" dirty="0">
                <a:latin typeface="Constantia"/>
                <a:cs typeface="Constantia"/>
              </a:rPr>
              <a:t>the members </a:t>
            </a:r>
            <a:r>
              <a:rPr sz="2800" spc="-5" dirty="0">
                <a:latin typeface="Constantia"/>
                <a:cs typeface="Constantia"/>
              </a:rPr>
              <a:t>of cytophagales and cyanobacteria ,  </a:t>
            </a:r>
            <a:r>
              <a:rPr sz="2800" spc="-20" dirty="0">
                <a:latin typeface="Constantia"/>
                <a:cs typeface="Constantia"/>
              </a:rPr>
              <a:t>movement </a:t>
            </a:r>
            <a:r>
              <a:rPr sz="2800" spc="-5" dirty="0">
                <a:latin typeface="Constantia"/>
                <a:cs typeface="Constantia"/>
              </a:rPr>
              <a:t>helps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10" dirty="0">
                <a:latin typeface="Constantia"/>
                <a:cs typeface="Constantia"/>
              </a:rPr>
              <a:t>find </a:t>
            </a:r>
            <a:r>
              <a:rPr sz="2800" spc="-5" dirty="0">
                <a:latin typeface="Constantia"/>
                <a:cs typeface="Constantia"/>
              </a:rPr>
              <a:t>out</a:t>
            </a:r>
            <a:r>
              <a:rPr sz="2800" spc="-3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substratum	</a:t>
            </a:r>
            <a:r>
              <a:rPr sz="2800" spc="-30" dirty="0">
                <a:latin typeface="Constantia"/>
                <a:cs typeface="Constantia"/>
              </a:rPr>
              <a:t>eg.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45" dirty="0">
                <a:latin typeface="Constantia"/>
                <a:cs typeface="Constantia"/>
              </a:rPr>
              <a:t>Wood,  </a:t>
            </a:r>
            <a:r>
              <a:rPr sz="2800" spc="-10" dirty="0">
                <a:latin typeface="Constantia"/>
                <a:cs typeface="Constantia"/>
              </a:rPr>
              <a:t>bark,	</a:t>
            </a:r>
            <a:r>
              <a:rPr sz="2800" spc="-15" dirty="0">
                <a:latin typeface="Constantia"/>
                <a:cs typeface="Constantia"/>
              </a:rPr>
              <a:t>etc	for </a:t>
            </a:r>
            <a:r>
              <a:rPr sz="2800" spc="-20" dirty="0">
                <a:latin typeface="Constantia"/>
                <a:cs typeface="Constantia"/>
              </a:rPr>
              <a:t>anchorage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reproduction.</a:t>
            </a:r>
            <a:endParaRPr sz="2800">
              <a:latin typeface="Constantia"/>
              <a:cs typeface="Constantia"/>
            </a:endParaRPr>
          </a:p>
          <a:p>
            <a:pPr marL="12700" marR="589915">
              <a:lnSpc>
                <a:spcPct val="100000"/>
              </a:lnSpc>
              <a:spcBef>
                <a:spcPts val="5"/>
              </a:spcBef>
              <a:buSzPct val="80357"/>
              <a:buFont typeface="Arial"/>
              <a:buChar char="•"/>
              <a:tabLst>
                <a:tab pos="195580" algn="l"/>
              </a:tabLst>
            </a:pPr>
            <a:r>
              <a:rPr sz="2800" spc="-10" dirty="0">
                <a:latin typeface="Constantia"/>
                <a:cs typeface="Constantia"/>
              </a:rPr>
              <a:t>They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secrete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slime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with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help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which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they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get  </a:t>
            </a:r>
            <a:r>
              <a:rPr sz="2800" spc="-10" dirty="0">
                <a:latin typeface="Constantia"/>
                <a:cs typeface="Constantia"/>
              </a:rPr>
              <a:t>attached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substratum.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548" y="556259"/>
            <a:ext cx="3208019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779777"/>
            <a:ext cx="8034020" cy="446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ts val="3650"/>
              </a:lnSpc>
              <a:spcBef>
                <a:spcPts val="105"/>
              </a:spcBef>
              <a:buClr>
                <a:srgbClr val="0D0D0D"/>
              </a:buClr>
              <a:buSzPct val="79687"/>
              <a:buFont typeface="Wingdings"/>
              <a:buChar char=""/>
              <a:tabLst>
                <a:tab pos="332740" algn="l"/>
                <a:tab pos="3373754" algn="l"/>
              </a:tabLst>
            </a:pPr>
            <a:r>
              <a:rPr sz="3200" u="heavy" spc="-20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LOCOMOTION	</a:t>
            </a:r>
            <a:r>
              <a:rPr sz="3200" u="heavy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IN</a:t>
            </a:r>
            <a:r>
              <a:rPr sz="3200" u="heavy" spc="-5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 </a:t>
            </a:r>
            <a:r>
              <a:rPr sz="3200" u="heavy" spc="-15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BACTERIA</a:t>
            </a:r>
            <a:endParaRPr sz="3200">
              <a:latin typeface="Constantia"/>
              <a:cs typeface="Constantia"/>
            </a:endParaRPr>
          </a:p>
          <a:p>
            <a:pPr marL="430530" indent="-418465">
              <a:lnSpc>
                <a:spcPts val="3454"/>
              </a:lnSpc>
              <a:buSzPct val="79687"/>
              <a:buFont typeface="Wingdings"/>
              <a:buChar char=""/>
              <a:tabLst>
                <a:tab pos="429895" algn="l"/>
                <a:tab pos="431165" algn="l"/>
              </a:tabLst>
            </a:pPr>
            <a:r>
              <a:rPr sz="3200" spc="5" dirty="0">
                <a:solidFill>
                  <a:srgbClr val="0D0D0D"/>
                </a:solidFill>
                <a:latin typeface="Constantia"/>
                <a:cs typeface="Constantia"/>
              </a:rPr>
              <a:t>TYPES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</a:t>
            </a:r>
            <a:r>
              <a:rPr sz="3200" spc="-2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MOVEMENT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ts val="3454"/>
              </a:lnSpc>
              <a:tabLst>
                <a:tab pos="525780" algn="l"/>
              </a:tabLst>
            </a:pPr>
            <a:r>
              <a:rPr sz="2550" b="1" dirty="0">
                <a:solidFill>
                  <a:srgbClr val="0D0D0D"/>
                </a:solidFill>
                <a:latin typeface="Constantia"/>
                <a:cs typeface="Constantia"/>
              </a:rPr>
              <a:t>A.	</a:t>
            </a:r>
            <a:r>
              <a:rPr sz="2550" b="1" u="heavy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 </a:t>
            </a:r>
            <a:r>
              <a:rPr sz="3200" u="heavy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FLAGELLAR</a:t>
            </a:r>
            <a:endParaRPr sz="3200">
              <a:latin typeface="Constantia"/>
              <a:cs typeface="Constantia"/>
            </a:endParaRPr>
          </a:p>
          <a:p>
            <a:pPr marL="526415" indent="-514350">
              <a:lnSpc>
                <a:spcPts val="3460"/>
              </a:lnSpc>
              <a:buSzPct val="79687"/>
              <a:buFont typeface="Wingdings"/>
              <a:buChar char=""/>
              <a:tabLst>
                <a:tab pos="526415" algn="l"/>
                <a:tab pos="527050" algn="l"/>
              </a:tabLst>
            </a:pP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STRUCTURE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</a:t>
            </a:r>
            <a:r>
              <a:rPr sz="3200" spc="-3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FLAGELLA</a:t>
            </a:r>
            <a:endParaRPr sz="3200">
              <a:latin typeface="Constantia"/>
              <a:cs typeface="Constantia"/>
            </a:endParaRPr>
          </a:p>
          <a:p>
            <a:pPr marL="526415" indent="-514350">
              <a:lnSpc>
                <a:spcPts val="3460"/>
              </a:lnSpc>
              <a:buSzPct val="79687"/>
              <a:buFont typeface="Wingdings"/>
              <a:buChar char="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FLAGELLAR SYNTHESIS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AND</a:t>
            </a:r>
            <a:r>
              <a:rPr sz="3200" spc="-12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spc="-35" dirty="0">
                <a:solidFill>
                  <a:srgbClr val="0D0D0D"/>
                </a:solidFill>
                <a:latin typeface="Constantia"/>
                <a:cs typeface="Constantia"/>
              </a:rPr>
              <a:t>ASSEMBLY</a:t>
            </a:r>
            <a:endParaRPr sz="3200">
              <a:latin typeface="Constantia"/>
              <a:cs typeface="Constantia"/>
            </a:endParaRPr>
          </a:p>
          <a:p>
            <a:pPr marL="526415" marR="1945639" indent="-514350">
              <a:lnSpc>
                <a:spcPts val="3460"/>
              </a:lnSpc>
              <a:spcBef>
                <a:spcPts val="235"/>
              </a:spcBef>
              <a:buClr>
                <a:srgbClr val="0D0D0D"/>
              </a:buClr>
              <a:buSzPct val="79687"/>
              <a:buFont typeface="Wingdings"/>
              <a:buChar char=""/>
              <a:tabLst>
                <a:tab pos="628015" algn="l"/>
                <a:tab pos="629285" algn="l"/>
              </a:tabLst>
            </a:pPr>
            <a:r>
              <a:rPr dirty="0"/>
              <a:t>	</a:t>
            </a:r>
            <a:r>
              <a:rPr sz="3200" spc="-10" dirty="0">
                <a:solidFill>
                  <a:srgbClr val="0D0D0D"/>
                </a:solidFill>
                <a:latin typeface="Constantia"/>
                <a:cs typeface="Constantia"/>
              </a:rPr>
              <a:t>MECHANISM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OF</a:t>
            </a:r>
            <a:r>
              <a:rPr sz="3200" spc="-7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FLAGELLAR  </a:t>
            </a:r>
            <a:r>
              <a:rPr sz="3200" spc="-15" dirty="0">
                <a:solidFill>
                  <a:srgbClr val="0D0D0D"/>
                </a:solidFill>
                <a:latin typeface="Constantia"/>
                <a:cs typeface="Constantia"/>
              </a:rPr>
              <a:t>MOVEMENT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ts val="3210"/>
              </a:lnSpc>
              <a:tabLst>
                <a:tab pos="553720" algn="l"/>
              </a:tabLst>
            </a:pPr>
            <a:r>
              <a:rPr sz="3200" spc="-40" dirty="0">
                <a:solidFill>
                  <a:srgbClr val="0D0D0D"/>
                </a:solidFill>
                <a:latin typeface="Constantia"/>
                <a:cs typeface="Constantia"/>
              </a:rPr>
              <a:t>B.	</a:t>
            </a:r>
            <a:r>
              <a:rPr sz="3200" u="heavy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GLIDING</a:t>
            </a:r>
            <a:r>
              <a:rPr sz="3200" u="heavy" spc="-40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 </a:t>
            </a:r>
            <a:r>
              <a:rPr sz="3200" u="heavy" spc="-15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MOVEMENT</a:t>
            </a:r>
            <a:endParaRPr sz="3200">
              <a:latin typeface="Constantia"/>
              <a:cs typeface="Constantia"/>
            </a:endParaRPr>
          </a:p>
          <a:p>
            <a:pPr marL="526415" marR="186690" indent="-514350">
              <a:lnSpc>
                <a:spcPts val="3460"/>
              </a:lnSpc>
              <a:spcBef>
                <a:spcPts val="244"/>
              </a:spcBef>
              <a:buClr>
                <a:srgbClr val="0D0D0D"/>
              </a:buClr>
              <a:buSzPct val="79687"/>
              <a:buFont typeface="Wingdings"/>
              <a:buChar char=""/>
              <a:tabLst>
                <a:tab pos="628015" algn="l"/>
                <a:tab pos="629285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FLAGELLA </a:t>
            </a:r>
            <a:r>
              <a:rPr sz="3200" spc="-5" dirty="0">
                <a:solidFill>
                  <a:srgbClr val="0D0D0D"/>
                </a:solidFill>
                <a:latin typeface="Constantia"/>
                <a:cs typeface="Constantia"/>
              </a:rPr>
              <a:t>AND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INTELLIGENT</a:t>
            </a:r>
            <a:r>
              <a:rPr sz="3200" spc="-22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DESIGN  </a:t>
            </a:r>
            <a:r>
              <a:rPr sz="3200" spc="-35" dirty="0">
                <a:solidFill>
                  <a:srgbClr val="0D0D0D"/>
                </a:solidFill>
                <a:latin typeface="Constantia"/>
                <a:cs typeface="Constantia"/>
              </a:rPr>
              <a:t>DEBATE</a:t>
            </a:r>
            <a:r>
              <a:rPr sz="3200" spc="-2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0D0D0D"/>
                </a:solidFill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89" y="1197863"/>
            <a:ext cx="8631936" cy="131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604" y="2935351"/>
            <a:ext cx="882015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400" dirty="0">
                <a:latin typeface="Constantia"/>
                <a:cs typeface="Constantia"/>
              </a:rPr>
              <a:t>A.		</a:t>
            </a:r>
            <a:r>
              <a:rPr sz="3000" u="heavy" spc="5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FLAGELLAR </a:t>
            </a:r>
            <a:r>
              <a:rPr sz="3000" u="heavy" spc="-25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MOVEMENT</a:t>
            </a:r>
            <a:r>
              <a:rPr sz="3000" spc="-25" dirty="0">
                <a:solidFill>
                  <a:srgbClr val="0D0D0D"/>
                </a:solidFill>
                <a:latin typeface="Constantia"/>
                <a:cs typeface="Constantia"/>
              </a:rPr>
              <a:t>: </a:t>
            </a:r>
            <a:r>
              <a:rPr sz="3000" spc="-20" dirty="0">
                <a:solidFill>
                  <a:srgbClr val="0D0D0D"/>
                </a:solidFill>
                <a:latin typeface="Constantia"/>
                <a:cs typeface="Constantia"/>
              </a:rPr>
              <a:t>Most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motile </a:t>
            </a:r>
            <a:r>
              <a:rPr sz="3000" spc="-10" dirty="0">
                <a:solidFill>
                  <a:srgbClr val="0D0D0D"/>
                </a:solidFill>
                <a:latin typeface="Constantia"/>
                <a:cs typeface="Constantia"/>
              </a:rPr>
              <a:t>bacteria  </a:t>
            </a:r>
            <a:r>
              <a:rPr sz="3000" spc="-30" dirty="0">
                <a:solidFill>
                  <a:srgbClr val="0D0D0D"/>
                </a:solidFill>
                <a:latin typeface="Constantia"/>
                <a:cs typeface="Constantia"/>
              </a:rPr>
              <a:t>move </a:t>
            </a:r>
            <a:r>
              <a:rPr sz="3000" spc="-15" dirty="0">
                <a:solidFill>
                  <a:srgbClr val="0D0D0D"/>
                </a:solidFill>
                <a:latin typeface="Constantia"/>
                <a:cs typeface="Constantia"/>
              </a:rPr>
              <a:t>by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use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of </a:t>
            </a:r>
            <a:r>
              <a:rPr sz="3000" spc="15" dirty="0">
                <a:solidFill>
                  <a:srgbClr val="0D0D0D"/>
                </a:solidFill>
                <a:latin typeface="Constantia"/>
                <a:cs typeface="Constantia"/>
              </a:rPr>
              <a:t>flagella, </a:t>
            </a:r>
            <a:r>
              <a:rPr sz="3000" spc="-15" dirty="0">
                <a:solidFill>
                  <a:srgbClr val="0D0D0D"/>
                </a:solidFill>
                <a:latin typeface="Constantia"/>
                <a:cs typeface="Constantia"/>
              </a:rPr>
              <a:t>threadlike locomotor  </a:t>
            </a:r>
            <a:r>
              <a:rPr sz="3000" spc="-10" dirty="0">
                <a:solidFill>
                  <a:srgbClr val="0D0D0D"/>
                </a:solidFill>
                <a:latin typeface="Constantia"/>
                <a:cs typeface="Constantia"/>
              </a:rPr>
              <a:t>appendages extending </a:t>
            </a:r>
            <a:r>
              <a:rPr sz="3000" spc="-15" dirty="0">
                <a:solidFill>
                  <a:srgbClr val="0D0D0D"/>
                </a:solidFill>
                <a:latin typeface="Constantia"/>
                <a:cs typeface="Constantia"/>
              </a:rPr>
              <a:t>from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the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plasma</a:t>
            </a:r>
            <a:r>
              <a:rPr sz="3000" spc="-42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10" dirty="0">
                <a:solidFill>
                  <a:srgbClr val="0D0D0D"/>
                </a:solidFill>
                <a:latin typeface="Constantia"/>
                <a:cs typeface="Constantia"/>
              </a:rPr>
              <a:t>membrane 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and </a:t>
            </a:r>
            <a:r>
              <a:rPr sz="3000" spc="-20" dirty="0">
                <a:solidFill>
                  <a:srgbClr val="0D0D0D"/>
                </a:solidFill>
                <a:latin typeface="Constantia"/>
                <a:cs typeface="Constantia"/>
              </a:rPr>
              <a:t>cell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wall. They </a:t>
            </a:r>
            <a:r>
              <a:rPr sz="3000" spc="-15" dirty="0">
                <a:solidFill>
                  <a:srgbClr val="0D0D0D"/>
                </a:solidFill>
                <a:latin typeface="Constantia"/>
                <a:cs typeface="Constantia"/>
              </a:rPr>
              <a:t>are </a:t>
            </a:r>
            <a:r>
              <a:rPr sz="3000" spc="-30" dirty="0">
                <a:solidFill>
                  <a:srgbClr val="0D0D0D"/>
                </a:solidFill>
                <a:latin typeface="Constantia"/>
                <a:cs typeface="Constantia"/>
              </a:rPr>
              <a:t>slender,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rigid </a:t>
            </a:r>
            <a:r>
              <a:rPr sz="3000" spc="-10" dirty="0">
                <a:solidFill>
                  <a:srgbClr val="0D0D0D"/>
                </a:solidFill>
                <a:latin typeface="Constantia"/>
                <a:cs typeface="Constantia"/>
              </a:rPr>
              <a:t>structure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, 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about</a:t>
            </a:r>
            <a:r>
              <a:rPr sz="3000" spc="-7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20nm</a:t>
            </a:r>
            <a:r>
              <a:rPr sz="3000" spc="-12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10" dirty="0">
                <a:solidFill>
                  <a:srgbClr val="0D0D0D"/>
                </a:solidFill>
                <a:latin typeface="Constantia"/>
                <a:cs typeface="Constantia"/>
              </a:rPr>
              <a:t>across</a:t>
            </a:r>
            <a:r>
              <a:rPr sz="3000" spc="-13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and</a:t>
            </a:r>
            <a:r>
              <a:rPr sz="3000" spc="-5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up</a:t>
            </a:r>
            <a:r>
              <a:rPr sz="3000" spc="-114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30" dirty="0">
                <a:solidFill>
                  <a:srgbClr val="0D0D0D"/>
                </a:solidFill>
                <a:latin typeface="Constantia"/>
                <a:cs typeface="Constantia"/>
              </a:rPr>
              <a:t>to</a:t>
            </a:r>
            <a:r>
              <a:rPr sz="3000" spc="-7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30" dirty="0">
                <a:solidFill>
                  <a:srgbClr val="0D0D0D"/>
                </a:solidFill>
                <a:latin typeface="Constantia"/>
                <a:cs typeface="Constantia"/>
              </a:rPr>
              <a:t>15</a:t>
            </a:r>
            <a:r>
              <a:rPr sz="3000" spc="-8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dirty="0">
                <a:solidFill>
                  <a:srgbClr val="0D0D0D"/>
                </a:solidFill>
                <a:latin typeface="Constantia"/>
                <a:cs typeface="Constantia"/>
              </a:rPr>
              <a:t>or</a:t>
            </a:r>
            <a:r>
              <a:rPr sz="3000" spc="-110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20</a:t>
            </a:r>
            <a:r>
              <a:rPr sz="3000" spc="-3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onstantia"/>
                <a:cs typeface="Constantia"/>
              </a:rPr>
              <a:t>μm</a:t>
            </a:r>
            <a:r>
              <a:rPr sz="3000" spc="-55" dirty="0">
                <a:solidFill>
                  <a:srgbClr val="0D0D0D"/>
                </a:solidFill>
                <a:latin typeface="Constantia"/>
                <a:cs typeface="Constantia"/>
              </a:rPr>
              <a:t> </a:t>
            </a:r>
            <a:r>
              <a:rPr sz="3000" spc="-15" dirty="0">
                <a:solidFill>
                  <a:srgbClr val="0D0D0D"/>
                </a:solidFill>
                <a:latin typeface="Constantia"/>
                <a:cs typeface="Constantia"/>
              </a:rPr>
              <a:t>long.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468" y="1362455"/>
            <a:ext cx="7655052" cy="50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2204" y="2632074"/>
            <a:ext cx="846074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855">
              <a:lnSpc>
                <a:spcPct val="100000"/>
              </a:lnSpc>
              <a:spcBef>
                <a:spcPts val="95"/>
              </a:spcBef>
              <a:tabLst>
                <a:tab pos="1388110" algn="l"/>
              </a:tabLst>
            </a:pPr>
            <a:r>
              <a:rPr sz="2800" spc="-25" dirty="0">
                <a:latin typeface="Constantia"/>
                <a:cs typeface="Constantia"/>
              </a:rPr>
              <a:t>Transmission </a:t>
            </a:r>
            <a:r>
              <a:rPr sz="2800" spc="-10" dirty="0">
                <a:latin typeface="Constantia"/>
                <a:cs typeface="Constantia"/>
              </a:rPr>
              <a:t>electron </a:t>
            </a:r>
            <a:r>
              <a:rPr sz="2800" spc="-15" dirty="0">
                <a:latin typeface="Constantia"/>
                <a:cs typeface="Constantia"/>
              </a:rPr>
              <a:t>microscope </a:t>
            </a:r>
            <a:r>
              <a:rPr sz="2800" spc="-5" dirty="0">
                <a:latin typeface="Constantia"/>
                <a:cs typeface="Constantia"/>
              </a:rPr>
              <a:t>studies </a:t>
            </a:r>
            <a:r>
              <a:rPr sz="2800" spc="-40" dirty="0">
                <a:latin typeface="Constantia"/>
                <a:cs typeface="Constantia"/>
              </a:rPr>
              <a:t>have </a:t>
            </a:r>
            <a:r>
              <a:rPr sz="2800" spc="-20" dirty="0">
                <a:latin typeface="Constantia"/>
                <a:cs typeface="Constantia"/>
              </a:rPr>
              <a:t>show  </a:t>
            </a:r>
            <a:r>
              <a:rPr sz="2800" spc="-10" dirty="0">
                <a:latin typeface="Constantia"/>
                <a:cs typeface="Constantia"/>
              </a:rPr>
              <a:t>that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	bacteria </a:t>
            </a:r>
            <a:r>
              <a:rPr sz="2800" spc="10" dirty="0">
                <a:latin typeface="Constantia"/>
                <a:cs typeface="Constantia"/>
              </a:rPr>
              <a:t>flagellum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5" dirty="0">
                <a:latin typeface="Constantia"/>
                <a:cs typeface="Constantia"/>
              </a:rPr>
              <a:t>composed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5" dirty="0">
                <a:latin typeface="Constantia"/>
                <a:cs typeface="Constantia"/>
              </a:rPr>
              <a:t>three</a:t>
            </a:r>
            <a:r>
              <a:rPr sz="2800" spc="-3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parts:</a:t>
            </a:r>
            <a:endParaRPr sz="2800" dirty="0">
              <a:latin typeface="Constantia"/>
              <a:cs typeface="Constantia"/>
            </a:endParaRPr>
          </a:p>
          <a:p>
            <a:pPr marL="527685" marR="5080" indent="-515620">
              <a:lnSpc>
                <a:spcPct val="100000"/>
              </a:lnSpc>
              <a:buSzPct val="80357"/>
              <a:buFont typeface="Constantia"/>
              <a:buAutoNum type="alphaUcPeriod"/>
              <a:tabLst>
                <a:tab pos="615950" algn="l"/>
                <a:tab pos="616585" algn="l"/>
                <a:tab pos="1196975" algn="l"/>
                <a:tab pos="6967220" algn="l"/>
              </a:tabLst>
            </a:pPr>
            <a:r>
              <a:rPr dirty="0"/>
              <a:t>	</a:t>
            </a:r>
            <a:r>
              <a:rPr sz="2800" u="heavy" spc="-10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Filament</a:t>
            </a:r>
            <a:r>
              <a:rPr sz="2800" spc="-10" dirty="0">
                <a:solidFill>
                  <a:srgbClr val="901829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: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longest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most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obvious	</a:t>
            </a:r>
            <a:r>
              <a:rPr sz="2800" spc="-10" dirty="0">
                <a:latin typeface="Constantia"/>
                <a:cs typeface="Constantia"/>
              </a:rPr>
              <a:t>portion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is  the	</a:t>
            </a:r>
            <a:r>
              <a:rPr sz="2800" dirty="0">
                <a:latin typeface="Constantia"/>
                <a:cs typeface="Constantia"/>
              </a:rPr>
              <a:t>filament, </a:t>
            </a:r>
            <a:r>
              <a:rPr sz="2800" spc="-10" dirty="0">
                <a:latin typeface="Constantia"/>
                <a:cs typeface="Constantia"/>
              </a:rPr>
              <a:t>which extend </a:t>
            </a:r>
            <a:r>
              <a:rPr sz="2800" spc="-15" dirty="0">
                <a:latin typeface="Constantia"/>
                <a:cs typeface="Constantia"/>
              </a:rPr>
              <a:t>from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cell </a:t>
            </a:r>
            <a:r>
              <a:rPr sz="2800" spc="-10" dirty="0">
                <a:latin typeface="Constantia"/>
                <a:cs typeface="Constantia"/>
              </a:rPr>
              <a:t>surface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tip.</a:t>
            </a:r>
            <a:endParaRPr sz="2800" dirty="0">
              <a:latin typeface="Constantia"/>
              <a:cs typeface="Constantia"/>
            </a:endParaRPr>
          </a:p>
          <a:p>
            <a:pPr marL="527685" marR="372110" indent="-515620">
              <a:lnSpc>
                <a:spcPct val="100000"/>
              </a:lnSpc>
              <a:buSzPct val="80357"/>
              <a:buFont typeface="Constantia"/>
              <a:buAutoNum type="alphaUcPeriod"/>
              <a:tabLst>
                <a:tab pos="615950" algn="l"/>
                <a:tab pos="616585" algn="l"/>
              </a:tabLst>
            </a:pPr>
            <a:r>
              <a:rPr dirty="0"/>
              <a:t>	</a:t>
            </a:r>
            <a:r>
              <a:rPr sz="2800" u="heavy" spc="-5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Basal </a:t>
            </a:r>
            <a:r>
              <a:rPr sz="2800" u="heavy" spc="-10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body</a:t>
            </a:r>
            <a:r>
              <a:rPr sz="2800" spc="-10" dirty="0">
                <a:latin typeface="Constantia"/>
                <a:cs typeface="Constantia"/>
              </a:rPr>
              <a:t>: </a:t>
            </a:r>
            <a:r>
              <a:rPr sz="2800" spc="-5" dirty="0">
                <a:latin typeface="Constantia"/>
                <a:cs typeface="Constantia"/>
              </a:rPr>
              <a:t>A basal </a:t>
            </a:r>
            <a:r>
              <a:rPr sz="2800" spc="-15" dirty="0">
                <a:latin typeface="Constantia"/>
                <a:cs typeface="Constantia"/>
              </a:rPr>
              <a:t>body </a:t>
            </a:r>
            <a:r>
              <a:rPr sz="2800" spc="-5" dirty="0">
                <a:latin typeface="Constantia"/>
                <a:cs typeface="Constantia"/>
              </a:rPr>
              <a:t>is embedded in the</a:t>
            </a:r>
            <a:r>
              <a:rPr sz="2800" spc="-459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cell.  </a:t>
            </a:r>
            <a:r>
              <a:rPr sz="2800" spc="-10" dirty="0">
                <a:latin typeface="Constantia"/>
                <a:cs typeface="Constantia"/>
              </a:rPr>
              <a:t>The basal body attaches the </a:t>
            </a:r>
            <a:r>
              <a:rPr sz="2800" spc="10" dirty="0">
                <a:latin typeface="Constantia"/>
                <a:cs typeface="Constantia"/>
              </a:rPr>
              <a:t>flagellum </a:t>
            </a:r>
            <a:r>
              <a:rPr sz="2800" spc="-20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cell  </a:t>
            </a:r>
            <a:r>
              <a:rPr sz="2800" spc="-10" dirty="0">
                <a:latin typeface="Constantia"/>
                <a:cs typeface="Constantia"/>
              </a:rPr>
              <a:t>wall </a:t>
            </a:r>
            <a:r>
              <a:rPr sz="2800" spc="-5" dirty="0">
                <a:latin typeface="Constantia"/>
                <a:cs typeface="Constantia"/>
              </a:rPr>
              <a:t>and plasma </a:t>
            </a:r>
            <a:r>
              <a:rPr sz="2800" spc="-10" dirty="0">
                <a:latin typeface="Constantia"/>
                <a:cs typeface="Constantia"/>
              </a:rPr>
              <a:t>membrane. </a:t>
            </a:r>
            <a:r>
              <a:rPr sz="2800" spc="-45" dirty="0">
                <a:latin typeface="Constantia"/>
                <a:cs typeface="Constantia"/>
              </a:rPr>
              <a:t>It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composed </a:t>
            </a:r>
            <a:r>
              <a:rPr sz="2800" spc="-5" dirty="0">
                <a:latin typeface="Constantia"/>
                <a:cs typeface="Constantia"/>
              </a:rPr>
              <a:t>of a  small </a:t>
            </a:r>
            <a:r>
              <a:rPr sz="2800" spc="-20" dirty="0">
                <a:latin typeface="Constantia"/>
                <a:cs typeface="Constantia"/>
              </a:rPr>
              <a:t>rod </a:t>
            </a:r>
            <a:r>
              <a:rPr sz="2800" spc="-10" dirty="0">
                <a:latin typeface="Constantia"/>
                <a:cs typeface="Constantia"/>
              </a:rPr>
              <a:t>instead </a:t>
            </a:r>
            <a:r>
              <a:rPr sz="2800" spc="-15" dirty="0">
                <a:latin typeface="Constantia"/>
                <a:cs typeface="Constantia"/>
              </a:rPr>
              <a:t>into </a:t>
            </a:r>
            <a:r>
              <a:rPr sz="2800" spc="-5" dirty="0">
                <a:latin typeface="Constantia"/>
                <a:cs typeface="Constantia"/>
              </a:rPr>
              <a:t>a series of</a:t>
            </a:r>
            <a:r>
              <a:rPr sz="2800" spc="-34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ring.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467613"/>
            <a:ext cx="357251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.</a:t>
            </a:r>
            <a:r>
              <a:rPr sz="2800" spc="-5" dirty="0">
                <a:solidFill>
                  <a:srgbClr val="901829"/>
                </a:solidFill>
                <a:latin typeface="Constantia"/>
                <a:cs typeface="Constantia"/>
              </a:rPr>
              <a:t> </a:t>
            </a:r>
            <a:r>
              <a:rPr sz="2800" u="heavy" spc="-20" dirty="0">
                <a:solidFill>
                  <a:srgbClr val="901829"/>
                </a:solidFill>
                <a:uFill>
                  <a:solidFill>
                    <a:srgbClr val="901829"/>
                  </a:solidFill>
                </a:uFill>
                <a:latin typeface="Constantia"/>
                <a:cs typeface="Constantia"/>
              </a:rPr>
              <a:t>Hook</a:t>
            </a:r>
            <a:r>
              <a:rPr sz="2800" spc="-20" dirty="0">
                <a:solidFill>
                  <a:srgbClr val="901829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: A short,  </a:t>
            </a:r>
            <a:r>
              <a:rPr sz="2800" spc="-10" dirty="0">
                <a:latin typeface="Constantia"/>
                <a:cs typeface="Constantia"/>
              </a:rPr>
              <a:t>curved segmented, the  </a:t>
            </a:r>
            <a:r>
              <a:rPr sz="2800" spc="-5" dirty="0">
                <a:latin typeface="Constantia"/>
                <a:cs typeface="Constantia"/>
              </a:rPr>
              <a:t>hook is </a:t>
            </a:r>
            <a:r>
              <a:rPr sz="2800" spc="-10" dirty="0">
                <a:latin typeface="Constantia"/>
                <a:cs typeface="Constantia"/>
              </a:rPr>
              <a:t>present</a:t>
            </a:r>
            <a:r>
              <a:rPr sz="2800" spc="-3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outside  the </a:t>
            </a:r>
            <a:r>
              <a:rPr sz="2800" spc="-15" dirty="0">
                <a:latin typeface="Constantia"/>
                <a:cs typeface="Constantia"/>
              </a:rPr>
              <a:t>cell </a:t>
            </a:r>
            <a:r>
              <a:rPr sz="2800" spc="-10" dirty="0">
                <a:latin typeface="Constantia"/>
                <a:cs typeface="Constantia"/>
              </a:rPr>
              <a:t>wall </a:t>
            </a:r>
            <a:r>
              <a:rPr sz="2800" spc="-5" dirty="0">
                <a:latin typeface="Constantia"/>
                <a:cs typeface="Constantia"/>
              </a:rPr>
              <a:t>and  </a:t>
            </a:r>
            <a:r>
              <a:rPr sz="2800" spc="-10" dirty="0">
                <a:latin typeface="Constantia"/>
                <a:cs typeface="Constantia"/>
              </a:rPr>
              <a:t>connects </a:t>
            </a:r>
            <a:r>
              <a:rPr sz="2800" dirty="0">
                <a:latin typeface="Constantia"/>
                <a:cs typeface="Constantia"/>
              </a:rPr>
              <a:t>filament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basal </a:t>
            </a:r>
            <a:r>
              <a:rPr sz="2800" spc="-65" dirty="0">
                <a:latin typeface="Constantia"/>
                <a:cs typeface="Constantia"/>
              </a:rPr>
              <a:t>body.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5" dirty="0">
                <a:latin typeface="Constantia"/>
                <a:cs typeface="Constantia"/>
              </a:rPr>
              <a:t>hook and </a:t>
            </a:r>
            <a:r>
              <a:rPr sz="2800" spc="-10" dirty="0">
                <a:latin typeface="Constantia"/>
                <a:cs typeface="Constantia"/>
              </a:rPr>
              <a:t>basal </a:t>
            </a:r>
            <a:r>
              <a:rPr sz="2800" spc="-15" dirty="0">
                <a:latin typeface="Constantia"/>
                <a:cs typeface="Constantia"/>
              </a:rPr>
              <a:t>body  are quite different</a:t>
            </a:r>
            <a:r>
              <a:rPr sz="2800" spc="-3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from 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dirty="0">
                <a:latin typeface="Constantia"/>
                <a:cs typeface="Constantia"/>
              </a:rPr>
              <a:t>filament </a:t>
            </a:r>
            <a:r>
              <a:rPr sz="2800" spc="-5" dirty="0">
                <a:latin typeface="Constantia"/>
                <a:cs typeface="Constantia"/>
              </a:rPr>
              <a:t>. </a:t>
            </a:r>
            <a:r>
              <a:rPr sz="2800" spc="-15" dirty="0">
                <a:latin typeface="Constantia"/>
                <a:cs typeface="Constantia"/>
              </a:rPr>
              <a:t>Slightly  </a:t>
            </a:r>
            <a:r>
              <a:rPr sz="2800" spc="-5" dirty="0">
                <a:latin typeface="Constantia"/>
                <a:cs typeface="Constantia"/>
              </a:rPr>
              <a:t>wider </a:t>
            </a:r>
            <a:r>
              <a:rPr sz="2800" spc="-10" dirty="0">
                <a:latin typeface="Constantia"/>
                <a:cs typeface="Constantia"/>
              </a:rPr>
              <a:t>than the  </a:t>
            </a:r>
            <a:r>
              <a:rPr sz="2800" dirty="0">
                <a:latin typeface="Constantia"/>
                <a:cs typeface="Constantia"/>
              </a:rPr>
              <a:t>filament,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hook </a:t>
            </a:r>
            <a:r>
              <a:rPr sz="2800" spc="-10" dirty="0">
                <a:latin typeface="Constantia"/>
                <a:cs typeface="Constantia"/>
              </a:rPr>
              <a:t>is  made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5" dirty="0">
                <a:latin typeface="Constantia"/>
                <a:cs typeface="Constantia"/>
              </a:rPr>
              <a:t>different  protein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subunit.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457200"/>
            <a:ext cx="4505185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" y="595883"/>
            <a:ext cx="7831835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694434"/>
            <a:ext cx="170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A.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gram-negative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8028" y="1770634"/>
            <a:ext cx="246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nstantia"/>
                <a:cs typeface="Constantia"/>
              </a:rPr>
              <a:t>B. </a:t>
            </a:r>
            <a:r>
              <a:rPr sz="1800" spc="-10" dirty="0">
                <a:latin typeface="Constantia"/>
                <a:cs typeface="Constantia"/>
              </a:rPr>
              <a:t>gram-positive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bacteria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780" y="2288627"/>
            <a:ext cx="8521219" cy="4340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831" y="269747"/>
            <a:ext cx="7167372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836" y="1452118"/>
            <a:ext cx="3551554" cy="49041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2740" marR="207010" indent="-320040" algn="just">
              <a:lnSpc>
                <a:spcPct val="90000"/>
              </a:lnSpc>
              <a:spcBef>
                <a:spcPts val="48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An </a:t>
            </a:r>
            <a:r>
              <a:rPr sz="3200" spc="-15" dirty="0">
                <a:solidFill>
                  <a:srgbClr val="901829"/>
                </a:solidFill>
                <a:latin typeface="Constantia"/>
                <a:cs typeface="Constantia"/>
              </a:rPr>
              <a:t>enlarged</a:t>
            </a:r>
            <a:r>
              <a:rPr sz="3200" spc="-330" dirty="0">
                <a:solidFill>
                  <a:srgbClr val="901829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view  of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the basal </a:t>
            </a:r>
            <a:r>
              <a:rPr sz="3200" spc="-15" dirty="0">
                <a:solidFill>
                  <a:srgbClr val="901829"/>
                </a:solidFill>
                <a:latin typeface="Constantia"/>
                <a:cs typeface="Constantia"/>
              </a:rPr>
              <a:t>body 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of an</a:t>
            </a:r>
            <a:r>
              <a:rPr sz="3200" spc="-80" dirty="0">
                <a:solidFill>
                  <a:srgbClr val="901829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901829"/>
                </a:solidFill>
                <a:latin typeface="Constantia"/>
                <a:cs typeface="Constantia"/>
              </a:rPr>
              <a:t>E.coli</a:t>
            </a:r>
            <a:endParaRPr sz="3200">
              <a:latin typeface="Constantia"/>
              <a:cs typeface="Constantia"/>
            </a:endParaRPr>
          </a:p>
          <a:p>
            <a:pPr marL="332740" marR="5080">
              <a:lnSpc>
                <a:spcPct val="90000"/>
              </a:lnSpc>
            </a:pPr>
            <a:r>
              <a:rPr sz="3200" spc="15" dirty="0">
                <a:solidFill>
                  <a:srgbClr val="901829"/>
                </a:solidFill>
                <a:latin typeface="Constantia"/>
                <a:cs typeface="Constantia"/>
              </a:rPr>
              <a:t>flagellum.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All</a:t>
            </a:r>
            <a:r>
              <a:rPr sz="3200" spc="-135" dirty="0">
                <a:solidFill>
                  <a:srgbClr val="901829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four  rings </a:t>
            </a:r>
            <a:r>
              <a:rPr sz="3200" spc="-70" dirty="0">
                <a:solidFill>
                  <a:srgbClr val="901829"/>
                </a:solidFill>
                <a:latin typeface="Constantia"/>
                <a:cs typeface="Constantia"/>
              </a:rPr>
              <a:t>(L,P,S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and 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M)can be </a:t>
            </a:r>
            <a:r>
              <a:rPr sz="3200" spc="-15" dirty="0">
                <a:solidFill>
                  <a:srgbClr val="901829"/>
                </a:solidFill>
                <a:latin typeface="Constantia"/>
                <a:cs typeface="Constantia"/>
              </a:rPr>
              <a:t>clearly 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seen.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The  uppermost </a:t>
            </a:r>
            <a:r>
              <a:rPr sz="3200" spc="-25" dirty="0">
                <a:solidFill>
                  <a:srgbClr val="901829"/>
                </a:solidFill>
                <a:latin typeface="Constantia"/>
                <a:cs typeface="Constantia"/>
              </a:rPr>
              <a:t>arrow 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is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at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the junction 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of </a:t>
            </a:r>
            <a:r>
              <a:rPr sz="3200" spc="-5" dirty="0">
                <a:solidFill>
                  <a:srgbClr val="901829"/>
                </a:solidFill>
                <a:latin typeface="Constantia"/>
                <a:cs typeface="Constantia"/>
              </a:rPr>
              <a:t>the </a:t>
            </a:r>
            <a:r>
              <a:rPr sz="3200" dirty="0">
                <a:solidFill>
                  <a:srgbClr val="901829"/>
                </a:solidFill>
                <a:latin typeface="Constantia"/>
                <a:cs typeface="Constantia"/>
              </a:rPr>
              <a:t>hook and  </a:t>
            </a:r>
            <a:r>
              <a:rPr sz="3200" spc="5" dirty="0">
                <a:solidFill>
                  <a:srgbClr val="901829"/>
                </a:solidFill>
                <a:latin typeface="Constantia"/>
                <a:cs typeface="Constantia"/>
              </a:rPr>
              <a:t>filament.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1447798"/>
            <a:ext cx="4876800" cy="5410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562355"/>
            <a:ext cx="7478268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604" y="2860674"/>
            <a:ext cx="889825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80357"/>
              <a:buFont typeface="Arial"/>
              <a:buChar char="•"/>
              <a:tabLst>
                <a:tab pos="195580" algn="l"/>
                <a:tab pos="892175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synthesis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40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flagella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complex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process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involving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  least	20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30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genes.</a:t>
            </a:r>
            <a:endParaRPr sz="2800">
              <a:latin typeface="Constantia"/>
              <a:cs typeface="Constantia"/>
            </a:endParaRPr>
          </a:p>
          <a:p>
            <a:pPr marL="12700" marR="377190">
              <a:lnSpc>
                <a:spcPct val="100000"/>
              </a:lnSpc>
              <a:buSzPct val="80357"/>
              <a:buFont typeface="Arial"/>
              <a:buChar char="•"/>
              <a:tabLst>
                <a:tab pos="201930" algn="l"/>
                <a:tab pos="5470525" algn="l"/>
              </a:tabLst>
            </a:pPr>
            <a:r>
              <a:rPr sz="2800" spc="-10" dirty="0">
                <a:latin typeface="Constantia"/>
                <a:cs typeface="Constantia"/>
              </a:rPr>
              <a:t>Beside the </a:t>
            </a:r>
            <a:r>
              <a:rPr sz="2800" spc="-20" dirty="0">
                <a:latin typeface="Constantia"/>
                <a:cs typeface="Constantia"/>
              </a:rPr>
              <a:t>gene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10" dirty="0">
                <a:latin typeface="Constantia"/>
                <a:cs typeface="Constantia"/>
              </a:rPr>
              <a:t>flagellin,</a:t>
            </a:r>
            <a:r>
              <a:rPr sz="2800" spc="-3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10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	</a:t>
            </a:r>
            <a:r>
              <a:rPr sz="2800" spc="-15" dirty="0">
                <a:latin typeface="Constantia"/>
                <a:cs typeface="Constantia"/>
              </a:rPr>
              <a:t>more </a:t>
            </a:r>
            <a:r>
              <a:rPr sz="2800" spc="-20" dirty="0">
                <a:latin typeface="Constantia"/>
                <a:cs typeface="Constantia"/>
              </a:rPr>
              <a:t>genes code</a:t>
            </a:r>
            <a:r>
              <a:rPr sz="2800" spc="-3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for  </a:t>
            </a:r>
            <a:r>
              <a:rPr sz="2800" spc="-5" dirty="0">
                <a:latin typeface="Constantia"/>
                <a:cs typeface="Constantia"/>
              </a:rPr>
              <a:t>hook &amp; </a:t>
            </a:r>
            <a:r>
              <a:rPr sz="2800" spc="-10" dirty="0">
                <a:latin typeface="Constantia"/>
                <a:cs typeface="Constantia"/>
              </a:rPr>
              <a:t>basal </a:t>
            </a:r>
            <a:r>
              <a:rPr sz="2800" spc="-15" dirty="0">
                <a:latin typeface="Constantia"/>
                <a:cs typeface="Constantia"/>
              </a:rPr>
              <a:t>body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proteins.</a:t>
            </a:r>
            <a:endParaRPr sz="2800">
              <a:latin typeface="Constantia"/>
              <a:cs typeface="Constantia"/>
            </a:endParaRPr>
          </a:p>
          <a:p>
            <a:pPr marL="12700" marR="359410">
              <a:lnSpc>
                <a:spcPct val="100000"/>
              </a:lnSpc>
              <a:buSzPct val="80357"/>
              <a:buFont typeface="Arial"/>
              <a:buChar char="•"/>
              <a:tabLst>
                <a:tab pos="201930" algn="l"/>
              </a:tabLst>
            </a:pPr>
            <a:r>
              <a:rPr sz="2800" spc="-10" dirty="0">
                <a:latin typeface="Constantia"/>
                <a:cs typeface="Constantia"/>
              </a:rPr>
              <a:t>Other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genes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concerned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with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control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0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flagellar  </a:t>
            </a:r>
            <a:r>
              <a:rPr sz="2800" spc="-10" dirty="0">
                <a:latin typeface="Constantia"/>
                <a:cs typeface="Constantia"/>
              </a:rPr>
              <a:t>construction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2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function.</a:t>
            </a:r>
            <a:endParaRPr sz="2800">
              <a:latin typeface="Constantia"/>
              <a:cs typeface="Constantia"/>
            </a:endParaRPr>
          </a:p>
          <a:p>
            <a:pPr marL="12700" marR="315595">
              <a:lnSpc>
                <a:spcPct val="100000"/>
              </a:lnSpc>
              <a:spcBef>
                <a:spcPts val="5"/>
              </a:spcBef>
              <a:buSzPct val="80357"/>
              <a:buFont typeface="Arial"/>
              <a:buChar char="•"/>
              <a:tabLst>
                <a:tab pos="113664" algn="l"/>
              </a:tabLst>
            </a:pPr>
            <a:r>
              <a:rPr sz="2800" spc="-45" dirty="0">
                <a:latin typeface="Constantia"/>
                <a:cs typeface="Constantia"/>
              </a:rPr>
              <a:t>It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not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known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how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cell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regulates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determines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5" dirty="0">
                <a:latin typeface="Constantia"/>
                <a:cs typeface="Constantia"/>
              </a:rPr>
              <a:t>exact location of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flagella.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3" y="431291"/>
            <a:ext cx="6323076" cy="1098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004" y="2589402"/>
            <a:ext cx="8114665" cy="1988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29539">
              <a:lnSpc>
                <a:spcPts val="3020"/>
              </a:lnSpc>
              <a:spcBef>
                <a:spcPts val="480"/>
              </a:spcBef>
              <a:buSzPct val="57142"/>
              <a:buFont typeface="Arial"/>
              <a:buChar char="•"/>
              <a:tabLst>
                <a:tab pos="14859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filament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shape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rigid</a:t>
            </a:r>
            <a:r>
              <a:rPr sz="2800" spc="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helix,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 bacterium </a:t>
            </a:r>
            <a:r>
              <a:rPr sz="2800" spc="-30" dirty="0">
                <a:latin typeface="Constantia"/>
                <a:cs typeface="Constantia"/>
              </a:rPr>
              <a:t>moves </a:t>
            </a:r>
            <a:r>
              <a:rPr sz="2800" spc="-10" dirty="0">
                <a:latin typeface="Constantia"/>
                <a:cs typeface="Constantia"/>
              </a:rPr>
              <a:t>when this </a:t>
            </a:r>
            <a:r>
              <a:rPr sz="2800" spc="-5" dirty="0">
                <a:latin typeface="Constantia"/>
                <a:cs typeface="Constantia"/>
              </a:rPr>
              <a:t>helix</a:t>
            </a:r>
            <a:r>
              <a:rPr sz="2800" spc="-33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rotates.</a:t>
            </a:r>
            <a:endParaRPr sz="2800">
              <a:latin typeface="Constantia"/>
              <a:cs typeface="Constantia"/>
            </a:endParaRPr>
          </a:p>
          <a:p>
            <a:pPr marL="195580" indent="-182880">
              <a:lnSpc>
                <a:spcPts val="2815"/>
              </a:lnSpc>
              <a:buSzPct val="80357"/>
              <a:buFont typeface="Arial"/>
              <a:buChar char="•"/>
              <a:tabLst>
                <a:tab pos="195580" algn="l"/>
              </a:tabLst>
            </a:pP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basal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body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act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motor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cause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rotation.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  <a:buSzPct val="80357"/>
              <a:buFont typeface="Arial"/>
              <a:buChar char="•"/>
              <a:tabLst>
                <a:tab pos="201930" algn="l"/>
              </a:tabLst>
            </a:pPr>
            <a:r>
              <a:rPr sz="2800" spc="-15" dirty="0">
                <a:latin typeface="Constantia"/>
                <a:cs typeface="Constantia"/>
              </a:rPr>
              <a:t>Flagellar </a:t>
            </a:r>
            <a:r>
              <a:rPr sz="2800" spc="-10" dirty="0">
                <a:latin typeface="Constantia"/>
                <a:cs typeface="Constantia"/>
              </a:rPr>
              <a:t>rotation determines the nature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3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bacterial  </a:t>
            </a:r>
            <a:r>
              <a:rPr sz="2800" spc="-20" dirty="0">
                <a:latin typeface="Constantia"/>
                <a:cs typeface="Constantia"/>
              </a:rPr>
              <a:t>movement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724399"/>
            <a:ext cx="9144000" cy="213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276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Hema Pillai</dc:creator>
  <cp:lastModifiedBy>USER</cp:lastModifiedBy>
  <cp:revision>2</cp:revision>
  <dcterms:created xsi:type="dcterms:W3CDTF">2020-09-07T19:09:18Z</dcterms:created>
  <dcterms:modified xsi:type="dcterms:W3CDTF">2020-09-08T05:27:47Z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2020-09-07T00:00:00Z</vt:filetime>
  </property>
</Properties>
</file>