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2" r:id="rId6"/>
    <p:sldId id="263" r:id="rId7"/>
    <p:sldId id="260" r:id="rId8"/>
    <p:sldId id="264" r:id="rId9"/>
    <p:sldId id="261"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6" d="100"/>
          <a:sy n="36" d="100"/>
        </p:scale>
        <p:origin x="-31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2590800"/>
            <a:ext cx="5716308" cy="400110"/>
          </a:xfrm>
          <a:prstGeom prst="rect">
            <a:avLst/>
          </a:prstGeom>
        </p:spPr>
        <p:txBody>
          <a:bodyPr wrap="none">
            <a:spAutoFit/>
          </a:bodyPr>
          <a:lstStyle/>
          <a:p>
            <a:r>
              <a:rPr lang="en-US" sz="2000" b="1" dirty="0" smtClean="0">
                <a:latin typeface="Times New Roman" pitchFamily="18" charset="0"/>
                <a:cs typeface="Times New Roman" pitchFamily="18" charset="0"/>
              </a:rPr>
              <a:t>TWO-COMPONENT REGULATORY SYSTEMS</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829276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458200" cy="6093976"/>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Hpr</a:t>
            </a:r>
            <a:r>
              <a:rPr lang="en-US" sz="2000" dirty="0">
                <a:latin typeface="Times New Roman" pitchFamily="18" charset="0"/>
                <a:cs typeface="Times New Roman" pitchFamily="18" charset="0"/>
              </a:rPr>
              <a:t> Serine/threonine kinase </a:t>
            </a:r>
            <a:r>
              <a:rPr lang="en-US" sz="2000" dirty="0" err="1" smtClean="0">
                <a:latin typeface="Times New Roman" pitchFamily="18" charset="0"/>
                <a:cs typeface="Times New Roman" pitchFamily="18" charset="0"/>
              </a:rPr>
              <a:t>PtsK</a:t>
            </a: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phosphocarrier</a:t>
            </a:r>
            <a:r>
              <a:rPr lang="en-US" sz="2000" dirty="0">
                <a:latin typeface="Times New Roman" pitchFamily="18" charset="0"/>
                <a:cs typeface="Times New Roman" pitchFamily="18" charset="0"/>
              </a:rPr>
              <a:t> protein of the </a:t>
            </a:r>
            <a:r>
              <a:rPr lang="en-US" sz="2000" dirty="0" err="1">
                <a:latin typeface="Times New Roman" pitchFamily="18" charset="0"/>
                <a:cs typeface="Times New Roman" pitchFamily="18" charset="0"/>
              </a:rPr>
              <a:t>phosphoenolpyruvate</a:t>
            </a:r>
            <a:r>
              <a:rPr lang="en-US" sz="2000" dirty="0">
                <a:latin typeface="Times New Roman" pitchFamily="18" charset="0"/>
                <a:cs typeface="Times New Roman" pitchFamily="18" charset="0"/>
              </a:rPr>
              <a:t>-dependent sugar </a:t>
            </a:r>
            <a:r>
              <a:rPr lang="en-US" sz="2000" dirty="0" err="1">
                <a:latin typeface="Times New Roman" pitchFamily="18" charset="0"/>
                <a:cs typeface="Times New Roman" pitchFamily="18" charset="0"/>
              </a:rPr>
              <a:t>phosphotransferase</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system)  </a:t>
            </a:r>
            <a:r>
              <a:rPr lang="en-US" sz="2000" dirty="0">
                <a:latin typeface="Times New Roman" pitchFamily="18" charset="0"/>
                <a:cs typeface="Times New Roman" pitchFamily="18" charset="0"/>
              </a:rPr>
              <a:t>is the sensor in a multicomponent </a:t>
            </a:r>
            <a:r>
              <a:rPr lang="en-US" sz="2000" dirty="0" err="1">
                <a:latin typeface="Times New Roman" pitchFamily="18" charset="0"/>
                <a:cs typeface="Times New Roman" pitchFamily="18" charset="0"/>
              </a:rPr>
              <a:t>phosphorelay</a:t>
            </a:r>
            <a:r>
              <a:rPr lang="en-US" sz="2000" dirty="0">
                <a:latin typeface="Times New Roman" pitchFamily="18" charset="0"/>
                <a:cs typeface="Times New Roman" pitchFamily="18" charset="0"/>
              </a:rPr>
              <a:t> system in control of carbon catabolic repression in bacteria.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kinase is unusual in that it recognizes the tertiary structure of its target and is a member of a novel family unrelated to any previously described protein phosphorylating enzymes.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X-ray </a:t>
            </a:r>
            <a:r>
              <a:rPr lang="en-US" sz="2000" dirty="0">
                <a:latin typeface="Times New Roman" pitchFamily="18" charset="0"/>
                <a:cs typeface="Times New Roman" pitchFamily="18" charset="0"/>
              </a:rPr>
              <a:t>analysis of the full-length crystalline enzyme from </a:t>
            </a:r>
            <a:r>
              <a:rPr lang="en-US" sz="2000" i="1" dirty="0">
                <a:latin typeface="Times New Roman" pitchFamily="18" charset="0"/>
                <a:cs typeface="Times New Roman" pitchFamily="18" charset="0"/>
              </a:rPr>
              <a:t>Staphylococcus </a:t>
            </a:r>
            <a:r>
              <a:rPr lang="en-US" sz="2000" i="1" dirty="0" err="1">
                <a:latin typeface="Times New Roman" pitchFamily="18" charset="0"/>
                <a:cs typeface="Times New Roman" pitchFamily="18" charset="0"/>
              </a:rPr>
              <a:t>xylosus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at a resolution of 1.95 A shows the enzyme to consist of two clearly separated domains that are assembled in a </a:t>
            </a:r>
            <a:r>
              <a:rPr lang="en-US" sz="2000" dirty="0" err="1">
                <a:latin typeface="Times New Roman" pitchFamily="18" charset="0"/>
                <a:cs typeface="Times New Roman" pitchFamily="18" charset="0"/>
              </a:rPr>
              <a:t>hexameric</a:t>
            </a:r>
            <a:r>
              <a:rPr lang="en-US" sz="2000" dirty="0">
                <a:latin typeface="Times New Roman" pitchFamily="18" charset="0"/>
                <a:cs typeface="Times New Roman" pitchFamily="18" charset="0"/>
              </a:rPr>
              <a:t> structure resembling a three-bladed propeller.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blades are formed by two N-terminal domains each, and the compact central hub assembles the C-terminal kinase domains.</a:t>
            </a:r>
          </a:p>
        </p:txBody>
      </p:sp>
    </p:spTree>
    <p:extLst>
      <p:ext uri="{BB962C8B-B14F-4D97-AF65-F5344CB8AC3E}">
        <p14:creationId xmlns:p14="http://schemas.microsoft.com/office/powerpoint/2010/main" val="2962543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10600" cy="6370975"/>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Signaling in Bacteria</a:t>
            </a:r>
          </a:p>
          <a:p>
            <a:pPr marL="342900" indent="-342900">
              <a:lnSpc>
                <a:spcPct val="150000"/>
              </a:lnSpc>
              <a:buFont typeface="Arial" pitchFamily="34" charset="0"/>
              <a:buChar char="•"/>
            </a:pPr>
            <a:r>
              <a:rPr lang="en-US" sz="2000" dirty="0">
                <a:latin typeface="Times New Roman" pitchFamily="18" charset="0"/>
                <a:cs typeface="Times New Roman" pitchFamily="18" charset="0"/>
              </a:rPr>
              <a:t>Signaling in bacteria, known as quorum sensing, enables bacteria to monitor extracellular conditions, ensure sufficient amounts of nutrients are present, and avoid hazardous situations. There are circumstances, however, when bacteria communicate with each other.</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 first evidence of bacterial communication was observed in a bacterium that has a symbiotic relationship with Hawaiian bobtail squid.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When </a:t>
            </a:r>
            <a:r>
              <a:rPr lang="en-US" sz="2000" dirty="0">
                <a:latin typeface="Times New Roman" pitchFamily="18" charset="0"/>
                <a:cs typeface="Times New Roman" pitchFamily="18" charset="0"/>
              </a:rPr>
              <a:t>the population density of the bacteria reached a certain level, specific gene expression was initiated: the bacteria produced bioluminescent proteins that emitted light.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Because </a:t>
            </a:r>
            <a:r>
              <a:rPr lang="en-US" sz="2000" dirty="0">
                <a:latin typeface="Times New Roman" pitchFamily="18" charset="0"/>
                <a:cs typeface="Times New Roman" pitchFamily="18" charset="0"/>
              </a:rPr>
              <a:t>the number of cells present in the environment (the cell density) is the determining factor for signaling, bacterial signaling was named quorum sensing. </a:t>
            </a:r>
            <a:endParaRPr lang="en-US" sz="20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563217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6500306"/>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Quorum sensing uses </a:t>
            </a:r>
            <a:r>
              <a:rPr lang="en-US" sz="2000" dirty="0" err="1">
                <a:latin typeface="Times New Roman" pitchFamily="18" charset="0"/>
                <a:cs typeface="Times New Roman" pitchFamily="18" charset="0"/>
              </a:rPr>
              <a:t>autoinducers</a:t>
            </a:r>
            <a:r>
              <a:rPr lang="en-US" sz="2000" dirty="0">
                <a:latin typeface="Times New Roman" pitchFamily="18" charset="0"/>
                <a:cs typeface="Times New Roman" pitchFamily="18" charset="0"/>
              </a:rPr>
              <a:t> as signaling molecules.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Autoinducers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are signaling molecules secreted by bacteria to communicate with other bacteria of the same kind.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secreted </a:t>
            </a:r>
            <a:r>
              <a:rPr lang="en-US" sz="2000" dirty="0" err="1">
                <a:latin typeface="Times New Roman" pitchFamily="18" charset="0"/>
                <a:cs typeface="Times New Roman" pitchFamily="18" charset="0"/>
              </a:rPr>
              <a:t>autoinducers</a:t>
            </a:r>
            <a:r>
              <a:rPr lang="en-US" sz="2000" dirty="0">
                <a:latin typeface="Times New Roman" pitchFamily="18" charset="0"/>
                <a:cs typeface="Times New Roman" pitchFamily="18" charset="0"/>
              </a:rPr>
              <a:t> can be small, hydrophobic molecules, such as acyl-</a:t>
            </a:r>
            <a:r>
              <a:rPr lang="en-US" sz="2000" dirty="0" err="1">
                <a:latin typeface="Times New Roman" pitchFamily="18" charset="0"/>
                <a:cs typeface="Times New Roman" pitchFamily="18" charset="0"/>
              </a:rPr>
              <a:t>homoserine</a:t>
            </a:r>
            <a:r>
              <a:rPr lang="en-US" sz="2000" dirty="0">
                <a:latin typeface="Times New Roman" pitchFamily="18" charset="0"/>
                <a:cs typeface="Times New Roman" pitchFamily="18" charset="0"/>
              </a:rPr>
              <a:t> lactone (AHL), or larger peptide-based molecules.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Each </a:t>
            </a:r>
            <a:r>
              <a:rPr lang="en-US" sz="2000" dirty="0">
                <a:latin typeface="Times New Roman" pitchFamily="18" charset="0"/>
                <a:cs typeface="Times New Roman" pitchFamily="18" charset="0"/>
              </a:rPr>
              <a:t>type of molecule has a different mode of action.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When </a:t>
            </a:r>
            <a:r>
              <a:rPr lang="en-US" sz="2000" dirty="0">
                <a:latin typeface="Times New Roman" pitchFamily="18" charset="0"/>
                <a:cs typeface="Times New Roman" pitchFamily="18" charset="0"/>
              </a:rPr>
              <a:t>AHL enters target bacteria, it binds to transcription factors, which then switch gene expression on or off.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peptide </a:t>
            </a:r>
            <a:r>
              <a:rPr lang="en-US" sz="2000" dirty="0" err="1">
                <a:latin typeface="Times New Roman" pitchFamily="18" charset="0"/>
                <a:cs typeface="Times New Roman" pitchFamily="18" charset="0"/>
              </a:rPr>
              <a:t>autoinducers</a:t>
            </a:r>
            <a:r>
              <a:rPr lang="en-US" sz="2000" dirty="0">
                <a:latin typeface="Times New Roman" pitchFamily="18" charset="0"/>
                <a:cs typeface="Times New Roman" pitchFamily="18" charset="0"/>
              </a:rPr>
              <a:t> stimulate more complicated signaling pathways that include bacterial kinases.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changes in bacteria following exposure to </a:t>
            </a:r>
            <a:r>
              <a:rPr lang="en-US" sz="2000" dirty="0" err="1">
                <a:latin typeface="Times New Roman" pitchFamily="18" charset="0"/>
                <a:cs typeface="Times New Roman" pitchFamily="18" charset="0"/>
              </a:rPr>
              <a:t>autoinducers</a:t>
            </a:r>
            <a:r>
              <a:rPr lang="en-US" sz="2000" dirty="0">
                <a:latin typeface="Times New Roman" pitchFamily="18" charset="0"/>
                <a:cs typeface="Times New Roman" pitchFamily="18" charset="0"/>
              </a:rPr>
              <a:t> can be quite extensive.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pathogenic bacterium </a:t>
            </a:r>
            <a:r>
              <a:rPr lang="en-US" sz="2000" i="1" dirty="0">
                <a:latin typeface="Times New Roman" pitchFamily="18" charset="0"/>
                <a:cs typeface="Times New Roman" pitchFamily="18" charset="0"/>
              </a:rPr>
              <a:t>Pseudomonas </a:t>
            </a:r>
            <a:r>
              <a:rPr lang="en-US" sz="2000" i="1" dirty="0" err="1">
                <a:latin typeface="Times New Roman" pitchFamily="18" charset="0"/>
                <a:cs typeface="Times New Roman" pitchFamily="18" charset="0"/>
              </a:rPr>
              <a:t>aeruginosa</a:t>
            </a:r>
            <a:r>
              <a:rPr lang="en-US" sz="2000" dirty="0">
                <a:latin typeface="Times New Roman" pitchFamily="18" charset="0"/>
                <a:cs typeface="Times New Roman" pitchFamily="18" charset="0"/>
              </a:rPr>
              <a:t> has 616 different genes that respond to </a:t>
            </a:r>
            <a:r>
              <a:rPr lang="en-US" sz="2000" dirty="0" err="1">
                <a:latin typeface="Times New Roman" pitchFamily="18" charset="0"/>
                <a:cs typeface="Times New Roman" pitchFamily="18" charset="0"/>
              </a:rPr>
              <a:t>autoinducers</a:t>
            </a:r>
            <a:r>
              <a:rPr lang="en-US" sz="2000" dirty="0">
                <a:latin typeface="Times New Roman" pitchFamily="18" charset="0"/>
                <a:cs typeface="Times New Roman" pitchFamily="18" charset="0"/>
              </a:rPr>
              <a:t>.</a:t>
            </a:r>
          </a:p>
        </p:txBody>
      </p:sp>
    </p:spTree>
    <p:extLst>
      <p:ext uri="{BB962C8B-B14F-4D97-AF65-F5344CB8AC3E}">
        <p14:creationId xmlns:p14="http://schemas.microsoft.com/office/powerpoint/2010/main" val="3185972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35808"/>
            <a:ext cx="5276850" cy="651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829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10600" cy="563231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Mechanism of quorum sensing: </a:t>
            </a:r>
            <a:endParaRPr lang="en-US" sz="2000" dirty="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It is the feedback control system. Bacteria continu­ously produce a small amount of signal called auto inducer.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Most </a:t>
            </a:r>
            <a:r>
              <a:rPr lang="en-US" sz="2000" dirty="0">
                <a:latin typeface="Times New Roman" pitchFamily="18" charset="0"/>
                <a:cs typeface="Times New Roman" pitchFamily="18" charset="0"/>
              </a:rPr>
              <a:t>of the Gram-positive bacteria produce auto inducer which are </a:t>
            </a:r>
            <a:r>
              <a:rPr lang="en-US" sz="2000" dirty="0" err="1">
                <a:latin typeface="Times New Roman" pitchFamily="18" charset="0"/>
                <a:cs typeface="Times New Roman" pitchFamily="18" charset="0"/>
              </a:rPr>
              <a:t>acylhomoserine</a:t>
            </a:r>
            <a:r>
              <a:rPr lang="en-US" sz="2000" dirty="0">
                <a:latin typeface="Times New Roman" pitchFamily="18" charset="0"/>
                <a:cs typeface="Times New Roman" pitchFamily="18" charset="0"/>
              </a:rPr>
              <a:t> lactones (AHLs). </a:t>
            </a:r>
            <a:r>
              <a:rPr lang="en-US" sz="2000" i="1" dirty="0">
                <a:latin typeface="Times New Roman" pitchFamily="18" charset="0"/>
                <a:cs typeface="Times New Roman" pitchFamily="18" charset="0"/>
              </a:rPr>
              <a:t>Staphylococcus </a:t>
            </a:r>
            <a:r>
              <a:rPr lang="en-US" sz="2000" i="1" dirty="0" err="1">
                <a:latin typeface="Times New Roman" pitchFamily="18" charset="0"/>
                <a:cs typeface="Times New Roman" pitchFamily="18" charset="0"/>
              </a:rPr>
              <a:t>aureus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 other bacteria produce peptide auto inducers. </a:t>
            </a:r>
            <a:r>
              <a:rPr lang="en-US" sz="2000" i="1" dirty="0">
                <a:latin typeface="Times New Roman" pitchFamily="18" charset="0"/>
                <a:cs typeface="Times New Roman" pitchFamily="18" charset="0"/>
              </a:rPr>
              <a:t>E. </a:t>
            </a:r>
            <a:r>
              <a:rPr lang="en-US" sz="2000" i="1" dirty="0" smtClean="0">
                <a:latin typeface="Times New Roman" pitchFamily="18" charset="0"/>
                <a:cs typeface="Times New Roman" pitchFamily="18" charset="0"/>
              </a:rPr>
              <a:t>coli </a:t>
            </a:r>
            <a:r>
              <a:rPr lang="en-US" sz="2000" dirty="0" smtClean="0">
                <a:latin typeface="Times New Roman" pitchFamily="18" charset="0"/>
                <a:cs typeface="Times New Roman" pitchFamily="18" charset="0"/>
              </a:rPr>
              <a:t>and </a:t>
            </a:r>
            <a:r>
              <a:rPr lang="en-US" sz="2000" i="1" dirty="0">
                <a:latin typeface="Times New Roman" pitchFamily="18" charset="0"/>
                <a:cs typeface="Times New Roman" pitchFamily="18" charset="0"/>
              </a:rPr>
              <a:t>S. </a:t>
            </a:r>
            <a:r>
              <a:rPr lang="en-US" sz="2000" i="1" dirty="0" err="1">
                <a:latin typeface="Times New Roman" pitchFamily="18" charset="0"/>
                <a:cs typeface="Times New Roman" pitchFamily="18" charset="0"/>
              </a:rPr>
              <a:t>typhimurium</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produce a quorum sensing mol­ecule of 1 </a:t>
            </a:r>
            <a:r>
              <a:rPr lang="en-US" sz="2000" dirty="0" err="1">
                <a:latin typeface="Times New Roman" pitchFamily="18" charset="0"/>
                <a:cs typeface="Times New Roman" pitchFamily="18" charset="0"/>
              </a:rPr>
              <a:t>kDalton</a:t>
            </a:r>
            <a:r>
              <a:rPr lang="en-US" sz="2000" dirty="0">
                <a:latin typeface="Times New Roman" pitchFamily="18" charset="0"/>
                <a:cs typeface="Times New Roman" pitchFamily="18" charset="0"/>
              </a:rPr>
              <a:t>. These extracellular inducers are diffused </a:t>
            </a:r>
            <a:r>
              <a:rPr lang="en-US" sz="2000" dirty="0" smtClean="0">
                <a:latin typeface="Times New Roman" pitchFamily="18" charset="0"/>
                <a:cs typeface="Times New Roman" pitchFamily="18" charset="0"/>
              </a:rPr>
              <a:t>out.</a:t>
            </a:r>
          </a:p>
          <a:p>
            <a:pPr marL="342900" indent="-342900">
              <a:lnSpc>
                <a:spcPct val="150000"/>
              </a:lnSpc>
              <a:buFont typeface="Arial" pitchFamily="34" charset="0"/>
              <a:buChar char="•"/>
            </a:pPr>
            <a:r>
              <a:rPr lang="en-US" sz="2000" dirty="0">
                <a:latin typeface="Times New Roman" pitchFamily="18" charset="0"/>
                <a:cs typeface="Times New Roman" pitchFamily="18" charset="0"/>
              </a:rPr>
              <a:t>Besides, bacteria also </a:t>
            </a:r>
            <a:r>
              <a:rPr lang="en-US" sz="2000" dirty="0" err="1">
                <a:latin typeface="Times New Roman" pitchFamily="18" charset="0"/>
                <a:cs typeface="Times New Roman" pitchFamily="18" charset="0"/>
              </a:rPr>
              <a:t>recognise</a:t>
            </a:r>
            <a:r>
              <a:rPr lang="en-US" sz="2000" dirty="0">
                <a:latin typeface="Times New Roman" pitchFamily="18" charset="0"/>
                <a:cs typeface="Times New Roman" pitchFamily="18" charset="0"/>
              </a:rPr>
              <a:t> the pres­ence of auto inducer.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bacterial membrane protein </a:t>
            </a:r>
            <a:r>
              <a:rPr lang="en-US" sz="2000" dirty="0" smtClean="0">
                <a:latin typeface="Times New Roman" pitchFamily="18" charset="0"/>
                <a:cs typeface="Times New Roman" pitchFamily="18" charset="0"/>
              </a:rPr>
              <a:t>acts </a:t>
            </a:r>
            <a:r>
              <a:rPr lang="en-US" sz="2000" dirty="0">
                <a:latin typeface="Times New Roman" pitchFamily="18" charset="0"/>
                <a:cs typeface="Times New Roman" pitchFamily="18" charset="0"/>
              </a:rPr>
              <a:t>both as receptor of auto inducer and activator of gene transcription.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i="1" dirty="0" smtClean="0">
                <a:latin typeface="Times New Roman" pitchFamily="18" charset="0"/>
                <a:cs typeface="Times New Roman" pitchFamily="18" charset="0"/>
              </a:rPr>
              <a:t>Vibrio </a:t>
            </a:r>
            <a:r>
              <a:rPr lang="en-US" sz="2000" i="1" dirty="0" err="1">
                <a:latin typeface="Times New Roman" pitchFamily="18" charset="0"/>
                <a:cs typeface="Times New Roman" pitchFamily="18" charset="0"/>
              </a:rPr>
              <a:t>fischeri</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produces </a:t>
            </a:r>
            <a:r>
              <a:rPr lang="en-US" sz="2000" dirty="0" smtClean="0">
                <a:latin typeface="Times New Roman" pitchFamily="18" charset="0"/>
                <a:cs typeface="Times New Roman" pitchFamily="18" charset="0"/>
              </a:rPr>
              <a:t>luminescence and is </a:t>
            </a:r>
            <a:r>
              <a:rPr lang="en-US" sz="2000" dirty="0">
                <a:latin typeface="Times New Roman" pitchFamily="18" charset="0"/>
                <a:cs typeface="Times New Roman" pitchFamily="18" charset="0"/>
              </a:rPr>
              <a:t>the best studied quorum sensing system.</a:t>
            </a:r>
          </a:p>
        </p:txBody>
      </p:sp>
    </p:spTree>
    <p:extLst>
      <p:ext uri="{BB962C8B-B14F-4D97-AF65-F5344CB8AC3E}">
        <p14:creationId xmlns:p14="http://schemas.microsoft.com/office/powerpoint/2010/main" val="4115296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110" y="304800"/>
            <a:ext cx="8763000" cy="6093976"/>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Luminescence is associated with lux operon system which consists of two main regulatory genes </a:t>
            </a:r>
            <a:r>
              <a:rPr lang="en-US" sz="2000" dirty="0" err="1">
                <a:latin typeface="Times New Roman" pitchFamily="18" charset="0"/>
                <a:cs typeface="Times New Roman" pitchFamily="18" charset="0"/>
              </a:rPr>
              <a:t>luxl</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luxR</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and </a:t>
            </a:r>
            <a:r>
              <a:rPr lang="en-US" sz="2000" dirty="0">
                <a:latin typeface="Times New Roman" pitchFamily="18" charset="0"/>
                <a:cs typeface="Times New Roman" pitchFamily="18" charset="0"/>
              </a:rPr>
              <a:t>other genes (</a:t>
            </a:r>
            <a:r>
              <a:rPr lang="en-US" sz="2000" dirty="0" err="1">
                <a:latin typeface="Times New Roman" pitchFamily="18" charset="0"/>
                <a:cs typeface="Times New Roman" pitchFamily="18" charset="0"/>
              </a:rPr>
              <a:t>luxCDABEG</a:t>
            </a:r>
            <a:r>
              <a:rPr lang="en-US" sz="2000" dirty="0">
                <a:latin typeface="Times New Roman" pitchFamily="18" charset="0"/>
                <a:cs typeface="Times New Roman" pitchFamily="18" charset="0"/>
              </a:rPr>
              <a:t>) which </a:t>
            </a:r>
            <a:r>
              <a:rPr lang="en-US" sz="2000" dirty="0" smtClean="0">
                <a:latin typeface="Times New Roman" pitchFamily="18" charset="0"/>
                <a:cs typeface="Times New Roman" pitchFamily="18" charset="0"/>
              </a:rPr>
              <a:t>synthesize </a:t>
            </a:r>
            <a:r>
              <a:rPr lang="en-US" sz="2000" dirty="0">
                <a:latin typeface="Times New Roman" pitchFamily="18" charset="0"/>
                <a:cs typeface="Times New Roman" pitchFamily="18" charset="0"/>
              </a:rPr>
              <a:t>chemicals to produce light.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LuxI</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encodes a protein which </a:t>
            </a:r>
            <a:r>
              <a:rPr lang="en-US" sz="2000" dirty="0" err="1">
                <a:latin typeface="Times New Roman" pitchFamily="18" charset="0"/>
                <a:cs typeface="Times New Roman" pitchFamily="18" charset="0"/>
              </a:rPr>
              <a:t>catalyses</a:t>
            </a:r>
            <a:r>
              <a:rPr lang="en-US" sz="2000" dirty="0">
                <a:latin typeface="Times New Roman" pitchFamily="18" charset="0"/>
                <a:cs typeface="Times New Roman" pitchFamily="18" charset="0"/>
              </a:rPr>
              <a:t> the synthesis of a wide range of AHL</a:t>
            </a:r>
            <a:r>
              <a:rPr lang="el-GR" sz="2000" dirty="0">
                <a:latin typeface="Times New Roman" pitchFamily="18" charset="0"/>
                <a:cs typeface="Times New Roman" pitchFamily="18" charset="0"/>
              </a:rPr>
              <a:t>α.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LuxR</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encodes a protein which acts both as a receptor for AHL and as a transducer of the signal that activates the other genes of lux operon.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luxCDABEG</a:t>
            </a:r>
            <a:r>
              <a:rPr lang="en-US" sz="2000" dirty="0">
                <a:latin typeface="Times New Roman" pitchFamily="18" charset="0"/>
                <a:cs typeface="Times New Roman" pitchFamily="18" charset="0"/>
              </a:rPr>
              <a:t> genes are expressed after binding AHL to the </a:t>
            </a:r>
            <a:r>
              <a:rPr lang="en-US" sz="2000" dirty="0" err="1">
                <a:latin typeface="Times New Roman" pitchFamily="18" charset="0"/>
                <a:cs typeface="Times New Roman" pitchFamily="18" charset="0"/>
              </a:rPr>
              <a:t>luxR</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protein.</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luxA</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luxB</a:t>
            </a:r>
            <a:r>
              <a:rPr lang="en-US" sz="2000" dirty="0">
                <a:latin typeface="Times New Roman" pitchFamily="18" charset="0"/>
                <a:cs typeface="Times New Roman" pitchFamily="18" charset="0"/>
              </a:rPr>
              <a:t> genes </a:t>
            </a:r>
            <a:r>
              <a:rPr lang="en-US" sz="2000" dirty="0" err="1">
                <a:latin typeface="Times New Roman" pitchFamily="18" charset="0"/>
                <a:cs typeface="Times New Roman" pitchFamily="18" charset="0"/>
              </a:rPr>
              <a:t>synthesise</a:t>
            </a:r>
            <a:r>
              <a:rPr lang="en-US" sz="2000" dirty="0">
                <a:latin typeface="Times New Roman" pitchFamily="18" charset="0"/>
                <a:cs typeface="Times New Roman" pitchFamily="18" charset="0"/>
              </a:rPr>
              <a:t> the α- and β- subunits of bacterial luciferase.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other genes encode polypeptides which facilitate the synthesis of the substrate and produces light.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a:latin typeface="Times New Roman" pitchFamily="18" charset="0"/>
                <a:cs typeface="Times New Roman" pitchFamily="18" charset="0"/>
              </a:rPr>
              <a:t>Autoinducer</a:t>
            </a:r>
            <a:r>
              <a:rPr lang="en-US" sz="2000" dirty="0">
                <a:latin typeface="Times New Roman" pitchFamily="18" charset="0"/>
                <a:cs typeface="Times New Roman" pitchFamily="18" charset="0"/>
              </a:rPr>
              <a:t> of </a:t>
            </a:r>
            <a:r>
              <a:rPr lang="en-US" sz="2000" i="1" dirty="0">
                <a:latin typeface="Times New Roman" pitchFamily="18" charset="0"/>
                <a:cs typeface="Times New Roman" pitchFamily="18" charset="0"/>
              </a:rPr>
              <a:t>V. </a:t>
            </a:r>
            <a:r>
              <a:rPr lang="en-US" sz="2000" i="1" dirty="0" err="1">
                <a:latin typeface="Times New Roman" pitchFamily="18" charset="0"/>
                <a:cs typeface="Times New Roman" pitchFamily="18" charset="0"/>
              </a:rPr>
              <a:t>fischeri</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is N-(3-oxo-hexanoyl)-L- </a:t>
            </a:r>
            <a:r>
              <a:rPr lang="en-US" sz="2000" dirty="0" err="1">
                <a:latin typeface="Times New Roman" pitchFamily="18" charset="0"/>
                <a:cs typeface="Times New Roman" pitchFamily="18" charset="0"/>
              </a:rPr>
              <a:t>homoserine</a:t>
            </a:r>
            <a:r>
              <a:rPr lang="en-US" sz="2000" dirty="0">
                <a:latin typeface="Times New Roman" pitchFamily="18" charset="0"/>
                <a:cs typeface="Times New Roman" pitchFamily="18" charset="0"/>
              </a:rPr>
              <a:t> lactone. </a:t>
            </a:r>
          </a:p>
          <a:p>
            <a:pPr marL="342900" indent="-342900">
              <a:lnSpc>
                <a:spcPct val="150000"/>
              </a:lnSpc>
              <a:buFont typeface="Arial" pitchFamily="34" charset="0"/>
              <a:buChar char="•"/>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540251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Operation of luxI/luxR System and Luminescence in Vibrio Fischer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82103"/>
            <a:ext cx="7467600" cy="6385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3949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655564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Quorum sensing as a virulence mechanism: </a:t>
            </a:r>
            <a:endParaRPr lang="en-US" sz="2000" dirty="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In addition to </a:t>
            </a:r>
            <a:r>
              <a:rPr lang="en-US" sz="2000" i="1" dirty="0">
                <a:latin typeface="Times New Roman" pitchFamily="18" charset="0"/>
                <a:cs typeface="Times New Roman" pitchFamily="18" charset="0"/>
              </a:rPr>
              <a:t>V. </a:t>
            </a:r>
            <a:r>
              <a:rPr lang="en-US" sz="2000" i="1" dirty="0" err="1">
                <a:latin typeface="Times New Roman" pitchFamily="18" charset="0"/>
                <a:cs typeface="Times New Roman" pitchFamily="18" charset="0"/>
              </a:rPr>
              <a:t>fischeri</a:t>
            </a:r>
            <a:r>
              <a:rPr lang="en-US" sz="2000" dirty="0">
                <a:latin typeface="Times New Roman" pitchFamily="18" charset="0"/>
                <a:cs typeface="Times New Roman" pitchFamily="18" charset="0"/>
              </a:rPr>
              <a:t>, there is a large number of Gram-negative bacteria which produce AHLs to quorum sense.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are medically important bacteria, for example </a:t>
            </a:r>
            <a:r>
              <a:rPr lang="en-US" sz="2000" i="1" dirty="0">
                <a:latin typeface="Times New Roman" pitchFamily="18" charset="0"/>
                <a:cs typeface="Times New Roman" pitchFamily="18" charset="0"/>
              </a:rPr>
              <a:t>Pseudomonas </a:t>
            </a:r>
            <a:r>
              <a:rPr lang="en-US" sz="2000" i="1" dirty="0" err="1">
                <a:latin typeface="Times New Roman" pitchFamily="18" charset="0"/>
                <a:cs typeface="Times New Roman" pitchFamily="18" charset="0"/>
              </a:rPr>
              <a:t>aeruginosa</a:t>
            </a:r>
            <a:r>
              <a:rPr lang="en-US" sz="2000" i="1" dirty="0">
                <a:latin typeface="Times New Roman" pitchFamily="18" charset="0"/>
                <a:cs typeface="Times New Roman" pitchFamily="18" charset="0"/>
              </a:rPr>
              <a:t>, Proteus mirabilis, </a:t>
            </a:r>
            <a:r>
              <a:rPr lang="en-US" sz="2000" i="1" dirty="0" err="1">
                <a:latin typeface="Times New Roman" pitchFamily="18" charset="0"/>
                <a:cs typeface="Times New Roman" pitchFamily="18" charset="0"/>
              </a:rPr>
              <a:t>Serratia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liquefaciens</a:t>
            </a:r>
            <a:r>
              <a:rPr lang="en-US" sz="2000" i="1" dirty="0">
                <a:latin typeface="Times New Roman" pitchFamily="18" charset="0"/>
                <a:cs typeface="Times New Roman" pitchFamily="18" charset="0"/>
              </a:rPr>
              <a:t> and Yersinia </a:t>
            </a:r>
            <a:r>
              <a:rPr lang="en-US" sz="2000" i="1" dirty="0" err="1">
                <a:latin typeface="Times New Roman" pitchFamily="18" charset="0"/>
                <a:cs typeface="Times New Roman" pitchFamily="18" charset="0"/>
              </a:rPr>
              <a:t>enterocolitica</a:t>
            </a:r>
            <a:r>
              <a:rPr lang="en-US" sz="2000" i="1" dirty="0">
                <a:latin typeface="Times New Roman" pitchFamily="18" charset="0"/>
                <a:cs typeface="Times New Roman" pitchFamily="18" charset="0"/>
              </a:rPr>
              <a:t>.</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these bacteria </a:t>
            </a:r>
            <a:r>
              <a:rPr lang="en-US" sz="2000" dirty="0" err="1">
                <a:latin typeface="Times New Roman" pitchFamily="18" charset="0"/>
                <a:cs typeface="Times New Roman" pitchFamily="18" charset="0"/>
              </a:rPr>
              <a:t>LuxI</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LuxA</a:t>
            </a:r>
            <a:r>
              <a:rPr lang="en-US" sz="2000" dirty="0">
                <a:latin typeface="Times New Roman" pitchFamily="18" charset="0"/>
                <a:cs typeface="Times New Roman" pitchFamily="18" charset="0"/>
              </a:rPr>
              <a:t> homologues are involved in quorum sensing system.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i="1" dirty="0" smtClean="0">
                <a:latin typeface="Times New Roman" pitchFamily="18" charset="0"/>
                <a:cs typeface="Times New Roman" pitchFamily="18" charset="0"/>
              </a:rPr>
              <a:t>P. </a:t>
            </a:r>
            <a:r>
              <a:rPr lang="en-US" sz="2000" i="1" dirty="0" err="1">
                <a:latin typeface="Times New Roman" pitchFamily="18" charset="0"/>
                <a:cs typeface="Times New Roman" pitchFamily="18" charset="0"/>
              </a:rPr>
              <a:t>aeruginosa</a:t>
            </a:r>
            <a:r>
              <a:rPr lang="en-US" sz="2000" i="1" dirty="0">
                <a:latin typeface="Times New Roman" pitchFamily="18" charset="0"/>
                <a:cs typeface="Times New Roman" pitchFamily="18" charset="0"/>
              </a:rPr>
              <a:t> </a:t>
            </a:r>
            <a:r>
              <a:rPr lang="en-US" sz="2000" dirty="0" err="1">
                <a:latin typeface="Times New Roman" pitchFamily="18" charset="0"/>
                <a:cs typeface="Times New Roman" pitchFamily="18" charset="0"/>
              </a:rPr>
              <a:t>utilises</a:t>
            </a:r>
            <a:r>
              <a:rPr lang="en-US" sz="2000" dirty="0">
                <a:latin typeface="Times New Roman" pitchFamily="18" charset="0"/>
                <a:cs typeface="Times New Roman" pitchFamily="18" charset="0"/>
              </a:rPr>
              <a:t> two quorum systems, the </a:t>
            </a:r>
            <a:r>
              <a:rPr lang="en-US" sz="2000" dirty="0" err="1">
                <a:latin typeface="Times New Roman" pitchFamily="18" charset="0"/>
                <a:cs typeface="Times New Roman" pitchFamily="18" charset="0"/>
              </a:rPr>
              <a:t>las</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rhl</a:t>
            </a:r>
            <a:r>
              <a:rPr lang="en-US" sz="2000" dirty="0">
                <a:latin typeface="Times New Roman" pitchFamily="18" charset="0"/>
                <a:cs typeface="Times New Roman" pitchFamily="18" charset="0"/>
              </a:rPr>
              <a:t>.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las</a:t>
            </a:r>
            <a:r>
              <a:rPr lang="en-US" sz="2000" dirty="0">
                <a:latin typeface="Times New Roman" pitchFamily="18" charset="0"/>
                <a:cs typeface="Times New Roman" pitchFamily="18" charset="0"/>
              </a:rPr>
              <a:t> operon expresses </a:t>
            </a:r>
            <a:r>
              <a:rPr lang="en-US" sz="2000" dirty="0" err="1">
                <a:latin typeface="Times New Roman" pitchFamily="18" charset="0"/>
                <a:cs typeface="Times New Roman" pitchFamily="18" charset="0"/>
              </a:rPr>
              <a:t>LasR</a:t>
            </a:r>
            <a:r>
              <a:rPr lang="en-US" sz="2000" dirty="0">
                <a:latin typeface="Times New Roman" pitchFamily="18" charset="0"/>
                <a:cs typeface="Times New Roman" pitchFamily="18" charset="0"/>
              </a:rPr>
              <a:t> protein which is similar to </a:t>
            </a:r>
            <a:r>
              <a:rPr lang="en-US" sz="2000" dirty="0" err="1">
                <a:latin typeface="Times New Roman" pitchFamily="18" charset="0"/>
                <a:cs typeface="Times New Roman" pitchFamily="18" charset="0"/>
              </a:rPr>
              <a:t>LuxR</a:t>
            </a:r>
            <a:r>
              <a:rPr lang="en-US" sz="2000" dirty="0">
                <a:latin typeface="Times New Roman" pitchFamily="18" charset="0"/>
                <a:cs typeface="Times New Roman" pitchFamily="18" charset="0"/>
              </a:rPr>
              <a:t> and acts as transcriptional activator in the presence of </a:t>
            </a:r>
            <a:r>
              <a:rPr lang="en-US" sz="2000" dirty="0" smtClean="0">
                <a:latin typeface="Times New Roman" pitchFamily="18" charset="0"/>
                <a:cs typeface="Times New Roman" pitchFamily="18" charset="0"/>
              </a:rPr>
              <a:t>PA1(</a:t>
            </a:r>
            <a:r>
              <a:rPr lang="en-US" sz="2000" i="1" dirty="0" smtClean="0"/>
              <a:t>Pseudomonas</a:t>
            </a:r>
            <a:r>
              <a:rPr lang="en-US" sz="2000" dirty="0" smtClean="0"/>
              <a:t> </a:t>
            </a:r>
            <a:r>
              <a:rPr lang="en-US" sz="2000" dirty="0" err="1"/>
              <a:t>autoinducer</a:t>
            </a:r>
            <a:r>
              <a:rPr lang="en-US" sz="2000" dirty="0"/>
              <a:t> </a:t>
            </a:r>
            <a:r>
              <a:rPr lang="en-US" sz="2000" dirty="0" smtClean="0"/>
              <a:t>1)</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of </a:t>
            </a:r>
            <a:r>
              <a:rPr lang="en-US" sz="2000" i="1" dirty="0">
                <a:latin typeface="Times New Roman" pitchFamily="18" charset="0"/>
                <a:cs typeface="Times New Roman" pitchFamily="18" charset="0"/>
              </a:rPr>
              <a:t>Pseudomonas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LasI</a:t>
            </a:r>
            <a:r>
              <a:rPr lang="en-US" sz="2000" dirty="0">
                <a:latin typeface="Times New Roman" pitchFamily="18" charset="0"/>
                <a:cs typeface="Times New Roman" pitchFamily="18" charset="0"/>
              </a:rPr>
              <a:t> (the </a:t>
            </a:r>
            <a:r>
              <a:rPr lang="en-US" sz="2000" dirty="0" err="1">
                <a:latin typeface="Times New Roman" pitchFamily="18" charset="0"/>
                <a:cs typeface="Times New Roman" pitchFamily="18" charset="0"/>
              </a:rPr>
              <a:t>Luxl</a:t>
            </a:r>
            <a:r>
              <a:rPr lang="en-US" sz="2000" dirty="0">
                <a:latin typeface="Times New Roman" pitchFamily="18" charset="0"/>
                <a:cs typeface="Times New Roman" pitchFamily="18" charset="0"/>
              </a:rPr>
              <a:t> homologue) produces AHL.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autoinducer</a:t>
            </a:r>
            <a:r>
              <a:rPr lang="en-US" sz="2000" dirty="0">
                <a:latin typeface="Times New Roman" pitchFamily="18" charset="0"/>
                <a:cs typeface="Times New Roman" pitchFamily="18" charset="0"/>
              </a:rPr>
              <a:t> of </a:t>
            </a:r>
            <a:r>
              <a:rPr lang="en-US" sz="2000" i="1" dirty="0">
                <a:latin typeface="Times New Roman" pitchFamily="18" charset="0"/>
                <a:cs typeface="Times New Roman" pitchFamily="18" charset="0"/>
              </a:rPr>
              <a:t>P. </a:t>
            </a:r>
            <a:r>
              <a:rPr lang="en-US" sz="2000" i="1" dirty="0" err="1">
                <a:latin typeface="Times New Roman" pitchFamily="18" charset="0"/>
                <a:cs typeface="Times New Roman" pitchFamily="18" charset="0"/>
              </a:rPr>
              <a:t>aeruginosa</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at a threshold concentration </a:t>
            </a:r>
            <a:r>
              <a:rPr lang="en-US" sz="2000" dirty="0" smtClean="0">
                <a:latin typeface="Times New Roman" pitchFamily="18" charset="0"/>
                <a:cs typeface="Times New Roman" pitchFamily="18" charset="0"/>
              </a:rPr>
              <a:t>switch </a:t>
            </a:r>
            <a:r>
              <a:rPr lang="en-US" sz="2000" dirty="0">
                <a:latin typeface="Times New Roman" pitchFamily="18" charset="0"/>
                <a:cs typeface="Times New Roman" pitchFamily="18" charset="0"/>
              </a:rPr>
              <a:t>on a group of virulence gene including </a:t>
            </a:r>
            <a:r>
              <a:rPr lang="en-US" sz="2000" dirty="0" err="1">
                <a:latin typeface="Times New Roman" pitchFamily="18" charset="0"/>
                <a:cs typeface="Times New Roman" pitchFamily="18" charset="0"/>
              </a:rPr>
              <a:t>lasB</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lasA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apv</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toxA</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06659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639" y="152400"/>
            <a:ext cx="8610600" cy="5324535"/>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rhl</a:t>
            </a:r>
            <a:r>
              <a:rPr lang="en-US" sz="2000" dirty="0">
                <a:latin typeface="Times New Roman" pitchFamily="18" charset="0"/>
                <a:cs typeface="Times New Roman" pitchFamily="18" charset="0"/>
              </a:rPr>
              <a:t> system is the second quorum sensing system which involves </a:t>
            </a:r>
            <a:r>
              <a:rPr lang="en-US" sz="2000" dirty="0" err="1">
                <a:latin typeface="Times New Roman" pitchFamily="18" charset="0"/>
                <a:cs typeface="Times New Roman" pitchFamily="18" charset="0"/>
              </a:rPr>
              <a:t>RhIR</a:t>
            </a:r>
            <a:r>
              <a:rPr lang="en-US" sz="2000" dirty="0">
                <a:latin typeface="Times New Roman" pitchFamily="18" charset="0"/>
                <a:cs typeface="Times New Roman" pitchFamily="18" charset="0"/>
              </a:rPr>
              <a:t> (the transcriptional activator protein) along with the </a:t>
            </a:r>
            <a:r>
              <a:rPr lang="en-US" sz="2000" dirty="0" err="1">
                <a:latin typeface="Times New Roman" pitchFamily="18" charset="0"/>
                <a:cs typeface="Times New Roman" pitchFamily="18" charset="0"/>
              </a:rPr>
              <a:t>autoinducer</a:t>
            </a:r>
            <a:r>
              <a:rPr lang="en-US" sz="2000" dirty="0">
                <a:latin typeface="Times New Roman" pitchFamily="18" charset="0"/>
                <a:cs typeface="Times New Roman" pitchFamily="18" charset="0"/>
              </a:rPr>
              <a:t> (N-</a:t>
            </a:r>
            <a:r>
              <a:rPr lang="en-US" sz="2000" dirty="0" err="1">
                <a:latin typeface="Times New Roman" pitchFamily="18" charset="0"/>
                <a:cs typeface="Times New Roman" pitchFamily="18" charset="0"/>
              </a:rPr>
              <a:t>butyryl</a:t>
            </a:r>
            <a:r>
              <a:rPr lang="en-US" sz="2000" dirty="0">
                <a:latin typeface="Times New Roman" pitchFamily="18" charset="0"/>
                <a:cs typeface="Times New Roman" pitchFamily="18" charset="0"/>
              </a:rPr>
              <a:t>-L-</a:t>
            </a:r>
            <a:r>
              <a:rPr lang="en-US" sz="2000" dirty="0" err="1">
                <a:latin typeface="Times New Roman" pitchFamily="18" charset="0"/>
                <a:cs typeface="Times New Roman" pitchFamily="18" charset="0"/>
              </a:rPr>
              <a:t>homoserine</a:t>
            </a:r>
            <a:r>
              <a:rPr lang="en-US" sz="2000" dirty="0">
                <a:latin typeface="Times New Roman" pitchFamily="18" charset="0"/>
                <a:cs typeface="Times New Roman" pitchFamily="18" charset="0"/>
              </a:rPr>
              <a:t> lactone) </a:t>
            </a:r>
            <a:r>
              <a:rPr lang="en-US" sz="2000" dirty="0" err="1">
                <a:latin typeface="Times New Roman" pitchFamily="18" charset="0"/>
                <a:cs typeface="Times New Roman" pitchFamily="18" charset="0"/>
              </a:rPr>
              <a:t>synthesised</a:t>
            </a:r>
            <a:r>
              <a:rPr lang="en-US" sz="2000" dirty="0">
                <a:latin typeface="Times New Roman" pitchFamily="18" charset="0"/>
                <a:cs typeface="Times New Roman" pitchFamily="18" charset="0"/>
              </a:rPr>
              <a:t> by </a:t>
            </a:r>
            <a:r>
              <a:rPr lang="en-US" sz="2000" dirty="0" err="1">
                <a:latin typeface="Times New Roman" pitchFamily="18" charset="0"/>
                <a:cs typeface="Times New Roman" pitchFamily="18" charset="0"/>
              </a:rPr>
              <a:t>RhIR</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quorum sensing system results in production of extra virulence factor e.g. </a:t>
            </a:r>
            <a:r>
              <a:rPr lang="en-US" sz="2000" dirty="0" err="1">
                <a:latin typeface="Times New Roman" pitchFamily="18" charset="0"/>
                <a:cs typeface="Times New Roman" pitchFamily="18" charset="0"/>
              </a:rPr>
              <a:t>elastase</a:t>
            </a:r>
            <a:r>
              <a:rPr lang="en-US" sz="2000" dirty="0">
                <a:latin typeface="Times New Roman" pitchFamily="18" charset="0"/>
                <a:cs typeface="Times New Roman" pitchFamily="18" charset="0"/>
              </a:rPr>
              <a:t> which cleaves and inhibits the interleukin-2 (the key host </a:t>
            </a:r>
            <a:r>
              <a:rPr lang="en-US" sz="2000" dirty="0" err="1">
                <a:latin typeface="Times New Roman" pitchFamily="18" charset="0"/>
                <a:cs typeface="Times New Roman" pitchFamily="18" charset="0"/>
              </a:rPr>
              <a:t>defence</a:t>
            </a:r>
            <a:r>
              <a:rPr lang="en-US" sz="2000" dirty="0">
                <a:latin typeface="Times New Roman" pitchFamily="18" charset="0"/>
                <a:cs typeface="Times New Roman" pitchFamily="18" charset="0"/>
              </a:rPr>
              <a:t> cytokines).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las</a:t>
            </a:r>
            <a:r>
              <a:rPr lang="en-US" sz="2000" dirty="0">
                <a:latin typeface="Times New Roman" pitchFamily="18" charset="0"/>
                <a:cs typeface="Times New Roman" pitchFamily="18" charset="0"/>
              </a:rPr>
              <a:t> system is dominant which is activated before the </a:t>
            </a:r>
            <a:r>
              <a:rPr lang="en-US" sz="2000" dirty="0" err="1">
                <a:latin typeface="Times New Roman" pitchFamily="18" charset="0"/>
                <a:cs typeface="Times New Roman" pitchFamily="18" charset="0"/>
              </a:rPr>
              <a:t>rhl</a:t>
            </a:r>
            <a:r>
              <a:rPr lang="en-US" sz="2000" dirty="0">
                <a:latin typeface="Times New Roman" pitchFamily="18" charset="0"/>
                <a:cs typeface="Times New Roman" pitchFamily="18" charset="0"/>
              </a:rPr>
              <a:t> system</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a:latin typeface="Times New Roman" pitchFamily="18" charset="0"/>
                <a:cs typeface="Times New Roman" pitchFamily="18" charset="0"/>
              </a:rPr>
              <a:t>Many Gram-positive bacteria use </a:t>
            </a:r>
            <a:r>
              <a:rPr lang="en-US" sz="2000" dirty="0" err="1">
                <a:latin typeface="Times New Roman" pitchFamily="18" charset="0"/>
                <a:cs typeface="Times New Roman" pitchFamily="18" charset="0"/>
              </a:rPr>
              <a:t>oligopeptide</a:t>
            </a:r>
            <a:r>
              <a:rPr lang="en-US" sz="2000" dirty="0">
                <a:latin typeface="Times New Roman" pitchFamily="18" charset="0"/>
                <a:cs typeface="Times New Roman" pitchFamily="18" charset="0"/>
              </a:rPr>
              <a:t> as </a:t>
            </a:r>
            <a:r>
              <a:rPr lang="en-US" sz="2000" dirty="0" err="1">
                <a:latin typeface="Times New Roman" pitchFamily="18" charset="0"/>
                <a:cs typeface="Times New Roman" pitchFamily="18" charset="0"/>
              </a:rPr>
              <a:t>signalling</a:t>
            </a:r>
            <a:r>
              <a:rPr lang="en-US" sz="2000" dirty="0">
                <a:latin typeface="Times New Roman" pitchFamily="18" charset="0"/>
                <a:cs typeface="Times New Roman" pitchFamily="18" charset="0"/>
              </a:rPr>
              <a:t> molecules.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example, two different peptides are secreted by </a:t>
            </a:r>
            <a:r>
              <a:rPr lang="en-US" sz="2000" i="1" dirty="0">
                <a:latin typeface="Times New Roman" pitchFamily="18" charset="0"/>
                <a:cs typeface="Times New Roman" pitchFamily="18" charset="0"/>
              </a:rPr>
              <a:t>Bacillus </a:t>
            </a:r>
            <a:r>
              <a:rPr lang="en-US" sz="2000" i="1" dirty="0" err="1">
                <a:latin typeface="Times New Roman" pitchFamily="18" charset="0"/>
                <a:cs typeface="Times New Roman" pitchFamily="18" charset="0"/>
              </a:rPr>
              <a:t>subtilis</a:t>
            </a:r>
            <a:r>
              <a:rPr lang="en-US" sz="2000" dirty="0">
                <a:latin typeface="Times New Roman" pitchFamily="18" charset="0"/>
                <a:cs typeface="Times New Roman" pitchFamily="18" charset="0"/>
              </a:rPr>
              <a:t>. These are necessary for competence (ability for DNA uptake) and sporulation</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a:latin typeface="Times New Roman" pitchFamily="18" charset="0"/>
                <a:cs typeface="Times New Roman" pitchFamily="18" charset="0"/>
              </a:rPr>
              <a:t>In </a:t>
            </a:r>
            <a:r>
              <a:rPr lang="en-US" sz="2000" i="1" dirty="0">
                <a:latin typeface="Times New Roman" pitchFamily="18" charset="0"/>
                <a:cs typeface="Times New Roman" pitchFamily="18" charset="0"/>
              </a:rPr>
              <a:t>Staphylococcus </a:t>
            </a:r>
            <a:r>
              <a:rPr lang="en-US" sz="2000" i="1" dirty="0" err="1">
                <a:latin typeface="Times New Roman" pitchFamily="18" charset="0"/>
                <a:cs typeface="Times New Roman" pitchFamily="18" charset="0"/>
              </a:rPr>
              <a:t>aureus</a:t>
            </a:r>
            <a:r>
              <a:rPr lang="en-US" sz="2000" dirty="0">
                <a:latin typeface="Times New Roman" pitchFamily="18" charset="0"/>
                <a:cs typeface="Times New Roman" pitchFamily="18" charset="0"/>
              </a:rPr>
              <a:t>, a locus </a:t>
            </a:r>
            <a:r>
              <a:rPr lang="en-US" sz="2000" dirty="0" err="1">
                <a:latin typeface="Times New Roman" pitchFamily="18" charset="0"/>
                <a:cs typeface="Times New Roman" pitchFamily="18" charset="0"/>
              </a:rPr>
              <a:t>agr</a:t>
            </a:r>
            <a:r>
              <a:rPr lang="en-US" sz="2000" dirty="0">
                <a:latin typeface="Times New Roman" pitchFamily="18" charset="0"/>
                <a:cs typeface="Times New Roman" pitchFamily="18" charset="0"/>
              </a:rPr>
              <a:t> controls the expression of many virulence factors, namely exotoxins, capsular polysaccharide type 8 and V8 protease.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An </a:t>
            </a:r>
            <a:r>
              <a:rPr lang="en-US" sz="2000" dirty="0" err="1">
                <a:latin typeface="Times New Roman" pitchFamily="18" charset="0"/>
                <a:cs typeface="Times New Roman" pitchFamily="18" charset="0"/>
              </a:rPr>
              <a:t>octapeptide</a:t>
            </a:r>
            <a:r>
              <a:rPr lang="en-US" sz="2000" dirty="0">
                <a:latin typeface="Times New Roman" pitchFamily="18" charset="0"/>
                <a:cs typeface="Times New Roman" pitchFamily="18" charset="0"/>
              </a:rPr>
              <a:t> quorum sensing </a:t>
            </a:r>
            <a:r>
              <a:rPr lang="en-US" sz="2000" dirty="0" err="1">
                <a:latin typeface="Times New Roman" pitchFamily="18" charset="0"/>
                <a:cs typeface="Times New Roman" pitchFamily="18" charset="0"/>
              </a:rPr>
              <a:t>autoinducer</a:t>
            </a:r>
            <a:r>
              <a:rPr lang="en-US" sz="2000" dirty="0">
                <a:latin typeface="Times New Roman" pitchFamily="18" charset="0"/>
                <a:cs typeface="Times New Roman" pitchFamily="18" charset="0"/>
              </a:rPr>
              <a:t> is encoded by the </a:t>
            </a:r>
            <a:r>
              <a:rPr lang="en-US" sz="2000" dirty="0" err="1">
                <a:latin typeface="Times New Roman" pitchFamily="18" charset="0"/>
                <a:cs typeface="Times New Roman" pitchFamily="18" charset="0"/>
              </a:rPr>
              <a:t>agr</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locus </a:t>
            </a:r>
            <a:r>
              <a:rPr lang="en-US" sz="2000" dirty="0">
                <a:latin typeface="Times New Roman" pitchFamily="18" charset="0"/>
                <a:cs typeface="Times New Roman" pitchFamily="18" charset="0"/>
              </a:rPr>
              <a:t>which induces the </a:t>
            </a:r>
            <a:r>
              <a:rPr lang="en-US" sz="2000" dirty="0" err="1">
                <a:latin typeface="Times New Roman" pitchFamily="18" charset="0"/>
                <a:cs typeface="Times New Roman" pitchFamily="18" charset="0"/>
              </a:rPr>
              <a:t>agr</a:t>
            </a:r>
            <a:r>
              <a:rPr lang="en-US" sz="2000" dirty="0">
                <a:latin typeface="Times New Roman" pitchFamily="18" charset="0"/>
                <a:cs typeface="Times New Roman" pitchFamily="18" charset="0"/>
              </a:rPr>
              <a:t> locus.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quorum sensing </a:t>
            </a:r>
            <a:r>
              <a:rPr lang="en-US" sz="2000" dirty="0" err="1">
                <a:latin typeface="Times New Roman" pitchFamily="18" charset="0"/>
                <a:cs typeface="Times New Roman" pitchFamily="18" charset="0"/>
              </a:rPr>
              <a:t>autoinducer</a:t>
            </a:r>
            <a:r>
              <a:rPr lang="en-US" sz="2000" dirty="0">
                <a:latin typeface="Times New Roman" pitchFamily="18" charset="0"/>
                <a:cs typeface="Times New Roman" pitchFamily="18" charset="0"/>
              </a:rPr>
              <a:t> interacts with host </a:t>
            </a:r>
            <a:r>
              <a:rPr lang="en-US" sz="2000" dirty="0" err="1">
                <a:latin typeface="Times New Roman" pitchFamily="18" charset="0"/>
                <a:cs typeface="Times New Roman" pitchFamily="18" charset="0"/>
              </a:rPr>
              <a:t>defence</a:t>
            </a:r>
            <a:r>
              <a:rPr lang="en-US" sz="2000" dirty="0">
                <a:latin typeface="Times New Roman" pitchFamily="18" charset="0"/>
                <a:cs typeface="Times New Roman" pitchFamily="18" charset="0"/>
              </a:rPr>
              <a:t> system and inhibits the albeit at high </a:t>
            </a:r>
            <a:r>
              <a:rPr lang="en-US" sz="2000" dirty="0" smtClean="0">
                <a:latin typeface="Times New Roman" pitchFamily="18" charset="0"/>
                <a:cs typeface="Times New Roman" pitchFamily="18" charset="0"/>
              </a:rPr>
              <a:t>concentration.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131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533400"/>
            <a:ext cx="8458200" cy="6217087"/>
          </a:xfrm>
          <a:prstGeom prst="rect">
            <a:avLst/>
          </a:prstGeom>
          <a:noFill/>
        </p:spPr>
        <p:txBody>
          <a:bodyPr wrap="square" rtlCol="0">
            <a:spAutoFit/>
          </a:bodyPr>
          <a:lstStyle/>
          <a:p>
            <a:pPr marL="342900" indent="-342900">
              <a:buFont typeface="Arial" pitchFamily="34" charset="0"/>
              <a:buChar char="•"/>
            </a:pPr>
            <a:r>
              <a:rPr lang="en-US" sz="2000" dirty="0">
                <a:latin typeface="Times New Roman" pitchFamily="18" charset="0"/>
                <a:cs typeface="Times New Roman" pitchFamily="18" charset="0"/>
              </a:rPr>
              <a:t>Two-component signal transduction systems enable bacteria to sense, respond, and adapt to a wide range of environments, stressors, and growth conditions.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Signal </a:t>
            </a:r>
            <a:r>
              <a:rPr lang="en-US" sz="2000" dirty="0">
                <a:latin typeface="Times New Roman" pitchFamily="18" charset="0"/>
                <a:cs typeface="Times New Roman" pitchFamily="18" charset="0"/>
              </a:rPr>
              <a:t>transduction can occur through the transfer of </a:t>
            </a:r>
            <a:r>
              <a:rPr lang="en-US" sz="2000" dirty="0" err="1">
                <a:latin typeface="Times New Roman" pitchFamily="18" charset="0"/>
                <a:cs typeface="Times New Roman" pitchFamily="18" charset="0"/>
              </a:rPr>
              <a:t>phosphoryl</a:t>
            </a:r>
            <a:r>
              <a:rPr lang="en-US" sz="2000" dirty="0">
                <a:latin typeface="Times New Roman" pitchFamily="18" charset="0"/>
                <a:cs typeface="Times New Roman" pitchFamily="18" charset="0"/>
              </a:rPr>
              <a:t> groups from adenosine triphosphate ( ATP ) to a specific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residue in the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kinases (HK).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variant of the two-component system is the </a:t>
            </a:r>
            <a:r>
              <a:rPr lang="en-US" sz="2000" dirty="0" err="1">
                <a:latin typeface="Times New Roman" pitchFamily="18" charset="0"/>
                <a:cs typeface="Times New Roman" pitchFamily="18" charset="0"/>
              </a:rPr>
              <a:t>phospho</a:t>
            </a:r>
            <a:r>
              <a:rPr lang="en-US" sz="2000" dirty="0">
                <a:latin typeface="Times New Roman" pitchFamily="18" charset="0"/>
                <a:cs typeface="Times New Roman" pitchFamily="18" charset="0"/>
              </a:rPr>
              <a:t>-relay </a:t>
            </a:r>
            <a:r>
              <a:rPr lang="en-US" sz="2000" dirty="0" smtClean="0">
                <a:latin typeface="Times New Roman" pitchFamily="18" charset="0"/>
                <a:cs typeface="Times New Roman" pitchFamily="18" charset="0"/>
              </a:rPr>
              <a:t>system.</a:t>
            </a:r>
          </a:p>
          <a:p>
            <a:pPr marL="342900" indent="-342900">
              <a:buFont typeface="Arial" pitchFamily="34" charset="0"/>
              <a:buChar char="•"/>
            </a:pPr>
            <a:r>
              <a:rPr lang="en-US" sz="2000" b="1" dirty="0">
                <a:latin typeface="Times New Roman" pitchFamily="18" charset="0"/>
                <a:cs typeface="Times New Roman" pitchFamily="18" charset="0"/>
              </a:rPr>
              <a:t>Two-component systems</a:t>
            </a:r>
            <a:r>
              <a:rPr lang="en-US" sz="2000" dirty="0">
                <a:latin typeface="Times New Roman" pitchFamily="18" charset="0"/>
                <a:cs typeface="Times New Roman" pitchFamily="18" charset="0"/>
              </a:rPr>
              <a:t>: Two-component systems serve as a basic stimulus-response coupling mechanism to allow organisms to sense and respond to changes in many different environmental conditions. They typically consist of a membrane-bound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 that senses a specific environmental stimulus and a corresponding response regulator that mediates the cellular response, mostly through differential expression of target genes.</a:t>
            </a:r>
          </a:p>
          <a:p>
            <a:pPr marL="342900" indent="-342900">
              <a:buFont typeface="Arial" pitchFamily="34" charset="0"/>
              <a:buChar char="•"/>
            </a:pPr>
            <a:r>
              <a:rPr lang="en-US" sz="2000" b="1" dirty="0">
                <a:latin typeface="Times New Roman" pitchFamily="18" charset="0"/>
                <a:cs typeface="Times New Roman" pitchFamily="18" charset="0"/>
              </a:rPr>
              <a:t>Signal transduction</a:t>
            </a:r>
            <a:r>
              <a:rPr lang="en-US" sz="2000" dirty="0">
                <a:latin typeface="Times New Roman" pitchFamily="18" charset="0"/>
                <a:cs typeface="Times New Roman" pitchFamily="18" charset="0"/>
              </a:rPr>
              <a:t>: Signal transduction occurs when an extracellular signaling molecule activates a cell surface receptor. In turn, this receptor alters intracellular molecules creating a response.</a:t>
            </a:r>
          </a:p>
          <a:p>
            <a:pPr marL="342900" indent="-342900">
              <a:buFont typeface="Arial" pitchFamily="34" charset="0"/>
              <a:buChar char="•"/>
            </a:pPr>
            <a:r>
              <a:rPr lang="en-US" sz="2000" b="1" dirty="0" err="1" smtClean="0">
                <a:latin typeface="Times New Roman" pitchFamily="18" charset="0"/>
                <a:cs typeface="Times New Roman" pitchFamily="18" charset="0"/>
              </a:rPr>
              <a:t>Histidine</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kinase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Kinases (HK) are multifunctional, typically </a:t>
            </a:r>
            <a:r>
              <a:rPr lang="en-US" sz="2000" dirty="0" err="1">
                <a:latin typeface="Times New Roman" pitchFamily="18" charset="0"/>
                <a:cs typeface="Times New Roman" pitchFamily="18" charset="0"/>
              </a:rPr>
              <a:t>transmembrane</a:t>
            </a:r>
            <a:r>
              <a:rPr lang="en-US" sz="2000" dirty="0">
                <a:latin typeface="Times New Roman" pitchFamily="18" charset="0"/>
                <a:cs typeface="Times New Roman" pitchFamily="18" charset="0"/>
              </a:rPr>
              <a:t>, proteins of the </a:t>
            </a:r>
            <a:r>
              <a:rPr lang="en-US" sz="2000" dirty="0" err="1">
                <a:latin typeface="Times New Roman" pitchFamily="18" charset="0"/>
                <a:cs typeface="Times New Roman" pitchFamily="18" charset="0"/>
              </a:rPr>
              <a:t>transferase</a:t>
            </a:r>
            <a:r>
              <a:rPr lang="en-US" sz="2000" dirty="0">
                <a:latin typeface="Times New Roman" pitchFamily="18" charset="0"/>
                <a:cs typeface="Times New Roman" pitchFamily="18" charset="0"/>
              </a:rPr>
              <a:t> class that play a role in signal transduction across the cellular membrane.</a:t>
            </a:r>
          </a:p>
          <a:p>
            <a:endParaRPr lang="en-US" dirty="0"/>
          </a:p>
        </p:txBody>
      </p:sp>
    </p:spTree>
    <p:extLst>
      <p:ext uri="{BB962C8B-B14F-4D97-AF65-F5344CB8AC3E}">
        <p14:creationId xmlns:p14="http://schemas.microsoft.com/office/powerpoint/2010/main" val="1626528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077200" cy="6801862"/>
          </a:xfrm>
          <a:prstGeom prst="rect">
            <a:avLst/>
          </a:prstGeom>
          <a:noFill/>
        </p:spPr>
        <p:txBody>
          <a:bodyPr wrap="square" rtlCol="0">
            <a:spAutoFit/>
          </a:bodyPr>
          <a:lstStyle/>
          <a:p>
            <a:pPr marL="285750" indent="-285750">
              <a:buFont typeface="Arial" pitchFamily="34" charset="0"/>
              <a:buChar char="•"/>
            </a:pPr>
            <a:r>
              <a:rPr lang="en-US" sz="2000" dirty="0" smtClean="0">
                <a:latin typeface="Times New Roman" pitchFamily="18" charset="0"/>
                <a:cs typeface="Times New Roman" pitchFamily="18" charset="0"/>
              </a:rPr>
              <a:t>Two-component </a:t>
            </a:r>
            <a:r>
              <a:rPr lang="en-US" sz="2000" dirty="0">
                <a:latin typeface="Times New Roman" pitchFamily="18" charset="0"/>
                <a:cs typeface="Times New Roman" pitchFamily="18" charset="0"/>
              </a:rPr>
              <a:t>systems serve as a basic stimulus-response coupling mechanism allowing organisms to sense and respond to changes in many different environmental conditions.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typically consist of a membrane -bound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 that senses a specific environmental stimulus and a corresponding response regulator that mediates the cellular response.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Two </a:t>
            </a:r>
            <a:r>
              <a:rPr lang="en-US" sz="2000" dirty="0">
                <a:latin typeface="Times New Roman" pitchFamily="18" charset="0"/>
                <a:cs typeface="Times New Roman" pitchFamily="18" charset="0"/>
              </a:rPr>
              <a:t>component signaling systems are widely occurring in prokaryotes whereas only a few two-component systems have been identified in eukaryotic organisms.</a:t>
            </a:r>
          </a:p>
          <a:p>
            <a:pPr marL="285750" indent="-285750">
              <a:buFont typeface="Arial" pitchFamily="34" charset="0"/>
              <a:buChar char="•"/>
            </a:pPr>
            <a:r>
              <a:rPr lang="en-US" sz="2000" dirty="0">
                <a:latin typeface="Times New Roman" pitchFamily="18" charset="0"/>
                <a:cs typeface="Times New Roman" pitchFamily="18" charset="0"/>
              </a:rPr>
              <a:t>Signal transduction occurs through the transfer of </a:t>
            </a:r>
            <a:r>
              <a:rPr lang="en-US" sz="2000" dirty="0" err="1">
                <a:latin typeface="Times New Roman" pitchFamily="18" charset="0"/>
                <a:cs typeface="Times New Roman" pitchFamily="18" charset="0"/>
              </a:rPr>
              <a:t>phosphoryl</a:t>
            </a:r>
            <a:r>
              <a:rPr lang="en-US" sz="2000" dirty="0">
                <a:latin typeface="Times New Roman" pitchFamily="18" charset="0"/>
                <a:cs typeface="Times New Roman" pitchFamily="18" charset="0"/>
              </a:rPr>
              <a:t> groups from adenosine triphosphate (ATP) to a specific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residue </a:t>
            </a:r>
            <a:r>
              <a:rPr lang="en-US" sz="2000" dirty="0" smtClean="0">
                <a:latin typeface="Times New Roman" pitchFamily="18" charset="0"/>
                <a:cs typeface="Times New Roman" pitchFamily="18" charset="0"/>
              </a:rPr>
              <a:t>of a response regulator by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kinases (HK). This is an </a:t>
            </a:r>
            <a:r>
              <a:rPr lang="en-US" sz="2000" dirty="0" err="1">
                <a:latin typeface="Times New Roman" pitchFamily="18" charset="0"/>
                <a:cs typeface="Times New Roman" pitchFamily="18" charset="0"/>
              </a:rPr>
              <a:t>autophosphorylation</a:t>
            </a:r>
            <a:r>
              <a:rPr lang="en-US" sz="2000" dirty="0">
                <a:latin typeface="Times New Roman" pitchFamily="18" charset="0"/>
                <a:cs typeface="Times New Roman" pitchFamily="18" charset="0"/>
              </a:rPr>
              <a:t> reaction.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kinases are typically </a:t>
            </a:r>
            <a:r>
              <a:rPr lang="en-US" sz="2000" b="1" dirty="0" err="1" smtClean="0">
                <a:latin typeface="Times New Roman" pitchFamily="18" charset="0"/>
                <a:cs typeface="Times New Roman" pitchFamily="18" charset="0"/>
              </a:rPr>
              <a:t>homodimeric</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transmembrane</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proteins </a:t>
            </a:r>
            <a:r>
              <a:rPr lang="en-US" sz="2000" dirty="0" smtClean="0">
                <a:latin typeface="Times New Roman" pitchFamily="18" charset="0"/>
                <a:cs typeface="Times New Roman" pitchFamily="18" charset="0"/>
              </a:rPr>
              <a:t>containing </a:t>
            </a:r>
            <a:r>
              <a:rPr lang="en-US" sz="2000" dirty="0">
                <a:latin typeface="Times New Roman" pitchFamily="18" charset="0"/>
                <a:cs typeface="Times New Roman" pitchFamily="18" charset="0"/>
              </a:rPr>
              <a:t>a </a:t>
            </a:r>
            <a:r>
              <a:rPr lang="en-US" sz="2000" b="1" dirty="0" err="1">
                <a:latin typeface="Times New Roman" pitchFamily="18" charset="0"/>
                <a:cs typeface="Times New Roman" pitchFamily="18" charset="0"/>
              </a:rPr>
              <a:t>histidine</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phosphotransfer</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domain and </a:t>
            </a:r>
            <a:r>
              <a:rPr lang="en-US" sz="2000" b="1" dirty="0">
                <a:latin typeface="Times New Roman" pitchFamily="18" charset="0"/>
                <a:cs typeface="Times New Roman" pitchFamily="18" charset="0"/>
              </a:rPr>
              <a:t>an ATP binding </a:t>
            </a:r>
            <a:r>
              <a:rPr lang="en-US" sz="2000" b="1" dirty="0" smtClean="0">
                <a:latin typeface="Times New Roman" pitchFamily="18" charset="0"/>
                <a:cs typeface="Times New Roman" pitchFamily="18" charset="0"/>
              </a:rPr>
              <a:t>domain</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b="1" dirty="0" smtClean="0">
                <a:latin typeface="Times New Roman" pitchFamily="18" charset="0"/>
                <a:cs typeface="Times New Roman" pitchFamily="18" charset="0"/>
              </a:rPr>
              <a:t>Response </a:t>
            </a:r>
            <a:r>
              <a:rPr lang="en-US" sz="2000" b="1" dirty="0">
                <a:latin typeface="Times New Roman" pitchFamily="18" charset="0"/>
                <a:cs typeface="Times New Roman" pitchFamily="18" charset="0"/>
              </a:rPr>
              <a:t>regulators </a:t>
            </a:r>
            <a:r>
              <a:rPr lang="en-US" sz="2000" dirty="0">
                <a:latin typeface="Times New Roman" pitchFamily="18" charset="0"/>
                <a:cs typeface="Times New Roman" pitchFamily="18" charset="0"/>
              </a:rPr>
              <a:t>may consist </a:t>
            </a:r>
            <a:r>
              <a:rPr lang="en-US" sz="2000" dirty="0" smtClean="0">
                <a:latin typeface="Times New Roman" pitchFamily="18" charset="0"/>
                <a:cs typeface="Times New Roman" pitchFamily="18" charset="0"/>
              </a:rPr>
              <a:t>of an </a:t>
            </a:r>
            <a:r>
              <a:rPr lang="en-US" sz="2000" dirty="0" smtClean="0">
                <a:solidFill>
                  <a:srgbClr val="000000"/>
                </a:solidFill>
                <a:latin typeface="Times New Roman" pitchFamily="18" charset="0"/>
                <a:cs typeface="Times New Roman" pitchFamily="18" charset="0"/>
              </a:rPr>
              <a:t>N-terminal </a:t>
            </a:r>
            <a:r>
              <a:rPr lang="en-US" sz="2000" dirty="0">
                <a:solidFill>
                  <a:srgbClr val="000000"/>
                </a:solidFill>
                <a:latin typeface="Times New Roman" pitchFamily="18" charset="0"/>
                <a:cs typeface="Times New Roman" pitchFamily="18" charset="0"/>
              </a:rPr>
              <a:t>Receiver or Regulatory </a:t>
            </a:r>
            <a:r>
              <a:rPr lang="en-US" sz="2000" dirty="0" smtClean="0">
                <a:solidFill>
                  <a:srgbClr val="000000"/>
                </a:solidFill>
                <a:latin typeface="Times New Roman" pitchFamily="18" charset="0"/>
                <a:cs typeface="Times New Roman" pitchFamily="18" charset="0"/>
              </a:rPr>
              <a:t>domain  and a C-terminal </a:t>
            </a:r>
            <a:r>
              <a:rPr lang="en-US" sz="2000" dirty="0">
                <a:solidFill>
                  <a:srgbClr val="000000"/>
                </a:solidFill>
                <a:latin typeface="Times New Roman" pitchFamily="18" charset="0"/>
                <a:cs typeface="Times New Roman" pitchFamily="18" charset="0"/>
              </a:rPr>
              <a:t>Effector </a:t>
            </a:r>
            <a:r>
              <a:rPr lang="en-US" sz="2000" dirty="0" smtClean="0">
                <a:solidFill>
                  <a:srgbClr val="000000"/>
                </a:solidFill>
                <a:latin typeface="Times New Roman" pitchFamily="18" charset="0"/>
                <a:cs typeface="Times New Roman" pitchFamily="18" charset="0"/>
              </a:rPr>
              <a:t>domain involved in DNA-binding </a:t>
            </a:r>
            <a:r>
              <a:rPr lang="en-US" sz="2000" dirty="0">
                <a:solidFill>
                  <a:srgbClr val="000000"/>
                </a:solidFill>
                <a:latin typeface="Times New Roman" pitchFamily="18" charset="0"/>
                <a:cs typeface="Times New Roman" pitchFamily="18" charset="0"/>
              </a:rPr>
              <a:t>transcriptional </a:t>
            </a:r>
            <a:r>
              <a:rPr lang="en-US" sz="2000" dirty="0" smtClean="0">
                <a:solidFill>
                  <a:srgbClr val="000000"/>
                </a:solidFill>
                <a:latin typeface="Times New Roman" pitchFamily="18" charset="0"/>
                <a:cs typeface="Times New Roman" pitchFamily="18" charset="0"/>
              </a:rPr>
              <a:t>regulator enzymatic </a:t>
            </a:r>
            <a:r>
              <a:rPr lang="en-US" sz="2000" dirty="0">
                <a:solidFill>
                  <a:srgbClr val="000000"/>
                </a:solidFill>
                <a:latin typeface="Times New Roman" pitchFamily="18" charset="0"/>
                <a:cs typeface="Times New Roman" pitchFamily="18" charset="0"/>
              </a:rPr>
              <a:t>activity (</a:t>
            </a:r>
            <a:r>
              <a:rPr lang="en-US" sz="2000" dirty="0" err="1">
                <a:solidFill>
                  <a:srgbClr val="000000"/>
                </a:solidFill>
                <a:latin typeface="Times New Roman" pitchFamily="18" charset="0"/>
                <a:cs typeface="Times New Roman" pitchFamily="18" charset="0"/>
              </a:rPr>
              <a:t>CheB</a:t>
            </a:r>
            <a:r>
              <a:rPr lang="en-US" sz="2000" dirty="0">
                <a:solidFill>
                  <a:srgbClr val="000000"/>
                </a:solidFill>
                <a:latin typeface="Times New Roman" pitchFamily="18" charset="0"/>
                <a:cs typeface="Times New Roman" pitchFamily="18" charset="0"/>
              </a:rPr>
              <a:t> or </a:t>
            </a:r>
            <a:r>
              <a:rPr lang="en-US" sz="2000" dirty="0" err="1" smtClean="0">
                <a:solidFill>
                  <a:srgbClr val="000000"/>
                </a:solidFill>
                <a:latin typeface="Times New Roman" pitchFamily="18" charset="0"/>
                <a:cs typeface="Times New Roman" pitchFamily="18" charset="0"/>
              </a:rPr>
              <a:t>RegA</a:t>
            </a:r>
            <a:r>
              <a:rPr lang="en-US" sz="2000" dirty="0" smtClean="0">
                <a:solidFill>
                  <a:srgbClr val="000000"/>
                </a:solidFill>
                <a:latin typeface="Times New Roman" pitchFamily="18" charset="0"/>
                <a:cs typeface="Times New Roman" pitchFamily="18" charset="0"/>
              </a:rPr>
              <a:t>), protein-protein </a:t>
            </a:r>
            <a:r>
              <a:rPr lang="en-US" sz="2000" dirty="0">
                <a:solidFill>
                  <a:srgbClr val="000000"/>
                </a:solidFill>
                <a:latin typeface="Times New Roman" pitchFamily="18" charset="0"/>
                <a:cs typeface="Times New Roman" pitchFamily="18" charset="0"/>
              </a:rPr>
              <a:t>interactions</a:t>
            </a:r>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1977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p:cNvSpPr>
            <a:spLocks noChangeAspect="1" noChangeArrowheads="1"/>
          </p:cNvSpPr>
          <p:nvPr/>
        </p:nvSpPr>
        <p:spPr bwMode="auto">
          <a:xfrm>
            <a:off x="155575" y="-1714500"/>
            <a:ext cx="4867275" cy="3571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image"/>
          <p:cNvSpPr>
            <a:spLocks noChangeAspect="1" noChangeArrowheads="1"/>
          </p:cNvSpPr>
          <p:nvPr/>
        </p:nvSpPr>
        <p:spPr bwMode="auto">
          <a:xfrm>
            <a:off x="307975" y="-1562100"/>
            <a:ext cx="4867275" cy="3571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image"/>
          <p:cNvSpPr>
            <a:spLocks noChangeAspect="1" noChangeArrowheads="1"/>
          </p:cNvSpPr>
          <p:nvPr/>
        </p:nvSpPr>
        <p:spPr bwMode="auto">
          <a:xfrm>
            <a:off x="460375" y="-1409700"/>
            <a:ext cx="4867275" cy="3571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image"/>
          <p:cNvSpPr>
            <a:spLocks noChangeAspect="1" noChangeArrowheads="1"/>
          </p:cNvSpPr>
          <p:nvPr/>
        </p:nvSpPr>
        <p:spPr bwMode="auto">
          <a:xfrm>
            <a:off x="612775" y="-1257300"/>
            <a:ext cx="4867275" cy="3571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10" descr="image"/>
          <p:cNvSpPr>
            <a:spLocks noChangeAspect="1" noChangeArrowheads="1"/>
          </p:cNvSpPr>
          <p:nvPr/>
        </p:nvSpPr>
        <p:spPr bwMode="auto">
          <a:xfrm>
            <a:off x="765175" y="-1104900"/>
            <a:ext cx="4867275" cy="3571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p:nvSpPr>
        <p:spPr>
          <a:xfrm>
            <a:off x="155574" y="223837"/>
            <a:ext cx="8836025" cy="5447645"/>
          </a:xfrm>
          <a:prstGeom prst="rect">
            <a:avLst/>
          </a:prstGeom>
        </p:spPr>
        <p:txBody>
          <a:bodyPr wrap="square">
            <a:spAutoFit/>
          </a:bodyPr>
          <a:lstStyle/>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Subsequently </a:t>
            </a: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 catalyzes the </a:t>
            </a:r>
            <a:r>
              <a:rPr lang="en-US" sz="2000" b="1" dirty="0">
                <a:latin typeface="Times New Roman" pitchFamily="18" charset="0"/>
                <a:cs typeface="Times New Roman" pitchFamily="18" charset="0"/>
              </a:rPr>
              <a:t>transfer of the phosphate group </a:t>
            </a:r>
            <a:r>
              <a:rPr lang="en-US" sz="2000" dirty="0">
                <a:latin typeface="Times New Roman" pitchFamily="18" charset="0"/>
                <a:cs typeface="Times New Roman" pitchFamily="18" charset="0"/>
              </a:rPr>
              <a:t>on the phosphorylated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residues </a:t>
            </a:r>
            <a:r>
              <a:rPr lang="en-US" sz="2000" b="1" dirty="0">
                <a:latin typeface="Times New Roman" pitchFamily="18" charset="0"/>
                <a:cs typeface="Times New Roman" pitchFamily="18" charset="0"/>
              </a:rPr>
              <a:t>to an aspartic acid residue </a:t>
            </a:r>
            <a:r>
              <a:rPr lang="en-US" sz="2000" dirty="0">
                <a:latin typeface="Times New Roman" pitchFamily="18" charset="0"/>
                <a:cs typeface="Times New Roman" pitchFamily="18" charset="0"/>
              </a:rPr>
              <a:t>on the response regulator (RR). </a:t>
            </a:r>
          </a:p>
          <a:p>
            <a:pPr marL="285750" indent="-285750">
              <a:lnSpc>
                <a:spcPct val="150000"/>
              </a:lnSpc>
              <a:buFont typeface="Arial" pitchFamily="34" charset="0"/>
              <a:buChar char="•"/>
            </a:pPr>
            <a:r>
              <a:rPr lang="en-US" sz="2000" dirty="0">
                <a:latin typeface="Times New Roman" pitchFamily="18" charset="0"/>
                <a:cs typeface="Times New Roman" pitchFamily="18" charset="0"/>
              </a:rPr>
              <a:t>Phosphorylation causes the response regulator’s conformation to change, usually activating an attached output domain, which then leads to the stimulation (or </a:t>
            </a:r>
            <a:r>
              <a:rPr lang="en-US" sz="2000" dirty="0" smtClean="0">
                <a:latin typeface="Times New Roman" pitchFamily="18" charset="0"/>
                <a:cs typeface="Times New Roman" pitchFamily="18" charset="0"/>
              </a:rPr>
              <a:t>repression) of </a:t>
            </a:r>
            <a:r>
              <a:rPr lang="en-US" sz="2000" dirty="0">
                <a:latin typeface="Times New Roman" pitchFamily="18" charset="0"/>
                <a:cs typeface="Times New Roman" pitchFamily="18" charset="0"/>
              </a:rPr>
              <a:t>expression of target genes. </a:t>
            </a:r>
          </a:p>
          <a:p>
            <a:pPr marL="285750" indent="-285750">
              <a:lnSpc>
                <a:spcPct val="150000"/>
              </a:lnSpc>
              <a:buFont typeface="Arial" pitchFamily="34" charset="0"/>
              <a:buChar char="•"/>
            </a:pPr>
            <a:r>
              <a:rPr lang="en-US" sz="2000" dirty="0">
                <a:latin typeface="Times New Roman" pitchFamily="18" charset="0"/>
                <a:cs typeface="Times New Roman" pitchFamily="18" charset="0"/>
              </a:rPr>
              <a:t>The level of phosphorylation of the response regulator controls its activity. </a:t>
            </a:r>
          </a:p>
          <a:p>
            <a:pPr marL="285750" indent="-285750">
              <a:lnSpc>
                <a:spcPct val="150000"/>
              </a:lnSpc>
              <a:buFont typeface="Arial" pitchFamily="34" charset="0"/>
              <a:buChar char="•"/>
            </a:pPr>
            <a:r>
              <a:rPr lang="en-US" sz="2000" dirty="0">
                <a:latin typeface="Times New Roman" pitchFamily="18" charset="0"/>
                <a:cs typeface="Times New Roman" pitchFamily="18" charset="0"/>
              </a:rPr>
              <a:t>Some HK are </a:t>
            </a:r>
            <a:r>
              <a:rPr lang="en-US" sz="2000" dirty="0" err="1">
                <a:latin typeface="Times New Roman" pitchFamily="18" charset="0"/>
                <a:cs typeface="Times New Roman" pitchFamily="18" charset="0"/>
              </a:rPr>
              <a:t>bifunctional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catalysing</a:t>
            </a:r>
            <a:r>
              <a:rPr lang="en-US" sz="2000" dirty="0">
                <a:latin typeface="Times New Roman" pitchFamily="18" charset="0"/>
                <a:cs typeface="Times New Roman" pitchFamily="18" charset="0"/>
              </a:rPr>
              <a:t> both the phosphorylation and </a:t>
            </a:r>
            <a:r>
              <a:rPr lang="en-US" sz="2000" dirty="0" err="1">
                <a:latin typeface="Times New Roman" pitchFamily="18" charset="0"/>
                <a:cs typeface="Times New Roman" pitchFamily="18" charset="0"/>
              </a:rPr>
              <a:t>dephosphorylation</a:t>
            </a:r>
            <a:r>
              <a:rPr lang="en-US" sz="2000" dirty="0">
                <a:latin typeface="Times New Roman" pitchFamily="18" charset="0"/>
                <a:cs typeface="Times New Roman" pitchFamily="18" charset="0"/>
              </a:rPr>
              <a:t> of their response regulator. </a:t>
            </a:r>
          </a:p>
          <a:p>
            <a:pPr marL="285750" indent="-285750">
              <a:lnSpc>
                <a:spcPct val="150000"/>
              </a:lnSpc>
              <a:buFont typeface="Arial" pitchFamily="34" charset="0"/>
              <a:buChar char="•"/>
            </a:pPr>
            <a:r>
              <a:rPr lang="en-US" sz="2000" dirty="0">
                <a:latin typeface="Times New Roman" pitchFamily="18" charset="0"/>
                <a:cs typeface="Times New Roman" pitchFamily="18" charset="0"/>
              </a:rPr>
              <a:t>The input stimuli can regulate either the kinase or phosphatase activity of the </a:t>
            </a:r>
            <a:r>
              <a:rPr lang="en-US" sz="2000" dirty="0" err="1">
                <a:latin typeface="Times New Roman" pitchFamily="18" charset="0"/>
                <a:cs typeface="Times New Roman" pitchFamily="18" charset="0"/>
              </a:rPr>
              <a:t>bifunctional</a:t>
            </a:r>
            <a:r>
              <a:rPr lang="en-US" sz="2000" dirty="0">
                <a:latin typeface="Times New Roman" pitchFamily="18" charset="0"/>
                <a:cs typeface="Times New Roman" pitchFamily="18" charset="0"/>
              </a:rPr>
              <a:t> HK</a:t>
            </a:r>
            <a:r>
              <a:rPr lang="en-US" sz="2000" dirty="0" smtClean="0">
                <a:latin typeface="Times New Roman" pitchFamily="18" charset="0"/>
                <a:cs typeface="Times New Roman" pitchFamily="18" charset="0"/>
              </a:rPr>
              <a:t>.</a:t>
            </a:r>
          </a:p>
          <a:p>
            <a:pPr marL="285750" indent="-285750">
              <a:buFont typeface="Arial" pitchFamily="34" charset="0"/>
              <a:buChar cha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26044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226" y="152400"/>
            <a:ext cx="8922774" cy="6555641"/>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Two-component signal transduction systems enable bacteria to sense, respond and adapt to a wide range of environments, stressors and growth conditions.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bacteria can contain as many as 200 two-component systems that need tight regulation to prevent unwanted cross-talk.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pathways have been adapted to respond to a wide variety of stimuli, including nutrients, cellular redox state, changes in </a:t>
            </a:r>
            <a:r>
              <a:rPr lang="en-US" sz="2000" dirty="0" err="1">
                <a:latin typeface="Times New Roman" pitchFamily="18" charset="0"/>
                <a:cs typeface="Times New Roman" pitchFamily="18" charset="0"/>
              </a:rPr>
              <a:t>osmolarity</a:t>
            </a:r>
            <a:r>
              <a:rPr lang="en-US" sz="2000" dirty="0">
                <a:latin typeface="Times New Roman" pitchFamily="18" charset="0"/>
                <a:cs typeface="Times New Roman" pitchFamily="18" charset="0"/>
              </a:rPr>
              <a:t>, quorum signals, antibiotics, temperature, </a:t>
            </a:r>
            <a:r>
              <a:rPr lang="en-US" sz="2000" dirty="0" err="1">
                <a:latin typeface="Times New Roman" pitchFamily="18" charset="0"/>
                <a:cs typeface="Times New Roman" pitchFamily="18" charset="0"/>
              </a:rPr>
              <a:t>chemoattractants</a:t>
            </a:r>
            <a:r>
              <a:rPr lang="en-US" sz="2000" dirty="0">
                <a:latin typeface="Times New Roman" pitchFamily="18" charset="0"/>
                <a:cs typeface="Times New Roman" pitchFamily="18" charset="0"/>
              </a:rPr>
              <a:t>, pH and more.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In </a:t>
            </a:r>
            <a:r>
              <a:rPr lang="en-US" sz="2000" i="1" dirty="0">
                <a:latin typeface="Times New Roman" pitchFamily="18" charset="0"/>
                <a:cs typeface="Times New Roman" pitchFamily="18" charset="0"/>
              </a:rPr>
              <a:t>E. coli </a:t>
            </a:r>
            <a:r>
              <a:rPr lang="en-US" sz="2000" dirty="0">
                <a:latin typeface="Times New Roman" pitchFamily="18" charset="0"/>
                <a:cs typeface="Times New Roman" pitchFamily="18" charset="0"/>
              </a:rPr>
              <a:t>the </a:t>
            </a:r>
            <a:r>
              <a:rPr lang="en-US" sz="2000" b="1" dirty="0" err="1">
                <a:latin typeface="Times New Roman" pitchFamily="18" charset="0"/>
                <a:cs typeface="Times New Roman" pitchFamily="18" charset="0"/>
              </a:rPr>
              <a:t>EnvZ</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OmpR</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osmoregulation system </a:t>
            </a:r>
            <a:r>
              <a:rPr lang="en-US" sz="2000" b="1" dirty="0">
                <a:latin typeface="Times New Roman" pitchFamily="18" charset="0"/>
                <a:cs typeface="Times New Roman" pitchFamily="18" charset="0"/>
              </a:rPr>
              <a:t>controls the differential expression </a:t>
            </a:r>
            <a:r>
              <a:rPr lang="en-US" sz="2000" dirty="0">
                <a:latin typeface="Times New Roman" pitchFamily="18" charset="0"/>
                <a:cs typeface="Times New Roman" pitchFamily="18" charset="0"/>
              </a:rPr>
              <a:t>of the </a:t>
            </a:r>
            <a:r>
              <a:rPr lang="en-US" sz="2000" b="1" dirty="0">
                <a:latin typeface="Times New Roman" pitchFamily="18" charset="0"/>
                <a:cs typeface="Times New Roman" pitchFamily="18" charset="0"/>
              </a:rPr>
              <a:t>outer membrane </a:t>
            </a:r>
            <a:r>
              <a:rPr lang="en-US" sz="2000" b="1" dirty="0" err="1">
                <a:latin typeface="Times New Roman" pitchFamily="18" charset="0"/>
                <a:cs typeface="Times New Roman" pitchFamily="18" charset="0"/>
              </a:rPr>
              <a:t>porin</a:t>
            </a:r>
            <a:r>
              <a:rPr lang="en-US" sz="2000" b="1" dirty="0">
                <a:latin typeface="Times New Roman" pitchFamily="18" charset="0"/>
                <a:cs typeface="Times New Roman" pitchFamily="18" charset="0"/>
              </a:rPr>
              <a:t> proteins </a:t>
            </a:r>
            <a:r>
              <a:rPr lang="en-US" sz="2000" b="1" dirty="0" err="1">
                <a:latin typeface="Times New Roman" pitchFamily="18" charset="0"/>
                <a:cs typeface="Times New Roman" pitchFamily="18" charset="0"/>
              </a:rPr>
              <a:t>OmpF</a:t>
            </a:r>
            <a:r>
              <a:rPr lang="en-US" sz="2000" b="1" dirty="0">
                <a:latin typeface="Times New Roman" pitchFamily="18" charset="0"/>
                <a:cs typeface="Times New Roman" pitchFamily="18" charset="0"/>
              </a:rPr>
              <a:t> and </a:t>
            </a:r>
            <a:r>
              <a:rPr lang="en-US" sz="2000" b="1" dirty="0" err="1">
                <a:latin typeface="Times New Roman" pitchFamily="18" charset="0"/>
                <a:cs typeface="Times New Roman" pitchFamily="18" charset="0"/>
              </a:rPr>
              <a:t>OmpC</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b="1" dirty="0" err="1">
                <a:latin typeface="Times New Roman" pitchFamily="18" charset="0"/>
                <a:cs typeface="Times New Roman" pitchFamily="18" charset="0"/>
              </a:rPr>
              <a:t>KdpD</a:t>
            </a:r>
            <a:r>
              <a:rPr lang="en-US" sz="2000" b="1" dirty="0">
                <a:latin typeface="Times New Roman" pitchFamily="18" charset="0"/>
                <a:cs typeface="Times New Roman" pitchFamily="18" charset="0"/>
              </a:rPr>
              <a:t> sensor kinase proteins </a:t>
            </a:r>
            <a:r>
              <a:rPr lang="en-US" sz="2000" dirty="0">
                <a:latin typeface="Times New Roman" pitchFamily="18" charset="0"/>
                <a:cs typeface="Times New Roman" pitchFamily="18" charset="0"/>
              </a:rPr>
              <a:t>regulate the </a:t>
            </a:r>
            <a:r>
              <a:rPr lang="en-US" sz="2000" b="1" dirty="0" err="1">
                <a:latin typeface="Times New Roman" pitchFamily="18" charset="0"/>
                <a:cs typeface="Times New Roman" pitchFamily="18" charset="0"/>
              </a:rPr>
              <a:t>kdpFABC</a:t>
            </a:r>
            <a:r>
              <a:rPr lang="en-US" sz="2000" b="1" dirty="0">
                <a:latin typeface="Times New Roman" pitchFamily="18" charset="0"/>
                <a:cs typeface="Times New Roman" pitchFamily="18" charset="0"/>
              </a:rPr>
              <a:t> operon </a:t>
            </a:r>
            <a:r>
              <a:rPr lang="en-US" sz="2000" dirty="0">
                <a:latin typeface="Times New Roman" pitchFamily="18" charset="0"/>
                <a:cs typeface="Times New Roman" pitchFamily="18" charset="0"/>
              </a:rPr>
              <a:t>responsible for </a:t>
            </a:r>
            <a:r>
              <a:rPr lang="en-US" sz="2000" b="1" dirty="0">
                <a:latin typeface="Times New Roman" pitchFamily="18" charset="0"/>
                <a:cs typeface="Times New Roman" pitchFamily="18" charset="0"/>
              </a:rPr>
              <a:t>potassium transport</a:t>
            </a:r>
            <a:r>
              <a:rPr lang="en-US" sz="2000" dirty="0">
                <a:latin typeface="Times New Roman" pitchFamily="18" charset="0"/>
                <a:cs typeface="Times New Roman" pitchFamily="18" charset="0"/>
              </a:rPr>
              <a:t> in bacteria including </a:t>
            </a:r>
            <a:r>
              <a:rPr lang="en-US" sz="2000" i="1" dirty="0">
                <a:latin typeface="Times New Roman" pitchFamily="18" charset="0"/>
                <a:cs typeface="Times New Roman" pitchFamily="18" charset="0"/>
              </a:rPr>
              <a:t>E. coli </a:t>
            </a:r>
            <a:r>
              <a:rPr lang="en-US" sz="2000" dirty="0">
                <a:latin typeface="Times New Roman" pitchFamily="18" charset="0"/>
                <a:cs typeface="Times New Roman" pitchFamily="18" charset="0"/>
              </a:rPr>
              <a:t>and </a:t>
            </a:r>
            <a:r>
              <a:rPr lang="en-US" sz="2000" i="1" dirty="0">
                <a:latin typeface="Times New Roman" pitchFamily="18" charset="0"/>
                <a:cs typeface="Times New Roman" pitchFamily="18" charset="0"/>
              </a:rPr>
              <a:t>Clostridium </a:t>
            </a:r>
            <a:r>
              <a:rPr lang="en-US" sz="2000" i="1" dirty="0" err="1">
                <a:latin typeface="Times New Roman" pitchFamily="18" charset="0"/>
                <a:cs typeface="Times New Roman" pitchFamily="18" charset="0"/>
              </a:rPr>
              <a:t>acetobutylicum</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N-terminal domain of this protein forms part of the cytoplasmic region of the protein, which may be the sensor domain responsible for sensing turgor pressure.</a:t>
            </a:r>
          </a:p>
        </p:txBody>
      </p:sp>
    </p:spTree>
    <p:extLst>
      <p:ext uri="{BB962C8B-B14F-4D97-AF65-F5344CB8AC3E}">
        <p14:creationId xmlns:p14="http://schemas.microsoft.com/office/powerpoint/2010/main" val="3352433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4985980"/>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System </a:t>
            </a:r>
            <a:r>
              <a:rPr lang="en-US" sz="2000" b="1" dirty="0" smtClean="0">
                <a:latin typeface="Times New Roman" pitchFamily="18" charset="0"/>
                <a:cs typeface="Times New Roman" pitchFamily="18" charset="0"/>
              </a:rPr>
              <a:t>Variants (</a:t>
            </a:r>
            <a:r>
              <a:rPr lang="en-US" sz="2000" b="1" dirty="0" err="1" smtClean="0">
                <a:latin typeface="Times New Roman" pitchFamily="18" charset="0"/>
                <a:cs typeface="Times New Roman" pitchFamily="18" charset="0"/>
              </a:rPr>
              <a:t>Phosphorelays</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Some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kinases are hybrids that contain an internal receiver domain.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In these cases, a hybrid HK </a:t>
            </a:r>
            <a:r>
              <a:rPr lang="en-US" sz="2000" dirty="0" err="1">
                <a:latin typeface="Times New Roman" pitchFamily="18" charset="0"/>
                <a:cs typeface="Times New Roman" pitchFamily="18" charset="0"/>
              </a:rPr>
              <a:t>autophosphorylates</a:t>
            </a:r>
            <a:r>
              <a:rPr lang="en-US" sz="2000" dirty="0">
                <a:latin typeface="Times New Roman" pitchFamily="18" charset="0"/>
                <a:cs typeface="Times New Roman" pitchFamily="18" charset="0"/>
              </a:rPr>
              <a:t> and then transfers the </a:t>
            </a:r>
            <a:r>
              <a:rPr lang="en-US" sz="2000" dirty="0" err="1">
                <a:latin typeface="Times New Roman" pitchFamily="18" charset="0"/>
                <a:cs typeface="Times New Roman" pitchFamily="18" charset="0"/>
              </a:rPr>
              <a:t>phosphoryl</a:t>
            </a:r>
            <a:r>
              <a:rPr lang="en-US" sz="2000" dirty="0">
                <a:latin typeface="Times New Roman" pitchFamily="18" charset="0"/>
                <a:cs typeface="Times New Roman" pitchFamily="18" charset="0"/>
              </a:rPr>
              <a:t> group to its own internal receiver domain, rather than to a separate RR protein.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phosphoryl</a:t>
            </a:r>
            <a:r>
              <a:rPr lang="en-US" sz="2000" dirty="0">
                <a:latin typeface="Times New Roman" pitchFamily="18" charset="0"/>
                <a:cs typeface="Times New Roman" pitchFamily="18" charset="0"/>
              </a:rPr>
              <a:t> group is then shuttled to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phosphotransferase</a:t>
            </a:r>
            <a:r>
              <a:rPr lang="en-US" sz="2000" dirty="0">
                <a:latin typeface="Times New Roman" pitchFamily="18" charset="0"/>
                <a:cs typeface="Times New Roman" pitchFamily="18" charset="0"/>
              </a:rPr>
              <a:t> (HPT) and subsequently to a terminal RR, which can evoke the desired </a:t>
            </a:r>
            <a:r>
              <a:rPr lang="en-US" sz="2000" dirty="0" smtClean="0">
                <a:latin typeface="Times New Roman" pitchFamily="18" charset="0"/>
                <a:cs typeface="Times New Roman" pitchFamily="18" charset="0"/>
              </a:rPr>
              <a:t>response. This </a:t>
            </a:r>
            <a:r>
              <a:rPr lang="en-US" sz="2000" dirty="0">
                <a:latin typeface="Times New Roman" pitchFamily="18" charset="0"/>
                <a:cs typeface="Times New Roman" pitchFamily="18" charset="0"/>
              </a:rPr>
              <a:t>system is called a </a:t>
            </a:r>
            <a:r>
              <a:rPr lang="en-US" sz="2000" b="1" dirty="0" err="1">
                <a:latin typeface="Times New Roman" pitchFamily="18" charset="0"/>
                <a:cs typeface="Times New Roman" pitchFamily="18" charset="0"/>
              </a:rPr>
              <a:t>phosphorelay</a:t>
            </a:r>
            <a:r>
              <a:rPr lang="en-US" sz="2000" b="1" dirty="0">
                <a:latin typeface="Times New Roman" pitchFamily="18" charset="0"/>
                <a:cs typeface="Times New Roman" pitchFamily="18" charset="0"/>
              </a:rPr>
              <a:t>.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Almost 25% of bacterial HKs are of the hybrid type, as are the large majority of eukaryotic HKs. </a:t>
            </a:r>
          </a:p>
          <a:p>
            <a:endParaRPr lang="en-US" b="1" dirty="0"/>
          </a:p>
        </p:txBody>
      </p:sp>
      <p:sp>
        <p:nvSpPr>
          <p:cNvPr id="3" name="Rectangle 2"/>
          <p:cNvSpPr/>
          <p:nvPr/>
        </p:nvSpPr>
        <p:spPr>
          <a:xfrm>
            <a:off x="2286000" y="2136339"/>
            <a:ext cx="4572000" cy="369332"/>
          </a:xfrm>
          <a:prstGeom prst="rect">
            <a:avLst/>
          </a:prstGeom>
        </p:spPr>
        <p:txBody>
          <a:bodyPr>
            <a:spAutoFit/>
          </a:bodyPr>
          <a:lstStyle/>
          <a:p>
            <a:r>
              <a:rPr lang="en-US" dirty="0" smtClean="0"/>
              <a:t>.</a:t>
            </a:r>
            <a:endParaRPr lang="en-US" dirty="0"/>
          </a:p>
        </p:txBody>
      </p:sp>
    </p:spTree>
    <p:extLst>
      <p:ext uri="{BB962C8B-B14F-4D97-AF65-F5344CB8AC3E}">
        <p14:creationId xmlns:p14="http://schemas.microsoft.com/office/powerpoint/2010/main" val="2728039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5194" y="228600"/>
            <a:ext cx="8839200" cy="6555641"/>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Signal transducing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kinases are the key elements in two-component signal transduction systems.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Examples </a:t>
            </a:r>
            <a:r>
              <a:rPr lang="en-US" sz="2000" dirty="0">
                <a:latin typeface="Times New Roman" pitchFamily="18" charset="0"/>
                <a:cs typeface="Times New Roman" pitchFamily="18" charset="0"/>
              </a:rPr>
              <a:t>of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kinases are </a:t>
            </a:r>
            <a:r>
              <a:rPr lang="en-US" sz="2000" dirty="0" err="1">
                <a:latin typeface="Times New Roman" pitchFamily="18" charset="0"/>
                <a:cs typeface="Times New Roman" pitchFamily="18" charset="0"/>
              </a:rPr>
              <a:t>EnvZ</a:t>
            </a:r>
            <a:r>
              <a:rPr lang="en-US" sz="2000" dirty="0">
                <a:latin typeface="Times New Roman" pitchFamily="18" charset="0"/>
                <a:cs typeface="Times New Roman" pitchFamily="18" charset="0"/>
              </a:rPr>
              <a:t>, which plays a central role in osmoregulation, and </a:t>
            </a:r>
            <a:r>
              <a:rPr lang="en-US" sz="2000" dirty="0" err="1">
                <a:latin typeface="Times New Roman" pitchFamily="18" charset="0"/>
                <a:cs typeface="Times New Roman" pitchFamily="18" charset="0"/>
              </a:rPr>
              <a:t>CheA</a:t>
            </a:r>
            <a:r>
              <a:rPr lang="en-US" sz="2000" dirty="0">
                <a:latin typeface="Times New Roman" pitchFamily="18" charset="0"/>
                <a:cs typeface="Times New Roman" pitchFamily="18" charset="0"/>
              </a:rPr>
              <a:t>, which plays a central role in the </a:t>
            </a:r>
            <a:r>
              <a:rPr lang="en-US" sz="2000" dirty="0" err="1">
                <a:latin typeface="Times New Roman" pitchFamily="18" charset="0"/>
                <a:cs typeface="Times New Roman" pitchFamily="18" charset="0"/>
              </a:rPr>
              <a:t>chemotaxis</a:t>
            </a:r>
            <a:r>
              <a:rPr lang="en-US" sz="2000" dirty="0">
                <a:latin typeface="Times New Roman" pitchFamily="18" charset="0"/>
                <a:cs typeface="Times New Roman" pitchFamily="18" charset="0"/>
              </a:rPr>
              <a:t> system.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Histidine</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kinases usually have an N-terminal ligand-binding domain and a C-terminal kinase domain, but other domains may also be present.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kinase domain is responsible for the </a:t>
            </a:r>
            <a:r>
              <a:rPr lang="en-US" sz="2000" dirty="0" err="1">
                <a:latin typeface="Times New Roman" pitchFamily="18" charset="0"/>
                <a:cs typeface="Times New Roman" pitchFamily="18" charset="0"/>
              </a:rPr>
              <a:t>autophosphorylation</a:t>
            </a:r>
            <a:r>
              <a:rPr lang="en-US" sz="2000" dirty="0">
                <a:latin typeface="Times New Roman" pitchFamily="18" charset="0"/>
                <a:cs typeface="Times New Roman" pitchFamily="18" charset="0"/>
              </a:rPr>
              <a:t> of the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with ATP, the </a:t>
            </a:r>
            <a:r>
              <a:rPr lang="en-US" sz="2000" dirty="0" err="1" smtClean="0">
                <a:latin typeface="Times New Roman" pitchFamily="18" charset="0"/>
                <a:cs typeface="Times New Roman" pitchFamily="18" charset="0"/>
              </a:rPr>
              <a:t>phospho</a:t>
            </a:r>
            <a:r>
              <a:rPr lang="en-US" sz="2000" dirty="0" smtClean="0">
                <a:latin typeface="Times New Roman" pitchFamily="18" charset="0"/>
                <a:cs typeface="Times New Roman" pitchFamily="18" charset="0"/>
              </a:rPr>
              <a:t> transfer </a:t>
            </a:r>
            <a:r>
              <a:rPr lang="en-US" sz="2000" dirty="0">
                <a:latin typeface="Times New Roman" pitchFamily="18" charset="0"/>
                <a:cs typeface="Times New Roman" pitchFamily="18" charset="0"/>
              </a:rPr>
              <a:t>from the kinase to an aspartate of the response regulator, and (with </a:t>
            </a:r>
            <a:r>
              <a:rPr lang="en-US" sz="2000" dirty="0" err="1">
                <a:latin typeface="Times New Roman" pitchFamily="18" charset="0"/>
                <a:cs typeface="Times New Roman" pitchFamily="18" charset="0"/>
              </a:rPr>
              <a:t>bifunctional</a:t>
            </a:r>
            <a:r>
              <a:rPr lang="en-US" sz="2000" dirty="0">
                <a:latin typeface="Times New Roman" pitchFamily="18" charset="0"/>
                <a:cs typeface="Times New Roman" pitchFamily="18" charset="0"/>
              </a:rPr>
              <a:t> enzymes ) the </a:t>
            </a:r>
            <a:r>
              <a:rPr lang="en-US" sz="2000" dirty="0" err="1" smtClean="0">
                <a:latin typeface="Times New Roman" pitchFamily="18" charset="0"/>
                <a:cs typeface="Times New Roman" pitchFamily="18" charset="0"/>
              </a:rPr>
              <a:t>phospho</a:t>
            </a:r>
            <a:r>
              <a:rPr lang="en-US" sz="2000" dirty="0" smtClean="0">
                <a:latin typeface="Times New Roman" pitchFamily="18" charset="0"/>
                <a:cs typeface="Times New Roman" pitchFamily="18" charset="0"/>
              </a:rPr>
              <a:t> transfer </a:t>
            </a:r>
            <a:r>
              <a:rPr lang="en-US" sz="2000" dirty="0">
                <a:latin typeface="Times New Roman" pitchFamily="18" charset="0"/>
                <a:cs typeface="Times New Roman" pitchFamily="18" charset="0"/>
              </a:rPr>
              <a:t>from </a:t>
            </a:r>
            <a:r>
              <a:rPr lang="en-US" sz="2000" dirty="0" err="1">
                <a:latin typeface="Times New Roman" pitchFamily="18" charset="0"/>
                <a:cs typeface="Times New Roman" pitchFamily="18" charset="0"/>
              </a:rPr>
              <a:t>aspartyl</a:t>
            </a:r>
            <a:r>
              <a:rPr lang="en-US" sz="2000" dirty="0">
                <a:latin typeface="Times New Roman" pitchFamily="18" charset="0"/>
                <a:cs typeface="Times New Roman" pitchFamily="18" charset="0"/>
              </a:rPr>
              <a:t> phosphate back to ADP or to water.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kinase core has a unique fold, distinct from that of the </a:t>
            </a:r>
            <a:r>
              <a:rPr lang="en-US" sz="2000" dirty="0" err="1">
                <a:latin typeface="Times New Roman" pitchFamily="18" charset="0"/>
                <a:cs typeface="Times New Roman" pitchFamily="18" charset="0"/>
              </a:rPr>
              <a:t>Ser</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Thr</a:t>
            </a:r>
            <a:r>
              <a:rPr lang="en-US" sz="2000" dirty="0">
                <a:latin typeface="Times New Roman" pitchFamily="18" charset="0"/>
                <a:cs typeface="Times New Roman" pitchFamily="18" charset="0"/>
              </a:rPr>
              <a:t>/Tyr kinase superfamily</a:t>
            </a:r>
            <a:r>
              <a:rPr lang="en-US" sz="2000"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Chemotaxis</a:t>
            </a:r>
            <a:r>
              <a:rPr lang="en-US" sz="2000" dirty="0" smtClean="0">
                <a:latin typeface="Times New Roman" pitchFamily="18" charset="0"/>
                <a:cs typeface="Times New Roman" pitchFamily="18" charset="0"/>
              </a:rPr>
              <a:t> is a well studied </a:t>
            </a:r>
            <a:r>
              <a:rPr lang="en-US" sz="2000" dirty="0" err="1" smtClean="0">
                <a:latin typeface="Times New Roman" pitchFamily="18" charset="0"/>
                <a:cs typeface="Times New Roman" pitchFamily="18" charset="0"/>
              </a:rPr>
              <a:t>phosphorelay</a:t>
            </a:r>
            <a:r>
              <a:rPr lang="en-US" sz="2000" dirty="0" smtClean="0">
                <a:latin typeface="Times New Roman" pitchFamily="18" charset="0"/>
                <a:cs typeface="Times New Roman" pitchFamily="18" charset="0"/>
              </a:rPr>
              <a:t> regulatory system.</a:t>
            </a:r>
          </a:p>
          <a:p>
            <a:pPr marL="342900" indent="-342900">
              <a:lnSpc>
                <a:spcPct val="150000"/>
              </a:lnSpc>
              <a:buFont typeface="Arial" pitchFamily="34" charset="0"/>
              <a:buChar char="•"/>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40700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555641"/>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The proteins </a:t>
            </a:r>
            <a:r>
              <a:rPr lang="en-US" sz="2000" dirty="0" err="1">
                <a:latin typeface="Times New Roman" pitchFamily="18" charset="0"/>
                <a:cs typeface="Times New Roman" pitchFamily="18" charset="0"/>
              </a:rPr>
              <a:t>CheW</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CheA</a:t>
            </a:r>
            <a:r>
              <a:rPr lang="en-US" sz="2000" dirty="0">
                <a:latin typeface="Times New Roman" pitchFamily="18" charset="0"/>
                <a:cs typeface="Times New Roman" pitchFamily="18" charset="0"/>
              </a:rPr>
              <a:t> bind to the receptor. The activation of the receptor by an external stimulus causes </a:t>
            </a:r>
            <a:r>
              <a:rPr lang="en-US" sz="2000" dirty="0" err="1">
                <a:latin typeface="Times New Roman" pitchFamily="18" charset="0"/>
                <a:cs typeface="Times New Roman" pitchFamily="18" charset="0"/>
              </a:rPr>
              <a:t>autophosphorylation</a:t>
            </a:r>
            <a:r>
              <a:rPr lang="en-US" sz="2000" dirty="0">
                <a:latin typeface="Times New Roman" pitchFamily="18" charset="0"/>
                <a:cs typeface="Times New Roman" pitchFamily="18" charset="0"/>
              </a:rPr>
              <a:t> in the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 </a:t>
            </a:r>
            <a:r>
              <a:rPr lang="en-US" sz="2000" dirty="0" err="1">
                <a:latin typeface="Times New Roman" pitchFamily="18" charset="0"/>
                <a:cs typeface="Times New Roman" pitchFamily="18" charset="0"/>
              </a:rPr>
              <a:t>CheA</a:t>
            </a:r>
            <a:r>
              <a:rPr lang="en-US" sz="2000" dirty="0">
                <a:latin typeface="Times New Roman" pitchFamily="18" charset="0"/>
                <a:cs typeface="Times New Roman" pitchFamily="18" charset="0"/>
              </a:rPr>
              <a:t>, at a single highly-conserved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residue.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CheA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 turn transfers </a:t>
            </a:r>
            <a:r>
              <a:rPr lang="en-US" sz="2000" dirty="0" err="1">
                <a:latin typeface="Times New Roman" pitchFamily="18" charset="0"/>
                <a:cs typeface="Times New Roman" pitchFamily="18" charset="0"/>
              </a:rPr>
              <a:t>phosphoryl</a:t>
            </a:r>
            <a:r>
              <a:rPr lang="en-US" sz="2000" dirty="0">
                <a:latin typeface="Times New Roman" pitchFamily="18" charset="0"/>
                <a:cs typeface="Times New Roman" pitchFamily="18" charset="0"/>
              </a:rPr>
              <a:t> groups to conserved aspartate residues in the response regulators </a:t>
            </a:r>
            <a:r>
              <a:rPr lang="en-US" sz="2000" dirty="0" err="1">
                <a:latin typeface="Times New Roman" pitchFamily="18" charset="0"/>
                <a:cs typeface="Times New Roman" pitchFamily="18" charset="0"/>
              </a:rPr>
              <a:t>CheB</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CheY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CheA</a:t>
            </a:r>
            <a:r>
              <a:rPr lang="en-US" sz="2000" dirty="0">
                <a:latin typeface="Times New Roman" pitchFamily="18" charset="0"/>
                <a:cs typeface="Times New Roman" pitchFamily="18" charset="0"/>
              </a:rPr>
              <a:t> is a </a:t>
            </a:r>
            <a:r>
              <a:rPr lang="en-US" sz="2000" dirty="0" err="1">
                <a:latin typeface="Times New Roman" pitchFamily="18" charset="0"/>
                <a:cs typeface="Times New Roman" pitchFamily="18" charset="0"/>
              </a:rPr>
              <a:t>histidine</a:t>
            </a:r>
            <a:r>
              <a:rPr lang="en-US" sz="2000" dirty="0">
                <a:latin typeface="Times New Roman" pitchFamily="18" charset="0"/>
                <a:cs typeface="Times New Roman" pitchFamily="18" charset="0"/>
              </a:rPr>
              <a:t> kinase and it does not actively transfer the </a:t>
            </a:r>
            <a:r>
              <a:rPr lang="en-US" sz="2000" dirty="0" err="1">
                <a:latin typeface="Times New Roman" pitchFamily="18" charset="0"/>
                <a:cs typeface="Times New Roman" pitchFamily="18" charset="0"/>
              </a:rPr>
              <a:t>phosphoryl</a:t>
            </a:r>
            <a:r>
              <a:rPr lang="en-US" sz="2000" dirty="0">
                <a:latin typeface="Times New Roman" pitchFamily="18" charset="0"/>
                <a:cs typeface="Times New Roman" pitchFamily="18" charset="0"/>
              </a:rPr>
              <a:t> group.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response regulator </a:t>
            </a:r>
            <a:r>
              <a:rPr lang="en-US" sz="2000" dirty="0" err="1">
                <a:latin typeface="Times New Roman" pitchFamily="18" charset="0"/>
                <a:cs typeface="Times New Roman" pitchFamily="18" charset="0"/>
              </a:rPr>
              <a:t>CheB</a:t>
            </a:r>
            <a:r>
              <a:rPr lang="en-US" sz="2000" dirty="0">
                <a:latin typeface="Times New Roman" pitchFamily="18" charset="0"/>
                <a:cs typeface="Times New Roman" pitchFamily="18" charset="0"/>
              </a:rPr>
              <a:t> takes the </a:t>
            </a:r>
            <a:r>
              <a:rPr lang="en-US" sz="2000" dirty="0" err="1">
                <a:latin typeface="Times New Roman" pitchFamily="18" charset="0"/>
                <a:cs typeface="Times New Roman" pitchFamily="18" charset="0"/>
              </a:rPr>
              <a:t>phosphoryl</a:t>
            </a:r>
            <a:r>
              <a:rPr lang="en-US" sz="2000" dirty="0">
                <a:latin typeface="Times New Roman" pitchFamily="18" charset="0"/>
                <a:cs typeface="Times New Roman" pitchFamily="18" charset="0"/>
              </a:rPr>
              <a:t> group from </a:t>
            </a:r>
            <a:r>
              <a:rPr lang="en-US" sz="2000" dirty="0" err="1" smtClean="0">
                <a:latin typeface="Times New Roman" pitchFamily="18" charset="0"/>
                <a:cs typeface="Times New Roman" pitchFamily="18" charset="0"/>
              </a:rPr>
              <a:t>CheA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This mechanism of signal transduction is called a two-component system and is a common form of signal transduction in bacteria.</a:t>
            </a:r>
          </a:p>
          <a:p>
            <a:pPr marL="342900" indent="-342900">
              <a:lnSpc>
                <a:spcPct val="150000"/>
              </a:lnSpc>
              <a:buFont typeface="Arial" pitchFamily="34" charset="0"/>
              <a:buChar char="•"/>
            </a:pPr>
            <a:r>
              <a:rPr lang="en-US" sz="2000" dirty="0" err="1">
                <a:latin typeface="Times New Roman" pitchFamily="18" charset="0"/>
                <a:cs typeface="Times New Roman" pitchFamily="18" charset="0"/>
              </a:rPr>
              <a:t>CheY</a:t>
            </a:r>
            <a:r>
              <a:rPr lang="en-US" sz="2000" dirty="0">
                <a:latin typeface="Times New Roman" pitchFamily="18" charset="0"/>
                <a:cs typeface="Times New Roman" pitchFamily="18" charset="0"/>
              </a:rPr>
              <a:t> induces tumbling by interacting with the </a:t>
            </a:r>
            <a:r>
              <a:rPr lang="en-US" sz="2000" dirty="0" err="1">
                <a:latin typeface="Times New Roman" pitchFamily="18" charset="0"/>
                <a:cs typeface="Times New Roman" pitchFamily="18" charset="0"/>
              </a:rPr>
              <a:t>flagellar</a:t>
            </a:r>
            <a:r>
              <a:rPr lang="en-US" sz="2000" dirty="0">
                <a:latin typeface="Times New Roman" pitchFamily="18" charset="0"/>
                <a:cs typeface="Times New Roman" pitchFamily="18" charset="0"/>
              </a:rPr>
              <a:t> switch protein </a:t>
            </a:r>
            <a:r>
              <a:rPr lang="en-US" sz="2000" dirty="0" err="1">
                <a:latin typeface="Times New Roman" pitchFamily="18" charset="0"/>
                <a:cs typeface="Times New Roman" pitchFamily="18" charset="0"/>
              </a:rPr>
              <a:t>FliM</a:t>
            </a:r>
            <a:r>
              <a:rPr lang="en-US" sz="2000" dirty="0">
                <a:latin typeface="Times New Roman" pitchFamily="18" charset="0"/>
                <a:cs typeface="Times New Roman" pitchFamily="18" charset="0"/>
              </a:rPr>
              <a:t>, inducing a change from counter-clockwise to clockwise rotation of the flagellum.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Change </a:t>
            </a:r>
            <a:r>
              <a:rPr lang="en-US" sz="2000" dirty="0">
                <a:latin typeface="Times New Roman" pitchFamily="18" charset="0"/>
                <a:cs typeface="Times New Roman" pitchFamily="18" charset="0"/>
              </a:rPr>
              <a:t>in the rotation state of a single flagellum can disrupt the entire flagella bundle and cause a tumble.</a:t>
            </a:r>
          </a:p>
        </p:txBody>
      </p:sp>
    </p:spTree>
    <p:extLst>
      <p:ext uri="{BB962C8B-B14F-4D97-AF65-F5344CB8AC3E}">
        <p14:creationId xmlns:p14="http://schemas.microsoft.com/office/powerpoint/2010/main" val="1151796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7145"/>
            <a:ext cx="8534400" cy="6555641"/>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HKs can be roughly divided into two classes: </a:t>
            </a:r>
            <a:r>
              <a:rPr lang="en-US" sz="2000" b="1" dirty="0">
                <a:latin typeface="Times New Roman" pitchFamily="18" charset="0"/>
                <a:cs typeface="Times New Roman" pitchFamily="18" charset="0"/>
              </a:rPr>
              <a:t>orthodox and hybrid kinases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Most </a:t>
            </a:r>
            <a:r>
              <a:rPr lang="en-US" sz="2000" dirty="0">
                <a:latin typeface="Times New Roman" pitchFamily="18" charset="0"/>
                <a:cs typeface="Times New Roman" pitchFamily="18" charset="0"/>
              </a:rPr>
              <a:t>orthodox HKs, typified by the </a:t>
            </a:r>
            <a:r>
              <a:rPr lang="en-US" sz="2000" i="1" dirty="0">
                <a:latin typeface="Times New Roman" pitchFamily="18" charset="0"/>
                <a:cs typeface="Times New Roman" pitchFamily="18" charset="0"/>
              </a:rPr>
              <a:t>Escherichia coli </a:t>
            </a:r>
            <a:r>
              <a:rPr lang="en-US" sz="2000" dirty="0" err="1">
                <a:latin typeface="Times New Roman" pitchFamily="18" charset="0"/>
                <a:cs typeface="Times New Roman" pitchFamily="18" charset="0"/>
              </a:rPr>
              <a:t>EnvZ</a:t>
            </a:r>
            <a:r>
              <a:rPr lang="en-US" sz="2000" dirty="0">
                <a:latin typeface="Times New Roman" pitchFamily="18" charset="0"/>
                <a:cs typeface="Times New Roman" pitchFamily="18" charset="0"/>
              </a:rPr>
              <a:t> protein, function as </a:t>
            </a:r>
            <a:r>
              <a:rPr lang="en-US" sz="2000" dirty="0" err="1">
                <a:latin typeface="Times New Roman" pitchFamily="18" charset="0"/>
                <a:cs typeface="Times New Roman" pitchFamily="18" charset="0"/>
              </a:rPr>
              <a:t>periplasmic</a:t>
            </a:r>
            <a:r>
              <a:rPr lang="en-US" sz="2000" dirty="0">
                <a:latin typeface="Times New Roman" pitchFamily="18" charset="0"/>
                <a:cs typeface="Times New Roman" pitchFamily="18" charset="0"/>
              </a:rPr>
              <a:t> membrane receptors and have a signal peptide and </a:t>
            </a:r>
            <a:r>
              <a:rPr lang="en-US" sz="2000" dirty="0" err="1">
                <a:latin typeface="Times New Roman" pitchFamily="18" charset="0"/>
                <a:cs typeface="Times New Roman" pitchFamily="18" charset="0"/>
              </a:rPr>
              <a:t>transmembrane</a:t>
            </a:r>
            <a:r>
              <a:rPr lang="en-US" sz="2000" dirty="0">
                <a:latin typeface="Times New Roman" pitchFamily="18" charset="0"/>
                <a:cs typeface="Times New Roman" pitchFamily="18" charset="0"/>
              </a:rPr>
              <a:t> segment(s) that separate the protein into a </a:t>
            </a:r>
            <a:r>
              <a:rPr lang="en-US" sz="2000" dirty="0" err="1">
                <a:latin typeface="Times New Roman" pitchFamily="18" charset="0"/>
                <a:cs typeface="Times New Roman" pitchFamily="18" charset="0"/>
              </a:rPr>
              <a:t>periplasmic</a:t>
            </a:r>
            <a:r>
              <a:rPr lang="en-US" sz="2000" dirty="0">
                <a:latin typeface="Times New Roman" pitchFamily="18" charset="0"/>
                <a:cs typeface="Times New Roman" pitchFamily="18" charset="0"/>
              </a:rPr>
              <a:t> N-terminal sensing domain and a highly conserved cytoplasmic C-terminal kinase core.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Members </a:t>
            </a:r>
            <a:r>
              <a:rPr lang="en-US" sz="2000" dirty="0">
                <a:latin typeface="Times New Roman" pitchFamily="18" charset="0"/>
                <a:cs typeface="Times New Roman" pitchFamily="18" charset="0"/>
              </a:rPr>
              <a:t>of this family, however, have an integral membrane sensor domain.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Not </a:t>
            </a:r>
            <a:r>
              <a:rPr lang="en-US" sz="2000" dirty="0">
                <a:latin typeface="Times New Roman" pitchFamily="18" charset="0"/>
                <a:cs typeface="Times New Roman" pitchFamily="18" charset="0"/>
              </a:rPr>
              <a:t>all orthodox kinases are membrane bound, e.g., the nitrogen regulatory kinase </a:t>
            </a:r>
            <a:r>
              <a:rPr lang="en-US" sz="2000" dirty="0" err="1">
                <a:latin typeface="Times New Roman" pitchFamily="18" charset="0"/>
                <a:cs typeface="Times New Roman" pitchFamily="18" charset="0"/>
              </a:rPr>
              <a:t>NtrB</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GlnL</a:t>
            </a:r>
            <a:r>
              <a:rPr lang="en-US" sz="2000" dirty="0">
                <a:latin typeface="Times New Roman" pitchFamily="18" charset="0"/>
                <a:cs typeface="Times New Roman" pitchFamily="18" charset="0"/>
              </a:rPr>
              <a:t>) is a soluble cytoplasmic HK.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Hybrid </a:t>
            </a:r>
            <a:r>
              <a:rPr lang="en-US" sz="2000" dirty="0">
                <a:latin typeface="Times New Roman" pitchFamily="18" charset="0"/>
                <a:cs typeface="Times New Roman" pitchFamily="18" charset="0"/>
              </a:rPr>
              <a:t>kinases contain multiple </a:t>
            </a:r>
            <a:r>
              <a:rPr lang="en-US" sz="2000" dirty="0" err="1">
                <a:latin typeface="Times New Roman" pitchFamily="18" charset="0"/>
                <a:cs typeface="Times New Roman" pitchFamily="18" charset="0"/>
              </a:rPr>
              <a:t>phosphodonor</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phosphoacceptor</a:t>
            </a:r>
            <a:r>
              <a:rPr lang="en-US" sz="2000" dirty="0">
                <a:latin typeface="Times New Roman" pitchFamily="18" charset="0"/>
                <a:cs typeface="Times New Roman" pitchFamily="18" charset="0"/>
              </a:rPr>
              <a:t> sites and use multi-step </a:t>
            </a:r>
            <a:r>
              <a:rPr lang="en-US" sz="2000" dirty="0" err="1">
                <a:latin typeface="Times New Roman" pitchFamily="18" charset="0"/>
                <a:cs typeface="Times New Roman" pitchFamily="18" charset="0"/>
              </a:rPr>
              <a:t>phospho</a:t>
            </a:r>
            <a:r>
              <a:rPr lang="en-US" sz="2000" dirty="0">
                <a:latin typeface="Times New Roman" pitchFamily="18" charset="0"/>
                <a:cs typeface="Times New Roman" pitchFamily="18" charset="0"/>
              </a:rPr>
              <a:t>-relay schemes instead of promoting a single </a:t>
            </a:r>
            <a:r>
              <a:rPr lang="en-US" sz="2000" dirty="0" err="1">
                <a:latin typeface="Times New Roman" pitchFamily="18" charset="0"/>
                <a:cs typeface="Times New Roman" pitchFamily="18" charset="0"/>
              </a:rPr>
              <a:t>phosphoryl</a:t>
            </a:r>
            <a:r>
              <a:rPr lang="en-US" sz="2000" dirty="0">
                <a:latin typeface="Times New Roman" pitchFamily="18" charset="0"/>
                <a:cs typeface="Times New Roman" pitchFamily="18" charset="0"/>
              </a:rPr>
              <a:t> transfer.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addition to the sensor domain and kinase core, they contain a </a:t>
            </a:r>
            <a:r>
              <a:rPr lang="en-US" sz="2000" dirty="0" err="1">
                <a:latin typeface="Times New Roman" pitchFamily="18" charset="0"/>
                <a:cs typeface="Times New Roman" pitchFamily="18" charset="0"/>
              </a:rPr>
              <a:t>CheY</a:t>
            </a:r>
            <a:r>
              <a:rPr lang="en-US" sz="2000" dirty="0">
                <a:latin typeface="Times New Roman" pitchFamily="18" charset="0"/>
                <a:cs typeface="Times New Roman" pitchFamily="18" charset="0"/>
              </a:rPr>
              <a:t>-like receiver domain and a His-containing </a:t>
            </a:r>
            <a:r>
              <a:rPr lang="en-US" sz="2000" dirty="0" err="1">
                <a:latin typeface="Times New Roman" pitchFamily="18" charset="0"/>
                <a:cs typeface="Times New Roman" pitchFamily="18" charset="0"/>
              </a:rPr>
              <a:t>phosphotransfer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HPt</a:t>
            </a:r>
            <a:r>
              <a:rPr lang="en-US" sz="2000" dirty="0">
                <a:latin typeface="Times New Roman" pitchFamily="18" charset="0"/>
                <a:cs typeface="Times New Roman" pitchFamily="18" charset="0"/>
              </a:rPr>
              <a:t>) domain.</a:t>
            </a:r>
          </a:p>
        </p:txBody>
      </p:sp>
    </p:spTree>
    <p:extLst>
      <p:ext uri="{BB962C8B-B14F-4D97-AF65-F5344CB8AC3E}">
        <p14:creationId xmlns:p14="http://schemas.microsoft.com/office/powerpoint/2010/main" val="7797135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2033</Words>
  <Application>Microsoft Office PowerPoint</Application>
  <PresentationFormat>On-screen Show (4:3)</PresentationFormat>
  <Paragraphs>93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 Pillai</dc:creator>
  <cp:lastModifiedBy>USER</cp:lastModifiedBy>
  <cp:revision>14</cp:revision>
  <dcterms:created xsi:type="dcterms:W3CDTF">2006-08-16T00:00:00Z</dcterms:created>
  <dcterms:modified xsi:type="dcterms:W3CDTF">2020-09-15T05:32:59Z</dcterms:modified>
</cp:coreProperties>
</file>