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2609910"/>
            <a:ext cx="3905845" cy="400110"/>
          </a:xfrm>
          <a:prstGeom prst="rect">
            <a:avLst/>
          </a:prstGeom>
        </p:spPr>
        <p:txBody>
          <a:bodyPr wrap="square">
            <a:spAutoFit/>
          </a:bodyPr>
          <a:lstStyle/>
          <a:p>
            <a:pPr algn="ctr"/>
            <a:r>
              <a:rPr lang="en-US" sz="2000" b="1" dirty="0" smtClean="0">
                <a:latin typeface="Times New Roman" pitchFamily="18" charset="0"/>
                <a:cs typeface="Times New Roman" pitchFamily="18" charset="0"/>
              </a:rPr>
              <a:t>MICROBIAL NUTRITION</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322256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35846"/>
            <a:ext cx="8610600" cy="5016758"/>
          </a:xfrm>
          <a:prstGeom prst="rect">
            <a:avLst/>
          </a:prstGeom>
        </p:spPr>
        <p:txBody>
          <a:bodyPr wrap="square">
            <a:spAutoFit/>
          </a:bodyPr>
          <a:lstStyle/>
          <a:p>
            <a:r>
              <a:rPr lang="en-US" sz="2000" b="1" dirty="0">
                <a:latin typeface="Times New Roman" pitchFamily="18" charset="0"/>
                <a:cs typeface="Times New Roman" pitchFamily="18" charset="0"/>
              </a:rPr>
              <a:t>Secondary active transport</a:t>
            </a:r>
          </a:p>
          <a:p>
            <a:pPr marL="342900" indent="-342900">
              <a:buFont typeface="Arial" pitchFamily="34" charset="0"/>
              <a:buChar char="•"/>
            </a:pPr>
            <a:r>
              <a:rPr lang="en-US" sz="2000" b="1" dirty="0">
                <a:latin typeface="Times New Roman" pitchFamily="18" charset="0"/>
                <a:cs typeface="Times New Roman" pitchFamily="18" charset="0"/>
              </a:rPr>
              <a:t>Secondary active transport</a:t>
            </a:r>
            <a:r>
              <a:rPr lang="en-US" sz="2000" dirty="0">
                <a:latin typeface="Times New Roman" pitchFamily="18" charset="0"/>
                <a:cs typeface="Times New Roman" pitchFamily="18" charset="0"/>
              </a:rPr>
              <a:t> utilizes energy from a </a:t>
            </a:r>
            <a:r>
              <a:rPr lang="en-US" sz="2000" b="1" dirty="0">
                <a:latin typeface="Times New Roman" pitchFamily="18" charset="0"/>
                <a:cs typeface="Times New Roman" pitchFamily="18" charset="0"/>
              </a:rPr>
              <a:t>proton motive force (PMF)</a:t>
            </a:r>
            <a:r>
              <a:rPr lang="en-US" sz="2000" dirty="0">
                <a:latin typeface="Times New Roman" pitchFamily="18" charset="0"/>
                <a:cs typeface="Times New Roman" pitchFamily="18" charset="0"/>
              </a:rPr>
              <a:t>. A PMF is an ion gradient that develops when the cell transports electrons during energy-conserving processes.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Positively </a:t>
            </a:r>
            <a:r>
              <a:rPr lang="en-US" sz="2000" dirty="0">
                <a:latin typeface="Times New Roman" pitchFamily="18" charset="0"/>
                <a:cs typeface="Times New Roman" pitchFamily="18" charset="0"/>
              </a:rPr>
              <a:t>charged protons accumulate along the outside of the negatively charged cell, creating a proton gradient between the outside of the cell and the inside.</a:t>
            </a:r>
          </a:p>
          <a:p>
            <a:pPr marL="342900" indent="-342900">
              <a:buFont typeface="Arial" pitchFamily="34" charset="0"/>
              <a:buChar char="•"/>
            </a:pPr>
            <a:r>
              <a:rPr lang="en-US" sz="2000" dirty="0">
                <a:latin typeface="Times New Roman" pitchFamily="18" charset="0"/>
                <a:cs typeface="Times New Roman" pitchFamily="18" charset="0"/>
              </a:rPr>
              <a:t>There are three different types of transport events for simple transport: </a:t>
            </a:r>
            <a:r>
              <a:rPr lang="en-US" sz="2000" b="1" dirty="0" err="1">
                <a:latin typeface="Times New Roman" pitchFamily="18" charset="0"/>
                <a:cs typeface="Times New Roman" pitchFamily="18" charset="0"/>
              </a:rPr>
              <a:t>uniport</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symport</a:t>
            </a:r>
            <a:r>
              <a:rPr lang="en-US" sz="2000" dirty="0">
                <a:latin typeface="Times New Roman" pitchFamily="18" charset="0"/>
                <a:cs typeface="Times New Roman" pitchFamily="18" charset="0"/>
              </a:rPr>
              <a:t>, and </a:t>
            </a:r>
            <a:r>
              <a:rPr lang="en-US" sz="2000" b="1" dirty="0" err="1">
                <a:latin typeface="Times New Roman" pitchFamily="18" charset="0"/>
                <a:cs typeface="Times New Roman" pitchFamily="18" charset="0"/>
              </a:rPr>
              <a:t>antiport</a:t>
            </a:r>
            <a:r>
              <a:rPr lang="en-US" sz="2000" dirty="0">
                <a:latin typeface="Times New Roman" pitchFamily="18" charset="0"/>
                <a:cs typeface="Times New Roman" pitchFamily="18" charset="0"/>
              </a:rPr>
              <a:t> and each mechanism utilizes a different protein </a:t>
            </a:r>
            <a:r>
              <a:rPr lang="en-US" sz="2000" b="1" dirty="0">
                <a:latin typeface="Times New Roman" pitchFamily="18" charset="0"/>
                <a:cs typeface="Times New Roman" pitchFamily="18" charset="0"/>
              </a:rPr>
              <a:t>porter</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err="1" smtClean="0">
                <a:latin typeface="Times New Roman" pitchFamily="18" charset="0"/>
                <a:cs typeface="Times New Roman" pitchFamily="18" charset="0"/>
              </a:rPr>
              <a:t>Uniporters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transport a single substance across the membrane, either in or out. </a:t>
            </a:r>
            <a:r>
              <a:rPr lang="en-US" sz="2000" b="1" dirty="0" err="1">
                <a:latin typeface="Times New Roman" pitchFamily="18" charset="0"/>
                <a:cs typeface="Times New Roman" pitchFamily="18" charset="0"/>
              </a:rPr>
              <a:t>Symporters</a:t>
            </a:r>
            <a:r>
              <a:rPr lang="en-US" sz="2000" dirty="0">
                <a:latin typeface="Times New Roman" pitchFamily="18" charset="0"/>
                <a:cs typeface="Times New Roman" pitchFamily="18" charset="0"/>
              </a:rPr>
              <a:t> transport two substances across the membrane at the same time, typically a proton paired with another molecule.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err="1" smtClean="0">
                <a:latin typeface="Times New Roman" pitchFamily="18" charset="0"/>
                <a:cs typeface="Times New Roman" pitchFamily="18" charset="0"/>
              </a:rPr>
              <a:t>Antiporters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transport two substances across the membrane as well, but in opposite directions. As one substance enters the cell, the other substance is transported out.</a:t>
            </a:r>
          </a:p>
        </p:txBody>
      </p:sp>
    </p:spTree>
    <p:extLst>
      <p:ext uri="{BB962C8B-B14F-4D97-AF65-F5344CB8AC3E}">
        <p14:creationId xmlns:p14="http://schemas.microsoft.com/office/powerpoint/2010/main" val="2600532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Uniport-Synport-Antipor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685800"/>
            <a:ext cx="803934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119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563231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Group Translocation</a:t>
            </a:r>
          </a:p>
          <a:p>
            <a:pPr marL="342900" indent="-342900">
              <a:lnSpc>
                <a:spcPct val="150000"/>
              </a:lnSpc>
              <a:buFont typeface="Arial" pitchFamily="34" charset="0"/>
              <a:buChar char="•"/>
            </a:pPr>
            <a:r>
              <a:rPr lang="en-US" sz="2000" b="1" dirty="0">
                <a:latin typeface="Times New Roman" pitchFamily="18" charset="0"/>
                <a:cs typeface="Times New Roman" pitchFamily="18" charset="0"/>
              </a:rPr>
              <a:t>Group translocation</a:t>
            </a:r>
            <a:r>
              <a:rPr lang="en-US" sz="2000" dirty="0">
                <a:latin typeface="Times New Roman" pitchFamily="18" charset="0"/>
                <a:cs typeface="Times New Roman" pitchFamily="18" charset="0"/>
              </a:rPr>
              <a:t> is a distinct type of active transport, using energy from an energy-rich organic compound that is not ATP.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Group </a:t>
            </a:r>
            <a:r>
              <a:rPr lang="en-US" sz="2000" dirty="0">
                <a:latin typeface="Times New Roman" pitchFamily="18" charset="0"/>
                <a:cs typeface="Times New Roman" pitchFamily="18" charset="0"/>
              </a:rPr>
              <a:t>translocation also differs from both simple transport and ABC transporters in that the substance being transported is chemically modified in the process.</a:t>
            </a:r>
          </a:p>
          <a:p>
            <a:pPr marL="342900" indent="-342900">
              <a:lnSpc>
                <a:spcPct val="150000"/>
              </a:lnSpc>
              <a:buFont typeface="Arial" pitchFamily="34" charset="0"/>
              <a:buChar char="•"/>
            </a:pPr>
            <a:r>
              <a:rPr lang="en-US" sz="2000" dirty="0">
                <a:latin typeface="Times New Roman" pitchFamily="18" charset="0"/>
                <a:cs typeface="Times New Roman" pitchFamily="18" charset="0"/>
              </a:rPr>
              <a:t>One of the best studied examples of group translocation is the </a:t>
            </a:r>
            <a:r>
              <a:rPr lang="en-US" sz="2000" b="1" dirty="0" err="1">
                <a:latin typeface="Times New Roman" pitchFamily="18" charset="0"/>
                <a:cs typeface="Times New Roman" pitchFamily="18" charset="0"/>
              </a:rPr>
              <a:t>phosphoenolpyruvate</a:t>
            </a:r>
            <a:r>
              <a:rPr lang="en-US" sz="2000" b="1" dirty="0">
                <a:latin typeface="Times New Roman" pitchFamily="18" charset="0"/>
                <a:cs typeface="Times New Roman" pitchFamily="18" charset="0"/>
              </a:rPr>
              <a:t>: sugar </a:t>
            </a:r>
            <a:r>
              <a:rPr lang="en-US" sz="2000" b="1" dirty="0" err="1">
                <a:latin typeface="Times New Roman" pitchFamily="18" charset="0"/>
                <a:cs typeface="Times New Roman" pitchFamily="18" charset="0"/>
              </a:rPr>
              <a:t>phosphotransferase</a:t>
            </a:r>
            <a:r>
              <a:rPr lang="en-US" sz="2000" b="1" dirty="0">
                <a:latin typeface="Times New Roman" pitchFamily="18" charset="0"/>
                <a:cs typeface="Times New Roman" pitchFamily="18" charset="0"/>
              </a:rPr>
              <a:t> system (PTS)</a:t>
            </a:r>
            <a:r>
              <a:rPr lang="en-US" sz="2000" dirty="0">
                <a:latin typeface="Times New Roman" pitchFamily="18" charset="0"/>
                <a:cs typeface="Times New Roman" pitchFamily="18" charset="0"/>
              </a:rPr>
              <a:t>, which uses energy from the high-energy molecule </a:t>
            </a:r>
            <a:r>
              <a:rPr lang="en-US" sz="2000" b="1" dirty="0" err="1">
                <a:latin typeface="Times New Roman" pitchFamily="18" charset="0"/>
                <a:cs typeface="Times New Roman" pitchFamily="18" charset="0"/>
              </a:rPr>
              <a:t>phosphoenolpyruvate</a:t>
            </a:r>
            <a:r>
              <a:rPr lang="en-US" sz="2000" b="1" dirty="0">
                <a:latin typeface="Times New Roman" pitchFamily="18" charset="0"/>
                <a:cs typeface="Times New Roman" pitchFamily="18" charset="0"/>
              </a:rPr>
              <a:t> (PEP) </a:t>
            </a:r>
            <a:r>
              <a:rPr lang="en-US" sz="2000" dirty="0">
                <a:latin typeface="Times New Roman" pitchFamily="18" charset="0"/>
                <a:cs typeface="Times New Roman" pitchFamily="18" charset="0"/>
              </a:rPr>
              <a:t>to transport sugars into the cell.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phosphate is transferred from the PEP to the incoming sugar during the process of transportation.</a:t>
            </a:r>
          </a:p>
        </p:txBody>
      </p:sp>
    </p:spTree>
    <p:extLst>
      <p:ext uri="{BB962C8B-B14F-4D97-AF65-F5344CB8AC3E}">
        <p14:creationId xmlns:p14="http://schemas.microsoft.com/office/powerpoint/2010/main" val="2009260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roup-Translocation-v3-e1491365821199-1024x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70271"/>
            <a:ext cx="8610600" cy="4624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342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470898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Iron Uptake</a:t>
            </a:r>
          </a:p>
          <a:p>
            <a:pPr marL="342900" indent="-342900">
              <a:lnSpc>
                <a:spcPct val="150000"/>
              </a:lnSpc>
              <a:buFont typeface="Arial" pitchFamily="34" charset="0"/>
              <a:buChar char="•"/>
            </a:pPr>
            <a:r>
              <a:rPr lang="en-US" sz="2000" dirty="0">
                <a:latin typeface="Times New Roman" pitchFamily="18" charset="0"/>
                <a:cs typeface="Times New Roman" pitchFamily="18" charset="0"/>
              </a:rPr>
              <a:t>Iron is required by microbes for the function of their cytochromes and enzymes, resulting in it being a growth-limiting micronutrient.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However</a:t>
            </a:r>
            <a:r>
              <a:rPr lang="en-US" sz="2000" dirty="0">
                <a:latin typeface="Times New Roman" pitchFamily="18" charset="0"/>
                <a:cs typeface="Times New Roman" pitchFamily="18" charset="0"/>
              </a:rPr>
              <a:t>, little free iron is available in environments, due to its insolubility.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Many </a:t>
            </a:r>
            <a:r>
              <a:rPr lang="en-US" sz="2000" dirty="0">
                <a:latin typeface="Times New Roman" pitchFamily="18" charset="0"/>
                <a:cs typeface="Times New Roman" pitchFamily="18" charset="0"/>
              </a:rPr>
              <a:t>bacteria have evolved </a:t>
            </a:r>
            <a:r>
              <a:rPr lang="en-US" sz="2000" b="1" dirty="0" err="1" smtClean="0">
                <a:latin typeface="Times New Roman" pitchFamily="18" charset="0"/>
                <a:cs typeface="Times New Roman" pitchFamily="18" charset="0"/>
              </a:rPr>
              <a:t>siderophores</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organic molecules that chelate or bind ferric iron with high affinity.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Siderophores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are released by the organism to the surrounding environment, whereby they bind any available ferric iron.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iron-</a:t>
            </a:r>
            <a:r>
              <a:rPr lang="en-US" sz="2000" dirty="0" err="1">
                <a:latin typeface="Times New Roman" pitchFamily="18" charset="0"/>
                <a:cs typeface="Times New Roman" pitchFamily="18" charset="0"/>
              </a:rPr>
              <a:t>siderophore</a:t>
            </a:r>
            <a:r>
              <a:rPr lang="en-US" sz="2000" dirty="0">
                <a:latin typeface="Times New Roman" pitchFamily="18" charset="0"/>
                <a:cs typeface="Times New Roman" pitchFamily="18" charset="0"/>
              </a:rPr>
              <a:t> complex is then bound by a specific receptor on the outside of the cell, allowing the iron to be transported into the cell.</a:t>
            </a:r>
          </a:p>
        </p:txBody>
      </p:sp>
    </p:spTree>
    <p:extLst>
      <p:ext uri="{BB962C8B-B14F-4D97-AF65-F5344CB8AC3E}">
        <p14:creationId xmlns:p14="http://schemas.microsoft.com/office/powerpoint/2010/main" val="226237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ron-uptake-1-1024x7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800"/>
            <a:ext cx="8869414" cy="6244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982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
            <a:ext cx="8229600" cy="6217087"/>
          </a:xfrm>
          <a:prstGeom prst="rect">
            <a:avLst/>
          </a:prstGeom>
          <a:noFill/>
        </p:spPr>
        <p:txBody>
          <a:bodyPr wrap="square" rtlCol="0">
            <a:spAutoFit/>
          </a:bodyPr>
          <a:lstStyle/>
          <a:p>
            <a:pPr marL="342900" indent="-342900">
              <a:buFont typeface="Arial" pitchFamily="34" charset="0"/>
              <a:buChar char="•"/>
            </a:pPr>
            <a:r>
              <a:rPr lang="en-US" sz="2000" dirty="0">
                <a:latin typeface="Times New Roman" pitchFamily="18" charset="0"/>
                <a:cs typeface="Times New Roman" pitchFamily="18" charset="0"/>
              </a:rPr>
              <a:t>All microbes </a:t>
            </a:r>
            <a:r>
              <a:rPr lang="en-US" sz="2000" dirty="0" smtClean="0">
                <a:latin typeface="Times New Roman" pitchFamily="18" charset="0"/>
                <a:cs typeface="Times New Roman" pitchFamily="18" charset="0"/>
              </a:rPr>
              <a:t>require carbon for carrying their metabolic activities.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All organisms are carbon-based with macromolecules – proteins, carbohydrates, lipids, nucleic acid – having a fundamental core of carbon</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On </a:t>
            </a:r>
            <a:r>
              <a:rPr lang="en-US" sz="2000" dirty="0">
                <a:latin typeface="Times New Roman" pitchFamily="18" charset="0"/>
                <a:cs typeface="Times New Roman" pitchFamily="18" charset="0"/>
              </a:rPr>
              <a:t>one hand, organisms can use reduced, preformed organic substances as a carbon source. </a:t>
            </a: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are the </a:t>
            </a:r>
            <a:r>
              <a:rPr lang="en-US" sz="2000" b="1" dirty="0">
                <a:latin typeface="Times New Roman" pitchFamily="18" charset="0"/>
                <a:cs typeface="Times New Roman" pitchFamily="18" charset="0"/>
              </a:rPr>
              <a:t>heterotrophs</a:t>
            </a:r>
            <a:r>
              <a:rPr lang="en-US" sz="2000" dirty="0">
                <a:latin typeface="Times New Roman" pitchFamily="18" charset="0"/>
                <a:cs typeface="Times New Roman" pitchFamily="18" charset="0"/>
              </a:rPr>
              <a:t> or “other eaters.”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Alternatively</a:t>
            </a:r>
            <a:r>
              <a:rPr lang="en-US" sz="2000" dirty="0">
                <a:latin typeface="Times New Roman" pitchFamily="18" charset="0"/>
                <a:cs typeface="Times New Roman" pitchFamily="18" charset="0"/>
              </a:rPr>
              <a:t>, they can rely on carbon dioxide (CO2) as a carbon source, reducing or “fixing” it this inorganic form of carbon into an organic molecule. These are the </a:t>
            </a:r>
            <a:r>
              <a:rPr lang="en-US" sz="2000" b="1" dirty="0">
                <a:latin typeface="Times New Roman" pitchFamily="18" charset="0"/>
                <a:cs typeface="Times New Roman" pitchFamily="18" charset="0"/>
              </a:rPr>
              <a:t>autotrophs</a:t>
            </a:r>
            <a:r>
              <a:rPr lang="en-US" sz="2000" dirty="0">
                <a:latin typeface="Times New Roman" pitchFamily="18" charset="0"/>
                <a:cs typeface="Times New Roman" pitchFamily="18" charset="0"/>
              </a:rPr>
              <a:t> or “self feeders.”</a:t>
            </a:r>
          </a:p>
          <a:p>
            <a:pPr marL="342900" indent="-342900">
              <a:buFont typeface="Arial" pitchFamily="34" charset="0"/>
              <a:buChar char="•"/>
            </a:pPr>
            <a:r>
              <a:rPr lang="en-US" sz="2000" dirty="0">
                <a:latin typeface="Times New Roman" pitchFamily="18" charset="0"/>
                <a:cs typeface="Times New Roman" pitchFamily="18" charset="0"/>
              </a:rPr>
              <a:t>For energy, there are two possibilities as well: light energy or chemical energy.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Light </a:t>
            </a:r>
            <a:r>
              <a:rPr lang="en-US" sz="2000" dirty="0">
                <a:latin typeface="Times New Roman" pitchFamily="18" charset="0"/>
                <a:cs typeface="Times New Roman" pitchFamily="18" charset="0"/>
              </a:rPr>
              <a:t>energy comes from the sun, while chemical energy can come from either organic or inorganic chemicals.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Those </a:t>
            </a:r>
            <a:r>
              <a:rPr lang="en-US" sz="2000" dirty="0">
                <a:latin typeface="Times New Roman" pitchFamily="18" charset="0"/>
                <a:cs typeface="Times New Roman" pitchFamily="18" charset="0"/>
              </a:rPr>
              <a:t>organisms that use light energy are called </a:t>
            </a:r>
            <a:r>
              <a:rPr lang="en-US" sz="2000" b="1" dirty="0" err="1">
                <a:latin typeface="Times New Roman" pitchFamily="18" charset="0"/>
                <a:cs typeface="Times New Roman" pitchFamily="18" charset="0"/>
              </a:rPr>
              <a:t>phototrophs</a:t>
            </a:r>
            <a:r>
              <a:rPr lang="en-US" sz="2000" dirty="0">
                <a:latin typeface="Times New Roman" pitchFamily="18" charset="0"/>
                <a:cs typeface="Times New Roman" pitchFamily="18" charset="0"/>
              </a:rPr>
              <a:t> (“light eaters”), while those that use chemical energy are called </a:t>
            </a:r>
            <a:r>
              <a:rPr lang="en-US" sz="2000" b="1" dirty="0" err="1">
                <a:latin typeface="Times New Roman" pitchFamily="18" charset="0"/>
                <a:cs typeface="Times New Roman" pitchFamily="18" charset="0"/>
              </a:rPr>
              <a:t>chemotrophs</a:t>
            </a:r>
            <a:r>
              <a:rPr lang="en-US" sz="2000" dirty="0">
                <a:latin typeface="Times New Roman" pitchFamily="18" charset="0"/>
                <a:cs typeface="Times New Roman" pitchFamily="18" charset="0"/>
              </a:rPr>
              <a:t> (“chemical eaters”).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Chemical </a:t>
            </a:r>
            <a:r>
              <a:rPr lang="en-US" sz="2000" dirty="0">
                <a:latin typeface="Times New Roman" pitchFamily="18" charset="0"/>
                <a:cs typeface="Times New Roman" pitchFamily="18" charset="0"/>
              </a:rPr>
              <a:t>energy can come from inorganic sources or organic sources.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organism that uses inorganic sources is known as a </a:t>
            </a:r>
            <a:r>
              <a:rPr lang="en-US" sz="2000" b="1" dirty="0" err="1">
                <a:latin typeface="Times New Roman" pitchFamily="18" charset="0"/>
                <a:cs typeface="Times New Roman" pitchFamily="18" charset="0"/>
              </a:rPr>
              <a:t>lithotroph</a:t>
            </a:r>
            <a:r>
              <a:rPr lang="en-US" sz="2000" dirty="0">
                <a:latin typeface="Times New Roman" pitchFamily="18" charset="0"/>
                <a:cs typeface="Times New Roman" pitchFamily="18" charset="0"/>
              </a:rPr>
              <a:t> (“rock eater”), while an organism that uses organic sources is called an </a:t>
            </a:r>
            <a:r>
              <a:rPr lang="en-US" sz="2000" b="1" dirty="0" err="1">
                <a:latin typeface="Times New Roman" pitchFamily="18" charset="0"/>
                <a:cs typeface="Times New Roman" pitchFamily="18" charset="0"/>
              </a:rPr>
              <a:t>organotroph</a:t>
            </a:r>
            <a:r>
              <a:rPr lang="en-US" sz="2000" dirty="0">
                <a:latin typeface="Times New Roman" pitchFamily="18" charset="0"/>
                <a:cs typeface="Times New Roman" pitchFamily="18" charset="0"/>
              </a:rPr>
              <a:t> (“organic eater”).</a:t>
            </a:r>
          </a:p>
          <a:p>
            <a:endParaRPr lang="en-US" dirty="0"/>
          </a:p>
        </p:txBody>
      </p:sp>
    </p:spTree>
    <p:extLst>
      <p:ext uri="{BB962C8B-B14F-4D97-AF65-F5344CB8AC3E}">
        <p14:creationId xmlns:p14="http://schemas.microsoft.com/office/powerpoint/2010/main" val="261420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utri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014" y="1219200"/>
            <a:ext cx="8141581"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546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lassification of Bacteria on the basis of Nutri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8563427"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68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935" y="304800"/>
            <a:ext cx="8686800" cy="5170646"/>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Macronutrients</a:t>
            </a:r>
          </a:p>
          <a:p>
            <a:pPr marL="342900" indent="-342900">
              <a:lnSpc>
                <a:spcPct val="150000"/>
              </a:lnSpc>
              <a:buFont typeface="Arial" pitchFamily="34" charset="0"/>
              <a:buChar char="•"/>
            </a:pPr>
            <a:r>
              <a:rPr lang="en-US" sz="2000" dirty="0">
                <a:latin typeface="Times New Roman" pitchFamily="18" charset="0"/>
                <a:cs typeface="Times New Roman" pitchFamily="18" charset="0"/>
              </a:rPr>
              <a:t>In addition to carbon, hydrogen and oxygen, cells need a few other elements in sufficient quantity</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 particular, cells need nitrogen for the formation of proteins, nucleic acids, and a few other cell components.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Cells </a:t>
            </a:r>
            <a:r>
              <a:rPr lang="en-US" sz="2000" dirty="0">
                <a:latin typeface="Times New Roman" pitchFamily="18" charset="0"/>
                <a:cs typeface="Times New Roman" pitchFamily="18" charset="0"/>
              </a:rPr>
              <a:t>also need phosphorous, which is a crucial component of nucleic acids </a:t>
            </a:r>
            <a:r>
              <a:rPr lang="en-US" sz="2000" dirty="0" smtClean="0">
                <a:latin typeface="Times New Roman" pitchFamily="18" charset="0"/>
                <a:cs typeface="Times New Roman" pitchFamily="18" charset="0"/>
              </a:rPr>
              <a:t>(sugar-</a:t>
            </a:r>
            <a:r>
              <a:rPr lang="en-US" sz="2000" i="1" dirty="0" smtClean="0">
                <a:latin typeface="Times New Roman" pitchFamily="18" charset="0"/>
                <a:cs typeface="Times New Roman" pitchFamily="18" charset="0"/>
              </a:rPr>
              <a:t>phosphate</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backbone), </a:t>
            </a:r>
            <a:r>
              <a:rPr lang="en-US" sz="2000" dirty="0">
                <a:latin typeface="Times New Roman" pitchFamily="18" charset="0"/>
                <a:cs typeface="Times New Roman" pitchFamily="18" charset="0"/>
              </a:rPr>
              <a:t>phospholipids, and adenosine tri</a:t>
            </a:r>
            <a:r>
              <a:rPr lang="en-US" sz="2000" i="1" dirty="0">
                <a:latin typeface="Times New Roman" pitchFamily="18" charset="0"/>
                <a:cs typeface="Times New Roman" pitchFamily="18" charset="0"/>
              </a:rPr>
              <a:t>phosphate</a:t>
            </a:r>
            <a:r>
              <a:rPr lang="en-US" sz="2000" dirty="0">
                <a:latin typeface="Times New Roman" pitchFamily="18" charset="0"/>
                <a:cs typeface="Times New Roman" pitchFamily="18" charset="0"/>
              </a:rPr>
              <a:t> or ATP.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Sulfur </a:t>
            </a:r>
            <a:r>
              <a:rPr lang="en-US" sz="2000" dirty="0">
                <a:latin typeface="Times New Roman" pitchFamily="18" charset="0"/>
                <a:cs typeface="Times New Roman" pitchFamily="18" charset="0"/>
              </a:rPr>
              <a:t>is necessary for a few amino acids, as well as several vitamins, while potassium is needed for enzymes, and magnesium is used to stabilize ribosomes and membrane. Collectively these elements (including C, H, and O) are referred to as the </a:t>
            </a:r>
            <a:r>
              <a:rPr lang="en-US" sz="2000" b="1" dirty="0">
                <a:latin typeface="Times New Roman" pitchFamily="18" charset="0"/>
                <a:cs typeface="Times New Roman" pitchFamily="18" charset="0"/>
              </a:rPr>
              <a:t>macronutrients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157649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684" y="228600"/>
            <a:ext cx="8686800" cy="511531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Growth Factors</a:t>
            </a:r>
          </a:p>
          <a:p>
            <a:pPr>
              <a:lnSpc>
                <a:spcPct val="150000"/>
              </a:lnSpc>
            </a:pPr>
            <a:r>
              <a:rPr lang="en-US" sz="2000" dirty="0">
                <a:latin typeface="Times New Roman" pitchFamily="18" charset="0"/>
                <a:cs typeface="Times New Roman" pitchFamily="18" charset="0"/>
              </a:rPr>
              <a:t>Some microbes can synthesize certain organic molecules that they need from scratch, as long as they are provided with carbon source and inorganic salts. Other microbes require that certain organic compounds exist within their environment. These organic molecules essential for growth are called </a:t>
            </a:r>
            <a:r>
              <a:rPr lang="en-US" sz="2000" b="1" dirty="0">
                <a:latin typeface="Times New Roman" pitchFamily="18" charset="0"/>
                <a:cs typeface="Times New Roman" pitchFamily="18" charset="0"/>
              </a:rPr>
              <a:t>growth factors</a:t>
            </a:r>
            <a:r>
              <a:rPr lang="en-US" sz="2000" dirty="0">
                <a:latin typeface="Times New Roman" pitchFamily="18" charset="0"/>
                <a:cs typeface="Times New Roman" pitchFamily="18" charset="0"/>
              </a:rPr>
              <a:t> and fall in three categories: 1) amino acids (building blocks of protein), 2) purines and </a:t>
            </a:r>
            <a:r>
              <a:rPr lang="en-US" sz="2000" dirty="0" err="1">
                <a:latin typeface="Times New Roman" pitchFamily="18" charset="0"/>
                <a:cs typeface="Times New Roman" pitchFamily="18" charset="0"/>
              </a:rPr>
              <a:t>pyrimidines</a:t>
            </a:r>
            <a:r>
              <a:rPr lang="en-US" sz="2000" dirty="0">
                <a:latin typeface="Times New Roman" pitchFamily="18" charset="0"/>
                <a:cs typeface="Times New Roman" pitchFamily="18" charset="0"/>
              </a:rPr>
              <a:t> (building blocks of nucleic acid), and 3) vitamins (enzyme cofactors).</a:t>
            </a:r>
          </a:p>
          <a:p>
            <a:pPr>
              <a:lnSpc>
                <a:spcPct val="150000"/>
              </a:lnSpc>
            </a:pPr>
            <a:r>
              <a:rPr lang="en-US" sz="2000" b="1" dirty="0">
                <a:latin typeface="Times New Roman" pitchFamily="18" charset="0"/>
                <a:cs typeface="Times New Roman" pitchFamily="18" charset="0"/>
              </a:rPr>
              <a:t>Uptake of Nutrients</a:t>
            </a:r>
          </a:p>
          <a:p>
            <a:pPr>
              <a:lnSpc>
                <a:spcPct val="150000"/>
              </a:lnSpc>
            </a:pPr>
            <a:r>
              <a:rPr lang="en-US" sz="2000" dirty="0">
                <a:latin typeface="Times New Roman" pitchFamily="18" charset="0"/>
                <a:cs typeface="Times New Roman" pitchFamily="18" charset="0"/>
              </a:rPr>
              <a:t>In order to support its’ activities, a cell must bring in nutrients from the external environment across the cell membrane. In bacteria and </a:t>
            </a:r>
            <a:r>
              <a:rPr lang="en-US" sz="2000" dirty="0" err="1">
                <a:latin typeface="Times New Roman" pitchFamily="18" charset="0"/>
                <a:cs typeface="Times New Roman" pitchFamily="18" charset="0"/>
              </a:rPr>
              <a:t>archaea</a:t>
            </a:r>
            <a:r>
              <a:rPr lang="en-US" sz="2000" dirty="0">
                <a:latin typeface="Times New Roman" pitchFamily="18" charset="0"/>
                <a:cs typeface="Times New Roman" pitchFamily="18" charset="0"/>
              </a:rPr>
              <a:t>, several different transport mechanisms exist.</a:t>
            </a:r>
          </a:p>
        </p:txBody>
      </p:sp>
    </p:spTree>
    <p:extLst>
      <p:ext uri="{BB962C8B-B14F-4D97-AF65-F5344CB8AC3E}">
        <p14:creationId xmlns:p14="http://schemas.microsoft.com/office/powerpoint/2010/main" val="3031604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10600" cy="5355312"/>
          </a:xfrm>
          <a:prstGeom prst="rect">
            <a:avLst/>
          </a:prstGeom>
        </p:spPr>
        <p:txBody>
          <a:bodyPr wrap="square">
            <a:spAutoFit/>
          </a:bodyPr>
          <a:lstStyle/>
          <a:p>
            <a:r>
              <a:rPr lang="en-US" b="1" dirty="0">
                <a:latin typeface="Times New Roman" pitchFamily="18" charset="0"/>
                <a:cs typeface="Times New Roman" pitchFamily="18" charset="0"/>
              </a:rPr>
              <a:t>Passive Diffusion</a:t>
            </a:r>
          </a:p>
          <a:p>
            <a:pPr marL="285750" indent="-285750">
              <a:buFont typeface="Arial" pitchFamily="34" charset="0"/>
              <a:buChar char="•"/>
            </a:pPr>
            <a:r>
              <a:rPr lang="en-US" b="1" dirty="0">
                <a:latin typeface="Times New Roman" pitchFamily="18" charset="0"/>
                <a:cs typeface="Times New Roman" pitchFamily="18" charset="0"/>
              </a:rPr>
              <a:t>Passive</a:t>
            </a:r>
            <a:r>
              <a:rPr lang="en-US" dirty="0">
                <a:latin typeface="Times New Roman" pitchFamily="18" charset="0"/>
                <a:cs typeface="Times New Roman" pitchFamily="18" charset="0"/>
              </a:rPr>
              <a:t> or </a:t>
            </a:r>
            <a:r>
              <a:rPr lang="en-US" b="1" dirty="0">
                <a:latin typeface="Times New Roman" pitchFamily="18" charset="0"/>
                <a:cs typeface="Times New Roman" pitchFamily="18" charset="0"/>
              </a:rPr>
              <a:t>simple diffusion</a:t>
            </a:r>
            <a:r>
              <a:rPr lang="en-US" dirty="0">
                <a:latin typeface="Times New Roman" pitchFamily="18" charset="0"/>
                <a:cs typeface="Times New Roman" pitchFamily="18" charset="0"/>
              </a:rPr>
              <a:t> allows for the passage across the cell membrane of simple molecules and gases, such as CO2, O2, and H2O. In this case, a concentration gradient must exist, where there is higher concentration of the substance outside of the cell than there is inside the cell. As more of the substance is transported into the cell the concentration gradient decreases, slowing the rate of diffusion.</a:t>
            </a:r>
          </a:p>
          <a:p>
            <a:pPr marL="285750" indent="-285750">
              <a:buFont typeface="Arial" pitchFamily="34" charset="0"/>
              <a:buChar char="•"/>
            </a:pPr>
            <a:r>
              <a:rPr lang="en-US" b="1" dirty="0" smtClean="0">
                <a:latin typeface="Times New Roman" pitchFamily="18" charset="0"/>
                <a:cs typeface="Times New Roman" pitchFamily="18" charset="0"/>
              </a:rPr>
              <a:t>Facilitated </a:t>
            </a:r>
            <a:r>
              <a:rPr lang="en-US" b="1" dirty="0">
                <a:latin typeface="Times New Roman" pitchFamily="18" charset="0"/>
                <a:cs typeface="Times New Roman" pitchFamily="18" charset="0"/>
              </a:rPr>
              <a:t>diffusion</a:t>
            </a:r>
            <a:r>
              <a:rPr lang="en-US" dirty="0">
                <a:latin typeface="Times New Roman" pitchFamily="18" charset="0"/>
                <a:cs typeface="Times New Roman" pitchFamily="18" charset="0"/>
              </a:rPr>
              <a:t> also involves the use of a concentration gradient, where the concentration of the substance is </a:t>
            </a:r>
            <a:r>
              <a:rPr lang="en-US" b="1" dirty="0">
                <a:latin typeface="Times New Roman" pitchFamily="18" charset="0"/>
                <a:cs typeface="Times New Roman" pitchFamily="18" charset="0"/>
              </a:rPr>
              <a:t>higher outside the cell</a:t>
            </a:r>
            <a:r>
              <a:rPr lang="en-US" dirty="0">
                <a:latin typeface="Times New Roman" pitchFamily="18" charset="0"/>
                <a:cs typeface="Times New Roman" pitchFamily="18" charset="0"/>
              </a:rPr>
              <a:t>, but differs with the use of </a:t>
            </a:r>
            <a:r>
              <a:rPr lang="en-US" b="1" dirty="0">
                <a:latin typeface="Times New Roman" pitchFamily="18" charset="0"/>
                <a:cs typeface="Times New Roman" pitchFamily="18" charset="0"/>
              </a:rPr>
              <a:t>carrier proteins </a:t>
            </a:r>
            <a:r>
              <a:rPr lang="en-US" dirty="0">
                <a:latin typeface="Times New Roman" pitchFamily="18" charset="0"/>
                <a:cs typeface="Times New Roman" pitchFamily="18" charset="0"/>
              </a:rPr>
              <a:t>(sometimes called</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permeases</a:t>
            </a:r>
            <a:r>
              <a:rPr lang="en-US" dirty="0">
                <a:latin typeface="Times New Roman" pitchFamily="18" charset="0"/>
                <a:cs typeface="Times New Roman" pitchFamily="18" charset="0"/>
              </a:rPr>
              <a:t>). These proteins are embedded within the cell membrane and provide a channel or pore across the membrane barrier, allowing for the passage of larger molecules. If the concentration gradient dissipates, the passage of molecules into the cell stops. Each carrier protein typically exhibits specificity, only transporting in a particular type of molecule or closely related molecules.</a:t>
            </a:r>
          </a:p>
          <a:p>
            <a:pPr marL="285750" indent="-285750">
              <a:buFont typeface="Arial" pitchFamily="34" charset="0"/>
              <a:buChar char="•"/>
            </a:pPr>
            <a:r>
              <a:rPr lang="en-US" b="1" dirty="0">
                <a:latin typeface="Times New Roman" pitchFamily="18" charset="0"/>
                <a:cs typeface="Times New Roman" pitchFamily="18" charset="0"/>
              </a:rPr>
              <a:t>Active Transport</a:t>
            </a:r>
          </a:p>
          <a:p>
            <a:pPr marL="280988"/>
            <a:r>
              <a:rPr lang="en-US" dirty="0">
                <a:latin typeface="Times New Roman" pitchFamily="18" charset="0"/>
                <a:cs typeface="Times New Roman" pitchFamily="18" charset="0"/>
              </a:rPr>
              <a:t>Many types of nutrient uptake require that a cell be able to transport substances against a concentration gradient (i.e. with a </a:t>
            </a:r>
            <a:r>
              <a:rPr lang="en-US" b="1" dirty="0">
                <a:latin typeface="Times New Roman" pitchFamily="18" charset="0"/>
                <a:cs typeface="Times New Roman" pitchFamily="18" charset="0"/>
              </a:rPr>
              <a:t>higher concentration inside the cell </a:t>
            </a:r>
            <a:r>
              <a:rPr lang="en-US" dirty="0">
                <a:latin typeface="Times New Roman" pitchFamily="18" charset="0"/>
                <a:cs typeface="Times New Roman" pitchFamily="18" charset="0"/>
              </a:rPr>
              <a:t>than outside). In order to do this, a cell must utilize metabolic energy for the transport of the substance through carrier proteins embedded in the membrane. This is known as </a:t>
            </a:r>
            <a:r>
              <a:rPr lang="en-US" b="1" dirty="0">
                <a:latin typeface="Times New Roman" pitchFamily="18" charset="0"/>
                <a:cs typeface="Times New Roman" pitchFamily="18" charset="0"/>
              </a:rPr>
              <a:t>active transport</a:t>
            </a:r>
            <a:r>
              <a:rPr lang="en-US" dirty="0">
                <a:latin typeface="Times New Roman" pitchFamily="18" charset="0"/>
                <a:cs typeface="Times New Roman" pitchFamily="18" charset="0"/>
              </a:rPr>
              <a:t>. All types of active transport utilize carrier proteins.</a:t>
            </a:r>
          </a:p>
        </p:txBody>
      </p:sp>
    </p:spTree>
    <p:extLst>
      <p:ext uri="{BB962C8B-B14F-4D97-AF65-F5344CB8AC3E}">
        <p14:creationId xmlns:p14="http://schemas.microsoft.com/office/powerpoint/2010/main" val="1075594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135" y="304800"/>
            <a:ext cx="8610600" cy="4708981"/>
          </a:xfrm>
          <a:prstGeom prst="rect">
            <a:avLst/>
          </a:prstGeom>
        </p:spPr>
        <p:txBody>
          <a:bodyPr wrap="square">
            <a:spAutoFit/>
          </a:bodyPr>
          <a:lstStyle/>
          <a:p>
            <a:r>
              <a:rPr lang="en-US" sz="2000" b="1" dirty="0">
                <a:latin typeface="Times New Roman" pitchFamily="18" charset="0"/>
                <a:cs typeface="Times New Roman" pitchFamily="18" charset="0"/>
              </a:rPr>
              <a:t>Primary active transport</a:t>
            </a:r>
          </a:p>
          <a:p>
            <a:r>
              <a:rPr lang="en-US" sz="2000" b="1" dirty="0">
                <a:latin typeface="Times New Roman" pitchFamily="18" charset="0"/>
                <a:cs typeface="Times New Roman" pitchFamily="18" charset="0"/>
              </a:rPr>
              <a:t>Primary active transport</a:t>
            </a:r>
            <a:r>
              <a:rPr lang="en-US" sz="2000" dirty="0">
                <a:latin typeface="Times New Roman" pitchFamily="18" charset="0"/>
                <a:cs typeface="Times New Roman" pitchFamily="18" charset="0"/>
              </a:rPr>
              <a:t> involves the use of chemical energy, such as ATP, to drive the transport.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One </a:t>
            </a:r>
            <a:r>
              <a:rPr lang="en-US" sz="2000" dirty="0">
                <a:latin typeface="Times New Roman" pitchFamily="18" charset="0"/>
                <a:cs typeface="Times New Roman" pitchFamily="18" charset="0"/>
              </a:rPr>
              <a:t>example is the </a:t>
            </a:r>
            <a:r>
              <a:rPr lang="en-US" sz="2000" b="1" dirty="0">
                <a:latin typeface="Times New Roman" pitchFamily="18" charset="0"/>
                <a:cs typeface="Times New Roman" pitchFamily="18" charset="0"/>
              </a:rPr>
              <a:t>ABC system</a:t>
            </a:r>
            <a:r>
              <a:rPr lang="en-US" sz="2000" dirty="0">
                <a:latin typeface="Times New Roman" pitchFamily="18" charset="0"/>
                <a:cs typeface="Times New Roman" pitchFamily="18" charset="0"/>
              </a:rPr>
              <a:t>, which utilizes </a:t>
            </a:r>
            <a:r>
              <a:rPr lang="en-US" sz="2000" b="1" dirty="0">
                <a:latin typeface="Times New Roman" pitchFamily="18" charset="0"/>
                <a:cs typeface="Times New Roman" pitchFamily="18" charset="0"/>
              </a:rPr>
              <a:t>ATP-Binding Cassette transporters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Each </a:t>
            </a:r>
            <a:r>
              <a:rPr lang="en-US" sz="2000" b="1" dirty="0">
                <a:latin typeface="Times New Roman" pitchFamily="18" charset="0"/>
                <a:cs typeface="Times New Roman" pitchFamily="18" charset="0"/>
              </a:rPr>
              <a:t>ABC transporter</a:t>
            </a:r>
            <a:r>
              <a:rPr lang="en-US" sz="2000" dirty="0">
                <a:latin typeface="Times New Roman" pitchFamily="18" charset="0"/>
                <a:cs typeface="Times New Roman" pitchFamily="18" charset="0"/>
              </a:rPr>
              <a:t> is composed of three different components: </a:t>
            </a:r>
            <a:endParaRPr lang="en-US" sz="2000" dirty="0" smtClean="0">
              <a:latin typeface="Times New Roman" pitchFamily="18" charset="0"/>
              <a:cs typeface="Times New Roman" pitchFamily="18" charset="0"/>
            </a:endParaRPr>
          </a:p>
          <a:p>
            <a:pPr marL="342900" indent="-342900">
              <a:buAutoNum type="arabicParenR"/>
            </a:pPr>
            <a:r>
              <a:rPr lang="en-US" sz="2000" dirty="0" smtClean="0">
                <a:latin typeface="Times New Roman" pitchFamily="18" charset="0"/>
                <a:cs typeface="Times New Roman" pitchFamily="18" charset="0"/>
              </a:rPr>
              <a:t>membrane-spanning </a:t>
            </a:r>
            <a:r>
              <a:rPr lang="en-US" sz="2000" dirty="0">
                <a:latin typeface="Times New Roman" pitchFamily="18" charset="0"/>
                <a:cs typeface="Times New Roman" pitchFamily="18" charset="0"/>
              </a:rPr>
              <a:t>proteins that form a pore across the cell membrane (i.e. carrier protein</a:t>
            </a:r>
            <a:r>
              <a:rPr lang="en-US" sz="2000" dirty="0" smtClean="0">
                <a:latin typeface="Times New Roman" pitchFamily="18" charset="0"/>
                <a:cs typeface="Times New Roman" pitchFamily="18" charset="0"/>
              </a:rPr>
              <a:t>),</a:t>
            </a:r>
          </a:p>
          <a:p>
            <a:pPr marL="342900" indent="-342900">
              <a:buAutoNum type="arabicParen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an ATP binding region that hydrolyzes ATP, providing the energy for the passage across the </a:t>
            </a:r>
            <a:r>
              <a:rPr lang="en-US" sz="2000" dirty="0" smtClean="0">
                <a:latin typeface="Times New Roman" pitchFamily="18" charset="0"/>
                <a:cs typeface="Times New Roman" pitchFamily="18" charset="0"/>
              </a:rPr>
              <a:t>membrane</a:t>
            </a:r>
            <a:endParaRPr lang="en-US" sz="2000" dirty="0">
              <a:latin typeface="Times New Roman" pitchFamily="18" charset="0"/>
              <a:cs typeface="Times New Roman" pitchFamily="18" charset="0"/>
            </a:endParaRPr>
          </a:p>
          <a:p>
            <a:pPr marL="342900" indent="-342900">
              <a:buAutoNum type="arabicParenR"/>
            </a:pPr>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substrate-binding protein, a peripheral protein that binds to the appropriate substance to be transporter and ferries it to the membrane-spanning proteins.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Gram </a:t>
            </a:r>
            <a:r>
              <a:rPr lang="en-US" sz="2000" dirty="0">
                <a:latin typeface="Times New Roman" pitchFamily="18" charset="0"/>
                <a:cs typeface="Times New Roman" pitchFamily="18" charset="0"/>
              </a:rPr>
              <a:t>negative bacteria the substrate-binding protein is located in the cell’s </a:t>
            </a:r>
            <a:r>
              <a:rPr lang="en-US" sz="2000" dirty="0" err="1">
                <a:latin typeface="Times New Roman" pitchFamily="18" charset="0"/>
                <a:cs typeface="Times New Roman" pitchFamily="18" charset="0"/>
              </a:rPr>
              <a:t>periplasm</a:t>
            </a:r>
            <a:r>
              <a:rPr lang="en-US" sz="2000" dirty="0">
                <a:latin typeface="Times New Roman" pitchFamily="18" charset="0"/>
                <a:cs typeface="Times New Roman" pitchFamily="18" charset="0"/>
              </a:rPr>
              <a:t>, while in </a:t>
            </a:r>
            <a:r>
              <a:rPr lang="en-US" sz="2000" dirty="0" smtClean="0">
                <a:latin typeface="Times New Roman" pitchFamily="18" charset="0"/>
                <a:cs typeface="Times New Roman" pitchFamily="18" charset="0"/>
              </a:rPr>
              <a:t>Gram </a:t>
            </a:r>
            <a:r>
              <a:rPr lang="en-US" sz="2000" dirty="0">
                <a:latin typeface="Times New Roman" pitchFamily="18" charset="0"/>
                <a:cs typeface="Times New Roman" pitchFamily="18" charset="0"/>
              </a:rPr>
              <a:t>positive bacteria the substrate-binding protein is attached to the outside of the cell membrane.</a:t>
            </a:r>
          </a:p>
        </p:txBody>
      </p:sp>
    </p:spTree>
    <p:extLst>
      <p:ext uri="{BB962C8B-B14F-4D97-AF65-F5344CB8AC3E}">
        <p14:creationId xmlns:p14="http://schemas.microsoft.com/office/powerpoint/2010/main" val="1297997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imary-Active-Transport-v2-e1491362758207-1024x81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81000"/>
            <a:ext cx="7350957"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9917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1189</Words>
  <Application>Microsoft Office PowerPoint</Application>
  <PresentationFormat>On-screen Show (4:3)</PresentationFormat>
  <Paragraphs>49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5</cp:revision>
  <dcterms:created xsi:type="dcterms:W3CDTF">2006-08-16T00:00:00Z</dcterms:created>
  <dcterms:modified xsi:type="dcterms:W3CDTF">2020-09-10T16:51:35Z</dcterms:modified>
</cp:coreProperties>
</file>