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6" d="100"/>
          <a:sy n="36" d="100"/>
        </p:scale>
        <p:origin x="-31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04/09/2020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04/09/2020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04/09/2020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04/09/2020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04/09/2020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04/09/2020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04/09/2020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04/09/2020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hyperlink" Target="https://www.ncbi.nlm.nih.gov/books/n/mboc4/A4754/def-item/A5355/" TargetMode="External"/><Relationship Id="rId3" Type="http://schemas.openxmlformats.org/officeDocument/2006/relationships/hyperlink" Target="https://www.ncbi.nlm.nih.gov/books/n/mboc4/A4754/def-item/A5785/" TargetMode="External"/><Relationship Id="rId7" Type="http://schemas.openxmlformats.org/officeDocument/2006/relationships/hyperlink" Target="https://www.ncbi.nlm.nih.gov/books/n/mboc4/A4754/def-item/A5787/" TargetMode="Externa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hyperlink" Target="https://www.ncbi.nlm.nih.gov/books/n/mboc4/A4754/def-item/A4807/" TargetMode="External"/><Relationship Id="rId5" Type="http://schemas.openxmlformats.org/officeDocument/2006/relationships/hyperlink" Target="https://www.ncbi.nlm.nih.gov/books/n/mboc4/A4754/def-item/A5400/" TargetMode="External"/><Relationship Id="rId4" Type="http://schemas.openxmlformats.org/officeDocument/2006/relationships/hyperlink" Target="https://www.ncbi.nlm.nih.gov/books/n/mboc4/A4754/def-item/A5305/" TargetMode="External"/><Relationship Id="rId9" Type="http://schemas.openxmlformats.org/officeDocument/2006/relationships/hyperlink" Target="https://www.ncbi.nlm.nih.gov/books/n/mboc4/A4754/def-item/A5070/"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ncbi.nlm.nih.gov/books/n/mboc4/A4754/def-item/A5438/" TargetMode="External"/><Relationship Id="rId7" Type="http://schemas.openxmlformats.org/officeDocument/2006/relationships/hyperlink" Target="https://www.ncbi.nlm.nih.gov/books/n/mboc4/A4754/def-item/A5695/" TargetMode="Externa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hyperlink" Target="https://www.ncbi.nlm.nih.gov/books/n/mboc4/A4754/def-item/A5567/" TargetMode="External"/><Relationship Id="rId5" Type="http://schemas.openxmlformats.org/officeDocument/2006/relationships/hyperlink" Target="https://www.ncbi.nlm.nih.gov/books/n/mboc4/A4754/def-item/A5528/" TargetMode="External"/><Relationship Id="rId4" Type="http://schemas.openxmlformats.org/officeDocument/2006/relationships/hyperlink" Target="https://www.ncbi.nlm.nih.gov/books/n/mboc4/A4754/def-item/A539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488203"/>
            <a:ext cx="4953000" cy="400110"/>
          </a:xfrm>
          <a:prstGeom prst="rect">
            <a:avLst/>
          </a:prstGeom>
        </p:spPr>
        <p:txBody>
          <a:bodyPr wrap="square">
            <a:spAutoFit/>
          </a:bodyPr>
          <a:lstStyle/>
          <a:p>
            <a:r>
              <a:rPr lang="en-US" sz="2000" b="1" dirty="0">
                <a:latin typeface="Times New Roman" pitchFamily="18" charset="0"/>
                <a:cs typeface="Times New Roman" pitchFamily="18" charset="0"/>
              </a:rPr>
              <a:t>Transport across Cell Membrane</a:t>
            </a:r>
          </a:p>
        </p:txBody>
      </p:sp>
      <p:sp>
        <p:nvSpPr>
          <p:cNvPr id="3" name="TextBox 2"/>
          <p:cNvSpPr txBox="1"/>
          <p:nvPr/>
        </p:nvSpPr>
        <p:spPr>
          <a:xfrm>
            <a:off x="457200" y="1143000"/>
            <a:ext cx="8382000" cy="5324535"/>
          </a:xfrm>
          <a:prstGeom prst="rect">
            <a:avLst/>
          </a:prstGeom>
          <a:noFill/>
        </p:spPr>
        <p:txBody>
          <a:bodyPr wrap="square" rtlCol="0">
            <a:spAutoFit/>
          </a:bodyPr>
          <a:lstStyle/>
          <a:p>
            <a:r>
              <a:rPr lang="en-US" sz="2000" dirty="0">
                <a:latin typeface="Times New Roman" pitchFamily="18" charset="0"/>
                <a:cs typeface="Times New Roman" pitchFamily="18" charset="0"/>
              </a:rPr>
              <a:t>Transport across cell membrane is classified into four ways: </a:t>
            </a:r>
            <a:endParaRPr lang="en-US" sz="2000" dirty="0" smtClean="0">
              <a:latin typeface="Times New Roman" pitchFamily="18" charset="0"/>
              <a:cs typeface="Times New Roman" pitchFamily="18" charset="0"/>
            </a:endParaRPr>
          </a:p>
          <a:p>
            <a:pPr marL="457200" indent="-58738">
              <a:buAutoNum type="arabicPeriod"/>
            </a:pPr>
            <a:r>
              <a:rPr lang="en-US" sz="2000" dirty="0" smtClean="0">
                <a:latin typeface="Times New Roman" pitchFamily="18" charset="0"/>
                <a:cs typeface="Times New Roman" pitchFamily="18" charset="0"/>
              </a:rPr>
              <a:t>Diffusion </a:t>
            </a:r>
            <a:r>
              <a:rPr lang="en-US" sz="2000" dirty="0">
                <a:latin typeface="Times New Roman" pitchFamily="18" charset="0"/>
                <a:cs typeface="Times New Roman" pitchFamily="18" charset="0"/>
              </a:rPr>
              <a:t>(Passive Transport) </a:t>
            </a:r>
            <a:endParaRPr lang="en-US" sz="2000" dirty="0" smtClean="0">
              <a:latin typeface="Times New Roman" pitchFamily="18" charset="0"/>
              <a:cs typeface="Times New Roman" pitchFamily="18" charset="0"/>
            </a:endParaRPr>
          </a:p>
          <a:p>
            <a:pPr marL="457200" indent="-58738">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Osmosis </a:t>
            </a:r>
            <a:endParaRPr lang="en-US" sz="2000" dirty="0" smtClean="0">
              <a:latin typeface="Times New Roman" pitchFamily="18" charset="0"/>
              <a:cs typeface="Times New Roman" pitchFamily="18" charset="0"/>
            </a:endParaRPr>
          </a:p>
          <a:p>
            <a:pPr marL="457200" indent="-58738">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Active Transport </a:t>
            </a:r>
            <a:endParaRPr lang="en-US" sz="2000" dirty="0" smtClean="0">
              <a:latin typeface="Times New Roman" pitchFamily="18" charset="0"/>
              <a:cs typeface="Times New Roman" pitchFamily="18" charset="0"/>
            </a:endParaRPr>
          </a:p>
          <a:p>
            <a:pPr marL="457200" indent="-58738">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Vesicular Transport. </a:t>
            </a:r>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Cell </a:t>
            </a:r>
            <a:r>
              <a:rPr lang="en-US" sz="2000" dirty="0">
                <a:latin typeface="Times New Roman" pitchFamily="18" charset="0"/>
                <a:cs typeface="Times New Roman" pitchFamily="18" charset="0"/>
              </a:rPr>
              <a:t>membrane acts as a barrier to most, but not all molecules.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Cell </a:t>
            </a:r>
            <a:r>
              <a:rPr lang="en-US" sz="2000" dirty="0">
                <a:latin typeface="Times New Roman" pitchFamily="18" charset="0"/>
                <a:cs typeface="Times New Roman" pitchFamily="18" charset="0"/>
              </a:rPr>
              <a:t>membranes are semi-permeable barrier separating the inner cellular environment from the outer cellular environment.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Since </a:t>
            </a:r>
            <a:r>
              <a:rPr lang="en-US" sz="2000" dirty="0">
                <a:latin typeface="Times New Roman" pitchFamily="18" charset="0"/>
                <a:cs typeface="Times New Roman" pitchFamily="18" charset="0"/>
              </a:rPr>
              <a:t>the cell membrane is made up of a lipid bilayer with proteins attached on the surface and also passing through the cell membrane, there is possibility of transport across this membrane.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a:latin typeface="Times New Roman" pitchFamily="18" charset="0"/>
                <a:cs typeface="Times New Roman" pitchFamily="18" charset="0"/>
              </a:rPr>
              <a:t>All lipid soluble substances can easily and freely diffuse in and out, e.g. 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and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Water </a:t>
            </a:r>
            <a:r>
              <a:rPr lang="en-US" sz="2000" dirty="0">
                <a:latin typeface="Times New Roman" pitchFamily="18" charset="0"/>
                <a:cs typeface="Times New Roman" pitchFamily="18" charset="0"/>
              </a:rPr>
              <a:t>soluble substances like ions, glucose and macromolecules should find a special way of transport with the help of integral and trans-membrane proteins which act as binding sites, channels and gates to facilitate movement.</a:t>
            </a:r>
          </a:p>
        </p:txBody>
      </p:sp>
    </p:spTree>
    <p:extLst>
      <p:ext uri="{BB962C8B-B14F-4D97-AF65-F5344CB8AC3E}">
        <p14:creationId xmlns:p14="http://schemas.microsoft.com/office/powerpoint/2010/main" val="639243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6494085"/>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In primary active transport, the energy is derived directly from the breakdown of ATP. Often times, primary active transport </a:t>
            </a:r>
            <a:r>
              <a:rPr lang="en-US" sz="2000" dirty="0" smtClean="0">
                <a:latin typeface="Times New Roman" pitchFamily="18" charset="0"/>
                <a:cs typeface="Times New Roman" pitchFamily="18" charset="0"/>
              </a:rPr>
              <a:t>functions </a:t>
            </a:r>
            <a:r>
              <a:rPr lang="en-US" sz="2000" dirty="0">
                <a:latin typeface="Times New Roman" pitchFamily="18" charset="0"/>
                <a:cs typeface="Times New Roman" pitchFamily="18" charset="0"/>
              </a:rPr>
              <a:t>to transport sodium and potassium ions allows secondary active transport to occur (discussed in the section below). The second transport method is still considered active because it depends on the use of energy from the primary transport</a:t>
            </a:r>
            <a:r>
              <a:rPr lang="en-US" sz="2000" dirty="0" smtClean="0">
                <a:latin typeface="Times New Roman" pitchFamily="18" charset="0"/>
                <a:cs typeface="Times New Roman" pitchFamily="18" charset="0"/>
              </a:rPr>
              <a:t>.</a:t>
            </a:r>
          </a:p>
          <a:p>
            <a:r>
              <a:rPr lang="en-US" sz="2000" b="1" dirty="0">
                <a:latin typeface="Times New Roman" pitchFamily="18" charset="0"/>
                <a:cs typeface="Times New Roman" pitchFamily="18" charset="0"/>
              </a:rPr>
              <a:t>Ion-pumps may be of two types:</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(i) Electro neutral pumps </a:t>
            </a:r>
            <a:r>
              <a:rPr lang="en-US"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ii) Electro genic pumps</a:t>
            </a:r>
            <a:r>
              <a:rPr lang="en-US" sz="2000" dirty="0"/>
              <a:t>. </a:t>
            </a:r>
          </a:p>
          <a:p>
            <a:pPr marL="342900" indent="-342900">
              <a:buFont typeface="Arial" pitchFamily="34" charset="0"/>
              <a:buChar char="•"/>
            </a:pPr>
            <a:r>
              <a:rPr lang="en-US" sz="2000" b="1" dirty="0" smtClean="0">
                <a:latin typeface="Times New Roman" pitchFamily="18" charset="0"/>
                <a:cs typeface="Times New Roman" pitchFamily="18" charset="0"/>
              </a:rPr>
              <a:t>Electro </a:t>
            </a:r>
            <a:r>
              <a:rPr lang="en-US" sz="2000" b="1" dirty="0">
                <a:latin typeface="Times New Roman" pitchFamily="18" charset="0"/>
                <a:cs typeface="Times New Roman" pitchFamily="18" charset="0"/>
              </a:rPr>
              <a:t>neutral pumps </a:t>
            </a:r>
            <a:r>
              <a:rPr lang="en-US" sz="2000" dirty="0">
                <a:latin typeface="Times New Roman" pitchFamily="18" charset="0"/>
                <a:cs typeface="Times New Roman" pitchFamily="18" charset="0"/>
              </a:rPr>
              <a:t>are those which are associated with transport of ions with no net move­ment of charge across the membrane. For example </a:t>
            </a:r>
            <a:r>
              <a:rPr lang="en-US" sz="2000" b="1" dirty="0">
                <a:latin typeface="Times New Roman" pitchFamily="18" charset="0"/>
                <a:cs typeface="Times New Roman" pitchFamily="18" charset="0"/>
              </a:rPr>
              <a:t>H</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/K</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-ATPase </a:t>
            </a:r>
            <a:r>
              <a:rPr lang="en-US" sz="2000" dirty="0">
                <a:latin typeface="Times New Roman" pitchFamily="18" charset="0"/>
                <a:cs typeface="Times New Roman" pitchFamily="18" charset="0"/>
              </a:rPr>
              <a:t>of some animal cells, pumps out </a:t>
            </a:r>
            <a:r>
              <a:rPr lang="en-US" sz="2000" b="1" dirty="0">
                <a:latin typeface="Times New Roman" pitchFamily="18" charset="0"/>
                <a:cs typeface="Times New Roman" pitchFamily="18" charset="0"/>
              </a:rPr>
              <a:t>one H</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for each K</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taken in with no net movement of charge. Therefore, it is an electro neutral </a:t>
            </a:r>
            <a:r>
              <a:rPr lang="en-US" sz="2000" dirty="0" smtClean="0">
                <a:latin typeface="Times New Roman" pitchFamily="18" charset="0"/>
                <a:cs typeface="Times New Roman" pitchFamily="18" charset="0"/>
              </a:rPr>
              <a:t>pump.</a:t>
            </a:r>
          </a:p>
          <a:p>
            <a:pPr marL="342900" indent="-342900">
              <a:buFont typeface="Arial" pitchFamily="34" charset="0"/>
              <a:buChar char="•"/>
            </a:pPr>
            <a:r>
              <a:rPr lang="en-US" sz="2000" b="1" dirty="0">
                <a:latin typeface="Times New Roman" pitchFamily="18" charset="0"/>
                <a:cs typeface="Times New Roman" pitchFamily="18" charset="0"/>
              </a:rPr>
              <a:t>Electro genic pumps </a:t>
            </a:r>
            <a:r>
              <a:rPr lang="en-US" sz="2000" dirty="0">
                <a:latin typeface="Times New Roman" pitchFamily="18" charset="0"/>
                <a:cs typeface="Times New Roman" pitchFamily="18" charset="0"/>
              </a:rPr>
              <a:t>on the other hand, transport ions involving net movement of charge across the </a:t>
            </a:r>
            <a:r>
              <a:rPr lang="en-US" sz="2000" dirty="0" smtClean="0">
                <a:latin typeface="Times New Roman" pitchFamily="18" charset="0"/>
                <a:cs typeface="Times New Roman" pitchFamily="18" charset="0"/>
              </a:rPr>
              <a:t>membrane.</a:t>
            </a:r>
          </a:p>
          <a:p>
            <a:pPr marL="342900" indent="-342900">
              <a:buFont typeface="Arial" pitchFamily="34" charset="0"/>
              <a:buChar char="•"/>
            </a:pPr>
            <a:r>
              <a:rPr lang="en-US" sz="2000" dirty="0">
                <a:latin typeface="Times New Roman" pitchFamily="18" charset="0"/>
                <a:cs typeface="Times New Roman" pitchFamily="18" charset="0"/>
              </a:rPr>
              <a:t>One of the most important pumps </a:t>
            </a:r>
            <a:r>
              <a:rPr lang="en-US" sz="2000" dirty="0" smtClean="0">
                <a:latin typeface="Times New Roman" pitchFamily="18" charset="0"/>
                <a:cs typeface="Times New Roman" pitchFamily="18" charset="0"/>
              </a:rPr>
              <a:t>is </a:t>
            </a:r>
            <a:r>
              <a:rPr lang="en-US" sz="2000" dirty="0">
                <a:latin typeface="Times New Roman" pitchFamily="18" charset="0"/>
                <a:cs typeface="Times New Roman" pitchFamily="18" charset="0"/>
              </a:rPr>
              <a:t>the sodium-potassium pump (Na</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-K</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ATPase), which maintains the electrochemical gradient (and the correct concentrations of Na</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and K</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in living cells.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sodium-potassium pump moves </a:t>
            </a:r>
            <a:r>
              <a:rPr lang="en-US" sz="2000" b="1" dirty="0">
                <a:latin typeface="Times New Roman" pitchFamily="18" charset="0"/>
                <a:cs typeface="Times New Roman" pitchFamily="18" charset="0"/>
              </a:rPr>
              <a:t>K</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into the cell </a:t>
            </a:r>
            <a:r>
              <a:rPr lang="en-US" sz="2000" dirty="0">
                <a:latin typeface="Times New Roman" pitchFamily="18" charset="0"/>
                <a:cs typeface="Times New Roman" pitchFamily="18" charset="0"/>
              </a:rPr>
              <a:t>while moving </a:t>
            </a:r>
            <a:r>
              <a:rPr lang="en-US" sz="2000" b="1" dirty="0">
                <a:latin typeface="Times New Roman" pitchFamily="18" charset="0"/>
                <a:cs typeface="Times New Roman" pitchFamily="18" charset="0"/>
              </a:rPr>
              <a:t>Na</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out at </a:t>
            </a:r>
            <a:r>
              <a:rPr lang="en-US" sz="2000" dirty="0">
                <a:latin typeface="Times New Roman" pitchFamily="18" charset="0"/>
                <a:cs typeface="Times New Roman" pitchFamily="18" charset="0"/>
              </a:rPr>
              <a:t>the same time, at a ratio of </a:t>
            </a:r>
            <a:r>
              <a:rPr lang="en-US" sz="2000" b="1" dirty="0">
                <a:latin typeface="Times New Roman" pitchFamily="18" charset="0"/>
                <a:cs typeface="Times New Roman" pitchFamily="18" charset="0"/>
              </a:rPr>
              <a:t>three Na</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for every two K</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ions </a:t>
            </a:r>
            <a:r>
              <a:rPr lang="en-US" sz="2000" dirty="0">
                <a:latin typeface="Times New Roman" pitchFamily="18" charset="0"/>
                <a:cs typeface="Times New Roman" pitchFamily="18" charset="0"/>
              </a:rPr>
              <a:t>moved in.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Na</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-K</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ATPase exists in two forms, depending on its orientation to the interior or exterior of the cell and its affinity for either sodium or potassium ions. The process consists of the following six steps.</a:t>
            </a:r>
          </a:p>
        </p:txBody>
      </p:sp>
    </p:spTree>
    <p:extLst>
      <p:ext uri="{BB962C8B-B14F-4D97-AF65-F5344CB8AC3E}">
        <p14:creationId xmlns:p14="http://schemas.microsoft.com/office/powerpoint/2010/main" val="21340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768" y="228600"/>
            <a:ext cx="8763000" cy="6247864"/>
          </a:xfrm>
          <a:prstGeom prst="rect">
            <a:avLst/>
          </a:prstGeom>
        </p:spPr>
        <p:txBody>
          <a:bodyPr wrap="square">
            <a:spAutoFit/>
          </a:bodyPr>
          <a:lstStyle/>
          <a:p>
            <a:r>
              <a:rPr lang="en-US" sz="2000" b="1" dirty="0" err="1" smtClean="0">
                <a:latin typeface="Times New Roman" pitchFamily="18" charset="0"/>
                <a:cs typeface="Times New Roman" pitchFamily="18" charset="0"/>
              </a:rPr>
              <a:t>Electrogenic</a:t>
            </a:r>
            <a:r>
              <a:rPr lang="en-US" sz="2000" b="1" dirty="0" smtClean="0">
                <a:latin typeface="Times New Roman" pitchFamily="18" charset="0"/>
                <a:cs typeface="Times New Roman" pitchFamily="18" charset="0"/>
              </a:rPr>
              <a:t> pumps (</a:t>
            </a:r>
            <a:r>
              <a:rPr lang="en-US" sz="2000" b="1" dirty="0">
                <a:latin typeface="Times New Roman" pitchFamily="18" charset="0"/>
                <a:cs typeface="Times New Roman" pitchFamily="18" charset="0"/>
              </a:rPr>
              <a:t>H</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-ATPase, Na</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/K</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 </a:t>
            </a:r>
            <a:r>
              <a:rPr lang="en-US" sz="2000" b="1" dirty="0" smtClean="0">
                <a:latin typeface="Times New Roman" pitchFamily="18" charset="0"/>
                <a:cs typeface="Times New Roman" pitchFamily="18" charset="0"/>
              </a:rPr>
              <a:t>ATPase)</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Na</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/K</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 </a:t>
            </a:r>
            <a:r>
              <a:rPr lang="en-US" sz="2000" b="1" dirty="0" smtClean="0">
                <a:latin typeface="Times New Roman" pitchFamily="18" charset="0"/>
                <a:cs typeface="Times New Roman" pitchFamily="18" charset="0"/>
              </a:rPr>
              <a:t>ATPase</a:t>
            </a:r>
          </a:p>
          <a:p>
            <a:pPr marL="285750" indent="-285750">
              <a:buFont typeface="Arial" pitchFamily="34" charset="0"/>
              <a:buChar char="•"/>
            </a:pPr>
            <a:r>
              <a:rPr lang="en-US" sz="2000" dirty="0" smtClean="0">
                <a:latin typeface="Times New Roman" pitchFamily="18" charset="0"/>
                <a:cs typeface="Times New Roman" pitchFamily="18" charset="0"/>
              </a:rPr>
              <a:t>ATPase enzyme </a:t>
            </a:r>
            <a:r>
              <a:rPr lang="en-US" sz="2000" dirty="0">
                <a:latin typeface="Times New Roman" pitchFamily="18" charset="0"/>
                <a:cs typeface="Times New Roman" pitchFamily="18" charset="0"/>
              </a:rPr>
              <a:t>oriented towards the </a:t>
            </a:r>
            <a:r>
              <a:rPr lang="en-US" sz="2000" b="1" dirty="0">
                <a:latin typeface="Times New Roman" pitchFamily="18" charset="0"/>
                <a:cs typeface="Times New Roman" pitchFamily="18" charset="0"/>
              </a:rPr>
              <a:t>interior of the cell</a:t>
            </a:r>
            <a:r>
              <a:rPr lang="en-US" sz="2000" dirty="0">
                <a:latin typeface="Times New Roman" pitchFamily="18" charset="0"/>
                <a:cs typeface="Times New Roman" pitchFamily="18" charset="0"/>
              </a:rPr>
              <a:t>, the carrier has a </a:t>
            </a:r>
            <a:r>
              <a:rPr lang="en-US" sz="2000" b="1" dirty="0">
                <a:latin typeface="Times New Roman" pitchFamily="18" charset="0"/>
                <a:cs typeface="Times New Roman" pitchFamily="18" charset="0"/>
              </a:rPr>
              <a:t>high affinity for sodium ions</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Three sodium </a:t>
            </a:r>
            <a:r>
              <a:rPr lang="en-US" sz="2000" dirty="0">
                <a:latin typeface="Times New Roman" pitchFamily="18" charset="0"/>
                <a:cs typeface="Times New Roman" pitchFamily="18" charset="0"/>
              </a:rPr>
              <a:t>ions bind to the protein. </a:t>
            </a:r>
          </a:p>
          <a:p>
            <a:pPr marL="285750" indent="-285750">
              <a:buFont typeface="Arial" pitchFamily="34" charset="0"/>
              <a:buChar char="•"/>
            </a:pPr>
            <a:r>
              <a:rPr lang="en-US" sz="2000" dirty="0">
                <a:latin typeface="Times New Roman" pitchFamily="18" charset="0"/>
                <a:cs typeface="Times New Roman" pitchFamily="18" charset="0"/>
              </a:rPr>
              <a:t>ATP is hydrolyzed by the protein carrier and a low-energy phosphate group attaches to it. </a:t>
            </a:r>
          </a:p>
          <a:p>
            <a:pPr marL="285750" indent="-285750">
              <a:buFont typeface="Arial" pitchFamily="34" charset="0"/>
              <a:buChar char="•"/>
            </a:pPr>
            <a:r>
              <a:rPr lang="en-US" sz="2000" dirty="0">
                <a:latin typeface="Times New Roman" pitchFamily="18" charset="0"/>
                <a:cs typeface="Times New Roman" pitchFamily="18" charset="0"/>
              </a:rPr>
              <a:t>As a result, the carrier changes shape and re-orients itself towards the exterior of the membrane.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protein’s affinity for sodium decreases and the </a:t>
            </a:r>
            <a:r>
              <a:rPr lang="en-US" sz="2000" b="1" dirty="0">
                <a:latin typeface="Times New Roman" pitchFamily="18" charset="0"/>
                <a:cs typeface="Times New Roman" pitchFamily="18" charset="0"/>
              </a:rPr>
              <a:t>three sodium ions </a:t>
            </a:r>
            <a:r>
              <a:rPr lang="en-US" sz="2000" dirty="0">
                <a:latin typeface="Times New Roman" pitchFamily="18" charset="0"/>
                <a:cs typeface="Times New Roman" pitchFamily="18" charset="0"/>
              </a:rPr>
              <a:t>leave the carrier. </a:t>
            </a:r>
          </a:p>
          <a:p>
            <a:pPr marL="285750" indent="-285750">
              <a:buFont typeface="Arial" pitchFamily="34" charset="0"/>
              <a:buChar char="•"/>
            </a:pPr>
            <a:r>
              <a:rPr lang="en-US" sz="2000" dirty="0">
                <a:latin typeface="Times New Roman" pitchFamily="18" charset="0"/>
                <a:cs typeface="Times New Roman" pitchFamily="18" charset="0"/>
              </a:rPr>
              <a:t>The shape change increases the carrier’s affinity for potassium ions, and two such ions attach to the protein. Subsequently, the low-energy phosphate group detaches from the carrier. </a:t>
            </a:r>
          </a:p>
          <a:p>
            <a:pPr marL="285750" indent="-285750">
              <a:buFont typeface="Arial" pitchFamily="34" charset="0"/>
              <a:buChar char="•"/>
            </a:pPr>
            <a:r>
              <a:rPr lang="en-US" sz="2000" dirty="0">
                <a:latin typeface="Times New Roman" pitchFamily="18" charset="0"/>
                <a:cs typeface="Times New Roman" pitchFamily="18" charset="0"/>
              </a:rPr>
              <a:t>With the phosphate group removed and potassium ions attached, the carrier protein repositions itself towards the interior of the cell. </a:t>
            </a:r>
          </a:p>
          <a:p>
            <a:pPr marL="285750" indent="-285750">
              <a:buFont typeface="Arial" pitchFamily="34" charset="0"/>
              <a:buChar char="•"/>
            </a:pPr>
            <a:r>
              <a:rPr lang="en-US" sz="2000" dirty="0">
                <a:latin typeface="Times New Roman" pitchFamily="18" charset="0"/>
                <a:cs typeface="Times New Roman" pitchFamily="18" charset="0"/>
              </a:rPr>
              <a:t>The carrier protein, in its new configuration, has a decreased affinity for potassium, and the </a:t>
            </a:r>
            <a:r>
              <a:rPr lang="en-US" sz="2000" b="1" dirty="0">
                <a:latin typeface="Times New Roman" pitchFamily="18" charset="0"/>
                <a:cs typeface="Times New Roman" pitchFamily="18" charset="0"/>
              </a:rPr>
              <a:t>two ions are released into the cytoplasm</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protein now has a higher affinity for sodium ions, and the process starts again</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856392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458200" cy="3785652"/>
          </a:xfrm>
          <a:prstGeom prst="rect">
            <a:avLst/>
          </a:prstGeom>
        </p:spPr>
        <p:txBody>
          <a:bodyPr wrap="square">
            <a:spAutoFit/>
          </a:bodyPr>
          <a:lstStyle/>
          <a:p>
            <a:pPr marL="342900" indent="-342900">
              <a:buFont typeface="Arial" pitchFamily="34" charset="0"/>
              <a:buChar char="•"/>
            </a:pPr>
            <a:r>
              <a:rPr lang="en-US" sz="2000" dirty="0" smtClean="0">
                <a:latin typeface="Times New Roman" pitchFamily="18" charset="0"/>
                <a:cs typeface="Times New Roman" pitchFamily="18" charset="0"/>
              </a:rPr>
              <a:t>At </a:t>
            </a:r>
            <a:r>
              <a:rPr lang="en-US" sz="2000" dirty="0">
                <a:latin typeface="Times New Roman" pitchFamily="18" charset="0"/>
                <a:cs typeface="Times New Roman" pitchFamily="18" charset="0"/>
              </a:rPr>
              <a:t>this point, there are more sodium ions outside of the cell than inside and more potassium ions inside than out.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For </a:t>
            </a:r>
            <a:r>
              <a:rPr lang="en-US" sz="2000" dirty="0">
                <a:latin typeface="Times New Roman" pitchFamily="18" charset="0"/>
                <a:cs typeface="Times New Roman" pitchFamily="18" charset="0"/>
              </a:rPr>
              <a:t>every three ions of sodium that move out, two ions of potassium move in.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results in the interior being slightly more negative relative to the exterior.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difference in charge is important in creating the conditions necessary for the secondary process.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sodium-potassium pump is, therefore, an </a:t>
            </a:r>
            <a:r>
              <a:rPr lang="en-US" sz="2000" b="1" dirty="0" err="1">
                <a:latin typeface="Times New Roman" pitchFamily="18" charset="0"/>
                <a:cs typeface="Times New Roman" pitchFamily="18" charset="0"/>
              </a:rPr>
              <a:t>electrogenic</a:t>
            </a:r>
            <a:r>
              <a:rPr lang="en-US" sz="2000" b="1" dirty="0">
                <a:latin typeface="Times New Roman" pitchFamily="18" charset="0"/>
                <a:cs typeface="Times New Roman" pitchFamily="18" charset="0"/>
              </a:rPr>
              <a:t> pump</a:t>
            </a:r>
            <a:r>
              <a:rPr lang="en-US" sz="2000" dirty="0">
                <a:latin typeface="Times New Roman" pitchFamily="18" charset="0"/>
                <a:cs typeface="Times New Roman" pitchFamily="18" charset="0"/>
              </a:rPr>
              <a:t> (a pump that creates a charge imbalance), creating an electrical imbalance across the membrane and contributing to the membrane potential</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a:latin typeface="Times New Roman" pitchFamily="18" charset="0"/>
                <a:cs typeface="Times New Roman" pitchFamily="18" charset="0"/>
              </a:rPr>
              <a:t>H</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-ATPase, H</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a:t>
            </a:r>
            <a:r>
              <a:rPr lang="en-US" sz="2000" dirty="0" err="1" smtClean="0">
                <a:latin typeface="Times New Roman" pitchFamily="18" charset="0"/>
                <a:cs typeface="Times New Roman" pitchFamily="18" charset="0"/>
              </a:rPr>
              <a:t>Ppase</a:t>
            </a:r>
            <a:r>
              <a:rPr lang="en-US" sz="2000" dirty="0" smtClean="0">
                <a:latin typeface="Times New Roman" pitchFamily="18" charset="0"/>
                <a:cs typeface="Times New Roman" pitchFamily="18" charset="0"/>
              </a:rPr>
              <a:t> (</a:t>
            </a:r>
            <a:r>
              <a:rPr lang="en-US" sz="2000" i="1" dirty="0">
                <a:latin typeface="Times New Roman" pitchFamily="18" charset="0"/>
                <a:cs typeface="Times New Roman" pitchFamily="18" charset="0"/>
              </a:rPr>
              <a:t>H</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translocating</a:t>
            </a:r>
            <a:r>
              <a:rPr lang="en-US" sz="2000" dirty="0">
                <a:latin typeface="Times New Roman" pitchFamily="18" charset="0"/>
                <a:cs typeface="Times New Roman" pitchFamily="18" charset="0"/>
              </a:rPr>
              <a:t> inorganic </a:t>
            </a:r>
            <a:r>
              <a:rPr lang="en-US" sz="2000" dirty="0" err="1" smtClean="0">
                <a:latin typeface="Times New Roman" pitchFamily="18" charset="0"/>
                <a:cs typeface="Times New Roman" pitchFamily="18" charset="0"/>
              </a:rPr>
              <a:t>pyrophosphatase</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and Ca</a:t>
            </a:r>
            <a:r>
              <a:rPr lang="en-US" sz="2000" baseline="30000" dirty="0">
                <a:latin typeface="Times New Roman" pitchFamily="18" charset="0"/>
                <a:cs typeface="Times New Roman" pitchFamily="18" charset="0"/>
              </a:rPr>
              <a:t>2+</a:t>
            </a:r>
            <a:r>
              <a:rPr lang="en-US" sz="2000" dirty="0">
                <a:latin typeface="Times New Roman" pitchFamily="18" charset="0"/>
                <a:cs typeface="Times New Roman" pitchFamily="18" charset="0"/>
              </a:rPr>
              <a:t>-ATPase are most common electro genic pumps in plant cells and their direction is outward.</a:t>
            </a:r>
          </a:p>
        </p:txBody>
      </p:sp>
    </p:spTree>
    <p:extLst>
      <p:ext uri="{BB962C8B-B14F-4D97-AF65-F5344CB8AC3E}">
        <p14:creationId xmlns:p14="http://schemas.microsoft.com/office/powerpoint/2010/main" val="3730632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8847"/>
            <a:ext cx="8534400" cy="5016758"/>
          </a:xfrm>
          <a:prstGeom prst="rect">
            <a:avLst/>
          </a:prstGeom>
        </p:spPr>
        <p:txBody>
          <a:bodyPr wrap="square">
            <a:spAutoFit/>
          </a:bodyPr>
          <a:lstStyle/>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Proton-ATPase </a:t>
            </a:r>
            <a:r>
              <a:rPr lang="en-US" sz="2000" b="1" dirty="0">
                <a:latin typeface="Times New Roman" pitchFamily="18" charset="0"/>
                <a:cs typeface="Times New Roman" pitchFamily="18" charset="0"/>
              </a:rPr>
              <a:t>Pumps (H</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ATPases</a:t>
            </a:r>
            <a:r>
              <a:rPr lang="en-US" sz="2000" b="1" dirty="0">
                <a:latin typeface="Times New Roman" pitchFamily="18" charset="0"/>
                <a:cs typeface="Times New Roman" pitchFamily="18" charset="0"/>
              </a:rPr>
              <a:t>): </a:t>
            </a:r>
            <a:endParaRPr lang="en-US" sz="2000" b="1" dirty="0" smtClean="0">
              <a:latin typeface="Times New Roman" pitchFamily="18" charset="0"/>
              <a:cs typeface="Times New Roman" pitchFamily="18" charset="0"/>
            </a:endParaRPr>
          </a:p>
          <a:p>
            <a:endParaRPr lang="en-US" sz="2000" b="1" dirty="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These pumps are also known as P-type </a:t>
            </a:r>
            <a:r>
              <a:rPr lang="en-US" sz="2000" dirty="0" err="1">
                <a:latin typeface="Times New Roman" pitchFamily="18" charset="0"/>
                <a:cs typeface="Times New Roman" pitchFamily="18" charset="0"/>
              </a:rPr>
              <a:t>ATPases</a:t>
            </a:r>
            <a:r>
              <a:rPr lang="en-US" sz="2000" dirty="0">
                <a:latin typeface="Times New Roman" pitchFamily="18" charset="0"/>
                <a:cs typeface="Times New Roman" pitchFamily="18" charset="0"/>
              </a:rPr>
              <a:t> and are found in plasma membrane, </a:t>
            </a:r>
            <a:r>
              <a:rPr lang="en-US" sz="2000" dirty="0" err="1">
                <a:latin typeface="Times New Roman" pitchFamily="18" charset="0"/>
                <a:cs typeface="Times New Roman" pitchFamily="18" charset="0"/>
              </a:rPr>
              <a:t>tonoplast</a:t>
            </a:r>
            <a:r>
              <a:rPr lang="en-US" sz="2000" dirty="0">
                <a:latin typeface="Times New Roman" pitchFamily="18" charset="0"/>
                <a:cs typeface="Times New Roman" pitchFamily="18" charset="0"/>
              </a:rPr>
              <a:t> and possibly other cell membranes.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are structurally distinct and operate in reverse of F-type </a:t>
            </a:r>
            <a:r>
              <a:rPr lang="en-US" sz="2000" dirty="0" err="1">
                <a:latin typeface="Times New Roman" pitchFamily="18" charset="0"/>
                <a:cs typeface="Times New Roman" pitchFamily="18" charset="0"/>
              </a:rPr>
              <a:t>ATPases</a:t>
            </a:r>
            <a:r>
              <a:rPr lang="en-US" sz="2000" dirty="0">
                <a:latin typeface="Times New Roman" pitchFamily="18" charset="0"/>
                <a:cs typeface="Times New Roman" pitchFamily="18" charset="0"/>
              </a:rPr>
              <a:t> i.e., they </a:t>
            </a:r>
            <a:r>
              <a:rPr lang="en-US" sz="2000" dirty="0" err="1">
                <a:latin typeface="Times New Roman" pitchFamily="18" charset="0"/>
                <a:cs typeface="Times New Roman" pitchFamily="18" charset="0"/>
              </a:rPr>
              <a:t>hydrolyse</a:t>
            </a:r>
            <a:r>
              <a:rPr lang="en-US" sz="2000" dirty="0">
                <a:latin typeface="Times New Roman" pitchFamily="18" charset="0"/>
                <a:cs typeface="Times New Roman" pitchFamily="18" charset="0"/>
              </a:rPr>
              <a:t> ATP instead of synthesizing it (</a:t>
            </a:r>
            <a:r>
              <a:rPr lang="en-US" sz="2000" dirty="0" err="1">
                <a:latin typeface="Times New Roman" pitchFamily="18" charset="0"/>
                <a:cs typeface="Times New Roman" pitchFamily="18" charset="0"/>
              </a:rPr>
              <a:t>ATPases</a:t>
            </a:r>
            <a:r>
              <a:rPr lang="en-US" sz="2000" dirty="0">
                <a:latin typeface="Times New Roman" pitchFamily="18" charset="0"/>
                <a:cs typeface="Times New Roman" pitchFamily="18" charset="0"/>
              </a:rPr>
              <a:t> of mitochon­dria and chloroplast are also known as F-type </a:t>
            </a:r>
            <a:r>
              <a:rPr lang="en-US" sz="2000" dirty="0" err="1">
                <a:latin typeface="Times New Roman" pitchFamily="18" charset="0"/>
                <a:cs typeface="Times New Roman" pitchFamily="18" charset="0"/>
              </a:rPr>
              <a:t>ATPases</a:t>
            </a:r>
            <a:r>
              <a:rPr lang="en-US" sz="2000" dirty="0">
                <a:latin typeface="Times New Roman" pitchFamily="18" charset="0"/>
                <a:cs typeface="Times New Roman" pitchFamily="18" charset="0"/>
              </a:rPr>
              <a:t>) </a:t>
            </a:r>
          </a:p>
          <a:p>
            <a:pPr marL="342900" indent="-34290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enzyme protein is a single chain polypeptide with 10 hydrophobic trans membrane seg­ments or domains </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segments are joined by hydrophilic loops which project in cyto­sol and cell wall (</a:t>
            </a:r>
            <a:r>
              <a:rPr lang="en-US" sz="2000" dirty="0" err="1">
                <a:latin typeface="Times New Roman" pitchFamily="18" charset="0"/>
                <a:cs typeface="Times New Roman" pitchFamily="18" charset="0"/>
              </a:rPr>
              <a:t>apoplast</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ATP binding site is believed to be an aspartic acid residue (D) situated on loop connecting 4th and 5th segments towards </a:t>
            </a:r>
            <a:r>
              <a:rPr lang="en-US" sz="2000" dirty="0" err="1">
                <a:latin typeface="Times New Roman" pitchFamily="18" charset="0"/>
                <a:cs typeface="Times New Roman" pitchFamily="18" charset="0"/>
              </a:rPr>
              <a:t>cytosilic</a:t>
            </a:r>
            <a:r>
              <a:rPr lang="en-US" sz="2000" dirty="0">
                <a:latin typeface="Times New Roman" pitchFamily="18" charset="0"/>
                <a:cs typeface="Times New Roman" pitchFamily="18" charset="0"/>
              </a:rPr>
              <a:t> side.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Hydrolysis </a:t>
            </a:r>
            <a:r>
              <a:rPr lang="en-US" sz="2000" dirty="0">
                <a:latin typeface="Times New Roman" pitchFamily="18" charset="0"/>
                <a:cs typeface="Times New Roman" pitchFamily="18" charset="0"/>
              </a:rPr>
              <a:t>of ATP causes conformational change in the protein and </a:t>
            </a:r>
            <a:r>
              <a:rPr lang="en-US" sz="2000" b="1" dirty="0">
                <a:latin typeface="Times New Roman" pitchFamily="18" charset="0"/>
                <a:cs typeface="Times New Roman" pitchFamily="18" charset="0"/>
              </a:rPr>
              <a:t>one H</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ion is transported from cytosol to outside </a:t>
            </a:r>
            <a:r>
              <a:rPr lang="en-US" sz="2000" dirty="0">
                <a:latin typeface="Times New Roman" pitchFamily="18" charset="0"/>
                <a:cs typeface="Times New Roman" pitchFamily="18" charset="0"/>
              </a:rPr>
              <a:t>across the plasma membrane. </a:t>
            </a:r>
          </a:p>
        </p:txBody>
      </p:sp>
    </p:spTree>
    <p:extLst>
      <p:ext uri="{BB962C8B-B14F-4D97-AF65-F5344CB8AC3E}">
        <p14:creationId xmlns:p14="http://schemas.microsoft.com/office/powerpoint/2010/main" val="123753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79817"/>
            <a:ext cx="8610600" cy="5632311"/>
          </a:xfrm>
          <a:prstGeom prst="rect">
            <a:avLst/>
          </a:prstGeom>
        </p:spPr>
        <p:txBody>
          <a:bodyPr wrap="square">
            <a:spAutoFit/>
          </a:bodyPr>
          <a:lstStyle/>
          <a:p>
            <a:r>
              <a:rPr lang="en-US" b="1" dirty="0" smtClean="0"/>
              <a:t>(</a:t>
            </a:r>
            <a:r>
              <a:rPr lang="en-US" sz="2000" b="1" dirty="0" smtClean="0">
                <a:latin typeface="Times New Roman" pitchFamily="18" charset="0"/>
                <a:cs typeface="Times New Roman" pitchFamily="18" charset="0"/>
              </a:rPr>
              <a:t>i)Vacuolar </a:t>
            </a:r>
            <a:r>
              <a:rPr lang="en-US" sz="2000" b="1" dirty="0">
                <a:latin typeface="Times New Roman" pitchFamily="18" charset="0"/>
                <a:cs typeface="Times New Roman" pitchFamily="18" charset="0"/>
              </a:rPr>
              <a:t>H</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a:t>
            </a:r>
            <a:r>
              <a:rPr lang="en-US" sz="2000" b="1" dirty="0" err="1" smtClean="0">
                <a:latin typeface="Times New Roman" pitchFamily="18" charset="0"/>
                <a:cs typeface="Times New Roman" pitchFamily="18" charset="0"/>
              </a:rPr>
              <a:t>ATPases</a:t>
            </a:r>
            <a:r>
              <a:rPr lang="en-US" sz="2000" b="1" dirty="0" smtClean="0">
                <a:latin typeface="Times New Roman" pitchFamily="18" charset="0"/>
                <a:cs typeface="Times New Roman" pitchFamily="18" charset="0"/>
              </a:rPr>
              <a:t> (Plants) </a:t>
            </a:r>
            <a:endParaRPr lang="en-US" sz="2000" dirty="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These are </a:t>
            </a:r>
            <a:r>
              <a:rPr lang="en-US" sz="2000" dirty="0">
                <a:latin typeface="Times New Roman" pitchFamily="18" charset="0"/>
                <a:cs typeface="Times New Roman" pitchFamily="18" charset="0"/>
              </a:rPr>
              <a:t>strongly inhibited by NO</a:t>
            </a:r>
            <a:r>
              <a:rPr lang="en-US" sz="2000" baseline="-25000" dirty="0">
                <a:latin typeface="Times New Roman" pitchFamily="18" charset="0"/>
                <a:cs typeface="Times New Roman" pitchFamily="18" charset="0"/>
              </a:rPr>
              <a:t>3</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a:t>
            </a:r>
          </a:p>
          <a:p>
            <a:pPr marL="342900" indent="-342900">
              <a:buFont typeface="Arial" pitchFamily="34" charset="0"/>
              <a:buChar char="•"/>
            </a:pPr>
            <a:r>
              <a:rPr lang="en-US" sz="2000" b="1" dirty="0" smtClean="0">
                <a:latin typeface="Times New Roman" pitchFamily="18" charset="0"/>
                <a:cs typeface="Times New Roman" pitchFamily="18" charset="0"/>
              </a:rPr>
              <a:t>Two </a:t>
            </a:r>
            <a:r>
              <a:rPr lang="en-US" sz="2000" b="1" dirty="0">
                <a:latin typeface="Times New Roman" pitchFamily="18" charset="0"/>
                <a:cs typeface="Times New Roman" pitchFamily="18" charset="0"/>
              </a:rPr>
              <a:t>protons (2H</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are trans located </a:t>
            </a:r>
            <a:r>
              <a:rPr lang="en-US" sz="2000" dirty="0">
                <a:latin typeface="Times New Roman" pitchFamily="18" charset="0"/>
                <a:cs typeface="Times New Roman" pitchFamily="18" charset="0"/>
              </a:rPr>
              <a:t>for each molecule of ATP </a:t>
            </a:r>
            <a:r>
              <a:rPr lang="en-US" sz="2000" dirty="0" err="1">
                <a:latin typeface="Times New Roman" pitchFamily="18" charset="0"/>
                <a:cs typeface="Times New Roman" pitchFamily="18" charset="0"/>
              </a:rPr>
              <a:t>hydrolysed</a:t>
            </a:r>
            <a:r>
              <a:rPr lang="en-US" sz="2000" dirty="0">
                <a:latin typeface="Times New Roman" pitchFamily="18" charset="0"/>
                <a:cs typeface="Times New Roman" pitchFamily="18" charset="0"/>
              </a:rPr>
              <a:t>. </a:t>
            </a:r>
          </a:p>
          <a:p>
            <a:pPr marL="342900" indent="-342900">
              <a:buFont typeface="Arial" pitchFamily="34" charset="0"/>
              <a:buChar char="•"/>
            </a:pPr>
            <a:r>
              <a:rPr lang="en-US" sz="2000" dirty="0" smtClean="0">
                <a:latin typeface="Times New Roman" pitchFamily="18" charset="0"/>
                <a:cs typeface="Times New Roman" pitchFamily="18" charset="0"/>
              </a:rPr>
              <a:t>Resemble </a:t>
            </a:r>
            <a:r>
              <a:rPr lang="en-US" sz="2000" dirty="0">
                <a:latin typeface="Times New Roman" pitchFamily="18" charset="0"/>
                <a:cs typeface="Times New Roman" pitchFamily="18" charset="0"/>
              </a:rPr>
              <a:t>structurally to F-type </a:t>
            </a:r>
            <a:r>
              <a:rPr lang="en-US" sz="2000" dirty="0" err="1">
                <a:latin typeface="Times New Roman" pitchFamily="18" charset="0"/>
                <a:cs typeface="Times New Roman" pitchFamily="18" charset="0"/>
              </a:rPr>
              <a:t>ATPases</a:t>
            </a:r>
            <a:r>
              <a:rPr lang="en-US" sz="2000" dirty="0">
                <a:latin typeface="Times New Roman" pitchFamily="18" charset="0"/>
                <a:cs typeface="Times New Roman" pitchFamily="18" charset="0"/>
              </a:rPr>
              <a:t> of mitochondria and can be separated into two complexes analogous to F</a:t>
            </a:r>
            <a:r>
              <a:rPr lang="en-US" sz="2000" baseline="-25000" dirty="0">
                <a:latin typeface="Times New Roman" pitchFamily="18" charset="0"/>
                <a:cs typeface="Times New Roman" pitchFamily="18" charset="0"/>
              </a:rPr>
              <a:t>0</a:t>
            </a:r>
            <a:r>
              <a:rPr lang="en-US" sz="2000" dirty="0">
                <a:latin typeface="Times New Roman" pitchFamily="18" charset="0"/>
                <a:cs typeface="Times New Roman" pitchFamily="18" charset="0"/>
              </a:rPr>
              <a:t> and F</a:t>
            </a:r>
            <a:r>
              <a:rPr lang="en-US" sz="2000" baseline="-25000" dirty="0">
                <a:latin typeface="Times New Roman" pitchFamily="18" charset="0"/>
                <a:cs typeface="Times New Roman" pitchFamily="18" charset="0"/>
              </a:rPr>
              <a:t>1</a:t>
            </a:r>
            <a:r>
              <a:rPr lang="en-US" sz="2000" dirty="0">
                <a:latin typeface="Times New Roman" pitchFamily="18" charset="0"/>
                <a:cs typeface="Times New Roman" pitchFamily="18" charset="0"/>
              </a:rPr>
              <a:t>, out unlike the former are not inhibited by </a:t>
            </a:r>
            <a:r>
              <a:rPr lang="en-US" sz="2000" dirty="0" err="1">
                <a:latin typeface="Times New Roman" pitchFamily="18" charset="0"/>
                <a:cs typeface="Times New Roman" pitchFamily="18" charset="0"/>
              </a:rPr>
              <a:t>oligomycin</a:t>
            </a:r>
            <a:r>
              <a:rPr lang="en-US" sz="2000" dirty="0">
                <a:latin typeface="Times New Roman" pitchFamily="18" charset="0"/>
                <a:cs typeface="Times New Roman" pitchFamily="18" charset="0"/>
              </a:rPr>
              <a:t> or </a:t>
            </a:r>
            <a:r>
              <a:rPr lang="en-US" sz="2000" dirty="0" err="1">
                <a:latin typeface="Times New Roman" pitchFamily="18" charset="0"/>
                <a:cs typeface="Times New Roman" pitchFamily="18" charset="0"/>
              </a:rPr>
              <a:t>azides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b="1" dirty="0">
                <a:latin typeface="Times New Roman" pitchFamily="18" charset="0"/>
                <a:cs typeface="Times New Roman" pitchFamily="18" charset="0"/>
              </a:rPr>
              <a:t>(ii) Proton-</a:t>
            </a:r>
            <a:r>
              <a:rPr lang="en-US" sz="2000" b="1" dirty="0" err="1">
                <a:latin typeface="Times New Roman" pitchFamily="18" charset="0"/>
                <a:cs typeface="Times New Roman" pitchFamily="18" charset="0"/>
              </a:rPr>
              <a:t>pyrophosphatases</a:t>
            </a:r>
            <a:r>
              <a:rPr lang="en-US" sz="2000" b="1" dirty="0">
                <a:latin typeface="Times New Roman" pitchFamily="18" charset="0"/>
                <a:cs typeface="Times New Roman" pitchFamily="18" charset="0"/>
              </a:rPr>
              <a:t> (H</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PPases</a:t>
            </a:r>
            <a:r>
              <a:rPr lang="en-US" sz="2000" b="1" dirty="0" smtClean="0">
                <a:latin typeface="Times New Roman" pitchFamily="18" charset="0"/>
                <a:cs typeface="Times New Roman" pitchFamily="18" charset="0"/>
              </a:rPr>
              <a:t>) (Plants)</a:t>
            </a:r>
            <a:endParaRPr lang="en-US" sz="2000" b="1" dirty="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There </a:t>
            </a:r>
            <a:r>
              <a:rPr lang="en-US" sz="2000" dirty="0">
                <a:latin typeface="Times New Roman" pitchFamily="18" charset="0"/>
                <a:cs typeface="Times New Roman" pitchFamily="18" charset="0"/>
              </a:rPr>
              <a:t>are mainly found in </a:t>
            </a:r>
            <a:r>
              <a:rPr lang="en-US" sz="2000" dirty="0" err="1">
                <a:latin typeface="Times New Roman" pitchFamily="18" charset="0"/>
                <a:cs typeface="Times New Roman" pitchFamily="18" charset="0"/>
              </a:rPr>
              <a:t>tonoplasts</a:t>
            </a:r>
            <a:r>
              <a:rPr lang="en-US" sz="2000" dirty="0">
                <a:latin typeface="Times New Roman" pitchFamily="18" charset="0"/>
                <a:cs typeface="Times New Roman" pitchFamily="18" charset="0"/>
              </a:rPr>
              <a:t> but may also occur in membrane of </a:t>
            </a:r>
            <a:r>
              <a:rPr lang="en-US" sz="2000" dirty="0" smtClean="0">
                <a:latin typeface="Times New Roman" pitchFamily="18" charset="0"/>
                <a:cs typeface="Times New Roman" pitchFamily="18" charset="0"/>
              </a:rPr>
              <a:t>Golgi-bodies</a:t>
            </a:r>
          </a:p>
          <a:p>
            <a:pPr marL="285750" indent="-285750">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pump protons into the lumen of vacuole and Golgi-cisternae. </a:t>
            </a:r>
          </a:p>
          <a:p>
            <a:pPr marL="285750" indent="-285750">
              <a:buFont typeface="Arial" pitchFamily="34" charset="0"/>
              <a:buChar char="•"/>
            </a:pP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pumps appear to work in parallel with vacuolar </a:t>
            </a:r>
            <a:r>
              <a:rPr lang="en-US" sz="2000" dirty="0" err="1">
                <a:latin typeface="Times New Roman" pitchFamily="18" charset="0"/>
                <a:cs typeface="Times New Roman" pitchFamily="18" charset="0"/>
              </a:rPr>
              <a:t>ATPases</a:t>
            </a:r>
            <a:r>
              <a:rPr lang="en-US" sz="2000" dirty="0">
                <a:latin typeface="Times New Roman" pitchFamily="18" charset="0"/>
                <a:cs typeface="Times New Roman" pitchFamily="18" charset="0"/>
              </a:rPr>
              <a:t> to create protons gradient across the </a:t>
            </a:r>
            <a:r>
              <a:rPr lang="en-US" sz="2000" dirty="0" err="1">
                <a:latin typeface="Times New Roman" pitchFamily="18" charset="0"/>
                <a:cs typeface="Times New Roman" pitchFamily="18" charset="0"/>
              </a:rPr>
              <a:t>tonoplast</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enzyme protein consists of a single polypeptide chain with molecular mass of 80 </a:t>
            </a:r>
            <a:r>
              <a:rPr lang="en-US" sz="2000" dirty="0" err="1">
                <a:latin typeface="Times New Roman" pitchFamily="18" charset="0"/>
                <a:cs typeface="Times New Roman" pitchFamily="18" charset="0"/>
              </a:rPr>
              <a:t>kD</a:t>
            </a:r>
            <a:r>
              <a:rPr lang="en-US" sz="2000" dirty="0">
                <a:latin typeface="Times New Roman" pitchFamily="18" charset="0"/>
                <a:cs typeface="Times New Roman" pitchFamily="18" charset="0"/>
              </a:rPr>
              <a:t> and utilizes energy from hydrolysis of inorganic pyrophosphate (</a:t>
            </a:r>
            <a:r>
              <a:rPr lang="en-US" sz="2000" dirty="0" err="1">
                <a:latin typeface="Times New Roman" pitchFamily="18" charset="0"/>
                <a:cs typeface="Times New Roman" pitchFamily="18" charset="0"/>
              </a:rPr>
              <a:t>PPi</a:t>
            </a:r>
            <a:r>
              <a:rPr lang="en-US" sz="2000" dirty="0">
                <a:latin typeface="Times New Roman" pitchFamily="18" charset="0"/>
                <a:cs typeface="Times New Roman" pitchFamily="18" charset="0"/>
              </a:rPr>
              <a:t>). </a:t>
            </a:r>
          </a:p>
          <a:p>
            <a:pPr marL="285750" indent="-285750">
              <a:buFont typeface="Arial" pitchFamily="34" charset="0"/>
              <a:buChar char="•"/>
            </a:pPr>
            <a:r>
              <a:rPr lang="en-US" sz="2000" dirty="0" smtClean="0">
                <a:latin typeface="Times New Roman" pitchFamily="18" charset="0"/>
                <a:cs typeface="Times New Roman" pitchFamily="18" charset="0"/>
              </a:rPr>
              <a:t>Free </a:t>
            </a:r>
            <a:r>
              <a:rPr lang="en-US" sz="2000" dirty="0">
                <a:latin typeface="Times New Roman" pitchFamily="18" charset="0"/>
                <a:cs typeface="Times New Roman" pitchFamily="18" charset="0"/>
              </a:rPr>
              <a:t>energy released by hydrolysis of </a:t>
            </a:r>
            <a:r>
              <a:rPr lang="en-US" sz="2000" dirty="0" err="1">
                <a:latin typeface="Times New Roman" pitchFamily="18" charset="0"/>
                <a:cs typeface="Times New Roman" pitchFamily="18" charset="0"/>
              </a:rPr>
              <a:t>PPi</a:t>
            </a:r>
            <a:r>
              <a:rPr lang="en-US" sz="2000" dirty="0">
                <a:latin typeface="Times New Roman" pitchFamily="18" charset="0"/>
                <a:cs typeface="Times New Roman" pitchFamily="18" charset="0"/>
              </a:rPr>
              <a:t> is less than that obtained from hydrolysis of ATP. Vacuolar H</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PPase</a:t>
            </a:r>
            <a:r>
              <a:rPr lang="en-US" sz="2000" dirty="0">
                <a:latin typeface="Times New Roman" pitchFamily="18" charset="0"/>
                <a:cs typeface="Times New Roman" pitchFamily="18" charset="0"/>
              </a:rPr>
              <a:t> transport only </a:t>
            </a:r>
            <a:r>
              <a:rPr lang="en-US" sz="2000" b="1" dirty="0">
                <a:latin typeface="Times New Roman" pitchFamily="18" charset="0"/>
                <a:cs typeface="Times New Roman" pitchFamily="18" charset="0"/>
              </a:rPr>
              <a:t>one H</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per </a:t>
            </a:r>
            <a:r>
              <a:rPr lang="en-US" sz="2000" b="1" dirty="0" err="1">
                <a:latin typeface="Times New Roman" pitchFamily="18" charset="0"/>
                <a:cs typeface="Times New Roman" pitchFamily="18" charset="0"/>
              </a:rPr>
              <a:t>PPi</a:t>
            </a:r>
            <a:r>
              <a:rPr lang="en-US" sz="2000" b="1" dirty="0">
                <a:latin typeface="Times New Roman" pitchFamily="18" charset="0"/>
                <a:cs typeface="Times New Roman" pitchFamily="18" charset="0"/>
              </a:rPr>
              <a:t> molecule </a:t>
            </a:r>
            <a:r>
              <a:rPr lang="en-US" sz="2000" b="1" dirty="0" err="1">
                <a:latin typeface="Times New Roman" pitchFamily="18" charset="0"/>
                <a:cs typeface="Times New Roman" pitchFamily="18" charset="0"/>
              </a:rPr>
              <a:t>hydrolysed</a:t>
            </a:r>
            <a:endParaRPr lang="en-US" sz="2000" b="1" dirty="0">
              <a:latin typeface="Times New Roman" pitchFamily="18" charset="0"/>
              <a:cs typeface="Times New Roman" pitchFamily="18" charset="0"/>
            </a:endParaRPr>
          </a:p>
          <a:p>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417434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10600" cy="1631216"/>
          </a:xfrm>
          <a:prstGeom prst="rect">
            <a:avLst/>
          </a:prstGeom>
        </p:spPr>
        <p:txBody>
          <a:bodyPr wrap="square">
            <a:spAutoFit/>
          </a:bodyPr>
          <a:lstStyle/>
          <a:p>
            <a:r>
              <a:rPr lang="en-US" sz="2000" b="1" dirty="0">
                <a:latin typeface="Times New Roman" pitchFamily="18" charset="0"/>
                <a:cs typeface="Times New Roman" pitchFamily="18" charset="0"/>
              </a:rPr>
              <a:t>(iii) Calcium Pumping </a:t>
            </a:r>
            <a:r>
              <a:rPr lang="en-US" sz="2000" b="1" dirty="0" err="1">
                <a:latin typeface="Times New Roman" pitchFamily="18" charset="0"/>
                <a:cs typeface="Times New Roman" pitchFamily="18" charset="0"/>
              </a:rPr>
              <a:t>ATPases</a:t>
            </a:r>
            <a:r>
              <a:rPr lang="en-US" sz="2000" b="1" dirty="0">
                <a:latin typeface="Times New Roman" pitchFamily="18" charset="0"/>
                <a:cs typeface="Times New Roman" pitchFamily="18" charset="0"/>
              </a:rPr>
              <a:t> (Ca</a:t>
            </a:r>
            <a:r>
              <a:rPr lang="en-US" sz="2000" b="1" baseline="30000" dirty="0">
                <a:latin typeface="Times New Roman" pitchFamily="18" charset="0"/>
                <a:cs typeface="Times New Roman" pitchFamily="18" charset="0"/>
              </a:rPr>
              <a:t>2+</a:t>
            </a:r>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ATPases</a:t>
            </a:r>
            <a:r>
              <a:rPr lang="en-US" sz="2000" b="1" dirty="0">
                <a:latin typeface="Times New Roman" pitchFamily="18" charset="0"/>
                <a:cs typeface="Times New Roman" pitchFamily="18" charset="0"/>
              </a:rPr>
              <a:t>): </a:t>
            </a:r>
          </a:p>
          <a:p>
            <a:pPr marL="342900" indent="-342900">
              <a:buFont typeface="Arial" pitchFamily="34" charset="0"/>
              <a:buChar char="•"/>
            </a:pP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are found in plasma membrane, </a:t>
            </a:r>
            <a:r>
              <a:rPr lang="en-US" sz="2000" dirty="0" err="1">
                <a:latin typeface="Times New Roman" pitchFamily="18" charset="0"/>
                <a:cs typeface="Times New Roman" pitchFamily="18" charset="0"/>
              </a:rPr>
              <a:t>tonoplast</a:t>
            </a:r>
            <a:r>
              <a:rPr lang="en-US" sz="2000" dirty="0">
                <a:latin typeface="Times New Roman" pitchFamily="18" charset="0"/>
                <a:cs typeface="Times New Roman" pitchFamily="18" charset="0"/>
              </a:rPr>
              <a:t> and possibly other cell membranes such as those of chloroplasts and ER. </a:t>
            </a:r>
          </a:p>
          <a:p>
            <a:pPr marL="342900" indent="-342900">
              <a:buFont typeface="Arial" pitchFamily="34" charset="0"/>
              <a:buChar char="•"/>
            </a:pP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pumps couple hydrolysis of ATP with translocation of Ca</a:t>
            </a:r>
            <a:r>
              <a:rPr lang="en-US" sz="2000" baseline="30000" dirty="0">
                <a:latin typeface="Times New Roman" pitchFamily="18" charset="0"/>
                <a:cs typeface="Times New Roman" pitchFamily="18" charset="0"/>
              </a:rPr>
              <a:t>2+</a:t>
            </a:r>
            <a:r>
              <a:rPr lang="en-US" sz="2000" dirty="0">
                <a:latin typeface="Times New Roman" pitchFamily="18" charset="0"/>
                <a:cs typeface="Times New Roman" pitchFamily="18" charset="0"/>
              </a:rPr>
              <a:t> across the membrane</a:t>
            </a:r>
          </a:p>
        </p:txBody>
      </p:sp>
    </p:spTree>
    <p:extLst>
      <p:ext uri="{BB962C8B-B14F-4D97-AF65-F5344CB8AC3E}">
        <p14:creationId xmlns:p14="http://schemas.microsoft.com/office/powerpoint/2010/main" val="2343427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12845"/>
            <a:ext cx="8686800" cy="5016758"/>
          </a:xfrm>
          <a:prstGeom prst="rect">
            <a:avLst/>
          </a:prstGeom>
        </p:spPr>
        <p:txBody>
          <a:bodyPr wrap="square">
            <a:spAutoFit/>
          </a:bodyPr>
          <a:lstStyle/>
          <a:p>
            <a:r>
              <a:rPr lang="en-US" sz="2000" b="1" dirty="0">
                <a:latin typeface="Times New Roman" pitchFamily="18" charset="0"/>
                <a:cs typeface="Times New Roman" pitchFamily="18" charset="0"/>
              </a:rPr>
              <a:t>Secondary active transport</a:t>
            </a:r>
            <a:endParaRPr lang="en-US" sz="2000" b="1"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Secondary </a:t>
            </a:r>
            <a:r>
              <a:rPr lang="en-US" sz="2000" dirty="0">
                <a:latin typeface="Times New Roman" pitchFamily="18" charset="0"/>
                <a:cs typeface="Times New Roman" pitchFamily="18" charset="0"/>
              </a:rPr>
              <a:t>active transport brings sodium ions, and possibly other compounds, into the cell.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As </a:t>
            </a:r>
            <a:r>
              <a:rPr lang="en-US" sz="2000" dirty="0">
                <a:latin typeface="Times New Roman" pitchFamily="18" charset="0"/>
                <a:cs typeface="Times New Roman" pitchFamily="18" charset="0"/>
              </a:rPr>
              <a:t>sodium ion concentrations build outside of the plasma membrane because of the action of the primary active transport process, an electrochemical gradient is created.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If </a:t>
            </a:r>
            <a:r>
              <a:rPr lang="en-US" sz="2000" dirty="0">
                <a:latin typeface="Times New Roman" pitchFamily="18" charset="0"/>
                <a:cs typeface="Times New Roman" pitchFamily="18" charset="0"/>
              </a:rPr>
              <a:t>a channel protein exists and is open, the sodium ions will be pulled through the membrane.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movement is used to transport other substances that can attach themselves to the transport protein through the membrane.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Many </a:t>
            </a:r>
            <a:r>
              <a:rPr lang="en-US" sz="2000" dirty="0">
                <a:latin typeface="Times New Roman" pitchFamily="18" charset="0"/>
                <a:cs typeface="Times New Roman" pitchFamily="18" charset="0"/>
              </a:rPr>
              <a:t>amino acids, as well as glucose, enter a cell this way.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secondary process is also used to store high-energy hydrogen ions in the mitochondria of plant and animal cells for the production of ATP.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potential energy that accumulates in the stored hydrogen ions is translated into kinetic energy as the ions surge through the channel protein ATP synthase, and that energy is used to convert ADP into ATP.</a:t>
            </a:r>
          </a:p>
        </p:txBody>
      </p:sp>
    </p:spTree>
    <p:extLst>
      <p:ext uri="{BB962C8B-B14F-4D97-AF65-F5344CB8AC3E}">
        <p14:creationId xmlns:p14="http://schemas.microsoft.com/office/powerpoint/2010/main" val="2781544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6871"/>
            <a:ext cx="8610600" cy="6863417"/>
          </a:xfrm>
          <a:prstGeom prst="rect">
            <a:avLst/>
          </a:prstGeom>
        </p:spPr>
        <p:txBody>
          <a:bodyPr wrap="square">
            <a:spAutoFit/>
          </a:bodyPr>
          <a:lstStyle/>
          <a:p>
            <a:r>
              <a:rPr lang="en-US" sz="2000" b="1" dirty="0">
                <a:latin typeface="Times New Roman" pitchFamily="18" charset="0"/>
                <a:cs typeface="Times New Roman" pitchFamily="18" charset="0"/>
              </a:rPr>
              <a:t>Secondary Active Transport—</a:t>
            </a:r>
            <a:r>
              <a:rPr lang="en-US" sz="2000" b="1" dirty="0" err="1">
                <a:latin typeface="Times New Roman" pitchFamily="18" charset="0"/>
                <a:cs typeface="Times New Roman" pitchFamily="18" charset="0"/>
              </a:rPr>
              <a:t>Symport</a:t>
            </a:r>
            <a:r>
              <a:rPr lang="en-US" sz="2000" b="1" dirty="0">
                <a:latin typeface="Times New Roman" pitchFamily="18" charset="0"/>
                <a:cs typeface="Times New Roman" pitchFamily="18" charset="0"/>
              </a:rPr>
              <a:t> and </a:t>
            </a:r>
            <a:r>
              <a:rPr lang="en-US" sz="2000" b="1" dirty="0" err="1">
                <a:latin typeface="Times New Roman" pitchFamily="18" charset="0"/>
                <a:cs typeface="Times New Roman" pitchFamily="18" charset="0"/>
              </a:rPr>
              <a:t>Antiport</a:t>
            </a:r>
            <a:r>
              <a:rPr lang="en-US" sz="2000" b="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A large number of nutrients are transported across the cell membranes against their chemical potential or electro chemical potential gradients by secondary active transport mechanism that does not utilize energy liberated by hydrolysis of ATP directly but indirectly through the energy stored in proton-electrochemical potential gradient across the membrane or proton motive force. </a:t>
            </a:r>
          </a:p>
          <a:p>
            <a:pPr marL="342900" indent="-342900">
              <a:buFont typeface="Arial" pitchFamily="34" charset="0"/>
              <a:buChar char="•"/>
            </a:pPr>
            <a:r>
              <a:rPr lang="en-US" sz="2000" dirty="0">
                <a:latin typeface="Times New Roman" pitchFamily="18" charset="0"/>
                <a:cs typeface="Times New Roman" pitchFamily="18" charset="0"/>
              </a:rPr>
              <a:t>The </a:t>
            </a:r>
            <a:r>
              <a:rPr lang="en-US" sz="2000" dirty="0" err="1" smtClean="0">
                <a:latin typeface="Times New Roman" pitchFamily="18" charset="0"/>
                <a:cs typeface="Times New Roman" pitchFamily="18" charset="0"/>
              </a:rPr>
              <a:t>electrogenic</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proton-ATPase (</a:t>
            </a:r>
            <a:r>
              <a:rPr lang="en-US" sz="2000" b="1" dirty="0">
                <a:latin typeface="Times New Roman" pitchFamily="18" charset="0"/>
                <a:cs typeface="Times New Roman" pitchFamily="18" charset="0"/>
              </a:rPr>
              <a:t>H</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-ATPase</a:t>
            </a:r>
            <a:r>
              <a:rPr lang="en-US" sz="2000" dirty="0">
                <a:latin typeface="Times New Roman" pitchFamily="18" charset="0"/>
                <a:cs typeface="Times New Roman" pitchFamily="18" charset="0"/>
              </a:rPr>
              <a:t>) pumps serve as </a:t>
            </a:r>
            <a:r>
              <a:rPr lang="en-US" sz="2000" b="1" dirty="0">
                <a:latin typeface="Times New Roman" pitchFamily="18" charset="0"/>
                <a:cs typeface="Times New Roman" pitchFamily="18" charset="0"/>
              </a:rPr>
              <a:t>proton </a:t>
            </a:r>
            <a:r>
              <a:rPr lang="en-US" sz="2000" b="1" dirty="0" err="1" smtClean="0">
                <a:latin typeface="Times New Roman" pitchFamily="18" charset="0"/>
                <a:cs typeface="Times New Roman" pitchFamily="18" charset="0"/>
              </a:rPr>
              <a:t>translocating</a:t>
            </a:r>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carrier proteins </a:t>
            </a:r>
            <a:r>
              <a:rPr lang="en-US" sz="2000" dirty="0">
                <a:latin typeface="Times New Roman" pitchFamily="18" charset="0"/>
                <a:cs typeface="Times New Roman" pitchFamily="18" charset="0"/>
              </a:rPr>
              <a:t>and free energy of hydrolysis of ATP is conserved in the form of proton gradient across the membrane (more protons accumulating on outer side). This proton gradient together with normal membrane potential contributes to proton electrochemical potential gradient or a proton motive force which tends to move protons back across the membrane through specific carrier proteins located elsewhere on the same membrane</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b="1" dirty="0">
                <a:latin typeface="Times New Roman" pitchFamily="18" charset="0"/>
                <a:cs typeface="Times New Roman" pitchFamily="18" charset="0"/>
              </a:rPr>
              <a:t>When protons return back to cytosolic side, the proton motive force generated by electro genic H</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transport can be utilized to drive transport of other solute molecules or ions against their chemical or electrochemical potential gradient </a:t>
            </a:r>
            <a:r>
              <a:rPr lang="en-US" sz="2000" dirty="0">
                <a:latin typeface="Times New Roman" pitchFamily="18" charset="0"/>
                <a:cs typeface="Times New Roman" pitchFamily="18" charset="0"/>
              </a:rPr>
              <a:t>through the same carrier protein through which H</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is returning back to cytosol.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is called as secondary active transport and be­cause ions or molecules of two different substances (H</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and other solute) are being trans­ported at the same time through the some carrier protein, this process of solute transport is also called as </a:t>
            </a:r>
            <a:r>
              <a:rPr lang="en-US" sz="2000" b="1" dirty="0" smtClean="0">
                <a:latin typeface="Times New Roman" pitchFamily="18" charset="0"/>
                <a:cs typeface="Times New Roman" pitchFamily="18" charset="0"/>
              </a:rPr>
              <a:t>co transport </a:t>
            </a:r>
            <a:r>
              <a:rPr lang="en-US" sz="2000" b="1" dirty="0">
                <a:latin typeface="Times New Roman" pitchFamily="18" charset="0"/>
                <a:cs typeface="Times New Roman" pitchFamily="18" charset="0"/>
              </a:rPr>
              <a:t>mechanism.</a:t>
            </a:r>
            <a:r>
              <a:rPr lang="en-US" sz="2000" b="1" dirty="0" smtClean="0">
                <a:latin typeface="Times New Roman" pitchFamily="18" charset="0"/>
                <a:cs typeface="Times New Roman" pitchFamily="18" charset="0"/>
              </a:rPr>
              <a:t> </a:t>
            </a:r>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2320060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574" y="304800"/>
            <a:ext cx="8839200" cy="5632311"/>
          </a:xfrm>
          <a:prstGeom prst="rect">
            <a:avLst/>
          </a:prstGeom>
        </p:spPr>
        <p:txBody>
          <a:bodyPr wrap="square">
            <a:spAutoFit/>
          </a:bodyPr>
          <a:lstStyle/>
          <a:p>
            <a:r>
              <a:rPr lang="en-US" sz="2000" b="1" dirty="0">
                <a:latin typeface="Times New Roman" pitchFamily="18" charset="0"/>
                <a:cs typeface="Times New Roman" pitchFamily="18" charset="0"/>
              </a:rPr>
              <a:t>Secondary active transport or </a:t>
            </a:r>
            <a:r>
              <a:rPr lang="en-US" sz="2000" b="1" dirty="0" err="1">
                <a:latin typeface="Times New Roman" pitchFamily="18" charset="0"/>
                <a:cs typeface="Times New Roman" pitchFamily="18" charset="0"/>
              </a:rPr>
              <a:t>cotransport</a:t>
            </a:r>
            <a:r>
              <a:rPr lang="en-US" sz="2000" b="1" dirty="0">
                <a:latin typeface="Times New Roman" pitchFamily="18" charset="0"/>
                <a:cs typeface="Times New Roman" pitchFamily="18" charset="0"/>
              </a:rPr>
              <a:t> mechanism is of two types:</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(i) </a:t>
            </a:r>
            <a:r>
              <a:rPr lang="en-US" sz="2000" dirty="0" err="1">
                <a:latin typeface="Times New Roman" pitchFamily="18" charset="0"/>
                <a:cs typeface="Times New Roman" pitchFamily="18" charset="0"/>
              </a:rPr>
              <a:t>Symport</a:t>
            </a:r>
            <a:r>
              <a:rPr lang="en-US" sz="2000" dirty="0">
                <a:latin typeface="Times New Roman" pitchFamily="18" charset="0"/>
                <a:cs typeface="Times New Roman" pitchFamily="18" charset="0"/>
              </a:rPr>
              <a:t> and </a:t>
            </a:r>
          </a:p>
          <a:p>
            <a:r>
              <a:rPr lang="en-US" sz="2000" dirty="0">
                <a:latin typeface="Times New Roman" pitchFamily="18" charset="0"/>
                <a:cs typeface="Times New Roman" pitchFamily="18" charset="0"/>
              </a:rPr>
              <a:t>(ii) </a:t>
            </a:r>
            <a:r>
              <a:rPr lang="en-US" sz="2000" dirty="0" err="1" smtClean="0">
                <a:latin typeface="Times New Roman" pitchFamily="18" charset="0"/>
                <a:cs typeface="Times New Roman" pitchFamily="18" charset="0"/>
              </a:rPr>
              <a:t>Antiport</a:t>
            </a:r>
            <a:endParaRPr lang="en-US" sz="2000" dirty="0">
              <a:latin typeface="Times New Roman" pitchFamily="18" charset="0"/>
              <a:cs typeface="Times New Roman" pitchFamily="18" charset="0"/>
            </a:endParaRPr>
          </a:p>
          <a:p>
            <a:r>
              <a:rPr lang="en-US" sz="2000" b="1" dirty="0" err="1">
                <a:latin typeface="Times New Roman" pitchFamily="18" charset="0"/>
                <a:cs typeface="Times New Roman" pitchFamily="18" charset="0"/>
              </a:rPr>
              <a:t>Symport</a:t>
            </a:r>
            <a:r>
              <a:rPr lang="en-US" sz="2000" b="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When influx of protons is coupled with movement of other solute in the same direction, the </a:t>
            </a:r>
            <a:r>
              <a:rPr lang="en-US" sz="2000" dirty="0" err="1">
                <a:latin typeface="Times New Roman" pitchFamily="18" charset="0"/>
                <a:cs typeface="Times New Roman" pitchFamily="18" charset="0"/>
              </a:rPr>
              <a:t>cotransport</a:t>
            </a:r>
            <a:r>
              <a:rPr lang="en-US" sz="2000" dirty="0">
                <a:latin typeface="Times New Roman" pitchFamily="18" charset="0"/>
                <a:cs typeface="Times New Roman" pitchFamily="18" charset="0"/>
              </a:rPr>
              <a:t> mechanism is celled as </a:t>
            </a:r>
            <a:r>
              <a:rPr lang="en-US" sz="2000" dirty="0" err="1">
                <a:latin typeface="Times New Roman" pitchFamily="18" charset="0"/>
                <a:cs typeface="Times New Roman" pitchFamily="18" charset="0"/>
              </a:rPr>
              <a:t>symport</a:t>
            </a:r>
            <a:r>
              <a:rPr lang="en-US" sz="2000" dirty="0">
                <a:latin typeface="Times New Roman" pitchFamily="18" charset="0"/>
                <a:cs typeface="Times New Roman" pitchFamily="18" charset="0"/>
              </a:rPr>
              <a:t> and the carrier protein is called as </a:t>
            </a:r>
            <a:r>
              <a:rPr lang="en-US" sz="2000" dirty="0" err="1" smtClean="0">
                <a:latin typeface="Times New Roman" pitchFamily="18" charset="0"/>
                <a:cs typeface="Times New Roman" pitchFamily="18" charset="0"/>
              </a:rPr>
              <a:t>symporter</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Example: Glucose </a:t>
            </a:r>
            <a:r>
              <a:rPr lang="en-US" sz="2000" dirty="0">
                <a:latin typeface="Times New Roman" pitchFamily="18" charset="0"/>
                <a:cs typeface="Times New Roman" pitchFamily="18" charset="0"/>
              </a:rPr>
              <a:t>symporterSGLT1, which co-transports one glucose (or </a:t>
            </a:r>
            <a:r>
              <a:rPr lang="en-US" sz="2000" dirty="0" err="1">
                <a:latin typeface="Times New Roman" pitchFamily="18" charset="0"/>
                <a:cs typeface="Times New Roman" pitchFamily="18" charset="0"/>
              </a:rPr>
              <a:t>galactose</a:t>
            </a:r>
            <a:r>
              <a:rPr lang="en-US" sz="2000" dirty="0">
                <a:latin typeface="Times New Roman" pitchFamily="18" charset="0"/>
                <a:cs typeface="Times New Roman" pitchFamily="18" charset="0"/>
              </a:rPr>
              <a:t>) molecule into the cell for every two sodium ions it imports into the cell</a:t>
            </a:r>
            <a:r>
              <a:rPr lang="en-US" sz="2000" dirty="0" smtClean="0">
                <a:latin typeface="Times New Roman" pitchFamily="18" charset="0"/>
                <a:cs typeface="Times New Roman" pitchFamily="18" charset="0"/>
              </a:rPr>
              <a:t>.</a:t>
            </a:r>
          </a:p>
          <a:p>
            <a:r>
              <a:rPr lang="en-US" sz="2000" dirty="0">
                <a:latin typeface="Times New Roman" pitchFamily="18" charset="0"/>
                <a:cs typeface="Times New Roman" pitchFamily="18" charset="0"/>
              </a:rPr>
              <a:t>The </a:t>
            </a:r>
            <a:r>
              <a:rPr lang="en-US" sz="2000" b="1" dirty="0">
                <a:latin typeface="Times New Roman" pitchFamily="18" charset="0"/>
                <a:cs typeface="Times New Roman" pitchFamily="18" charset="0"/>
              </a:rPr>
              <a:t>Na+ flow down their concentration gradient </a:t>
            </a:r>
            <a:r>
              <a:rPr lang="en-US" sz="2000" dirty="0">
                <a:latin typeface="Times New Roman" pitchFamily="18" charset="0"/>
                <a:cs typeface="Times New Roman" pitchFamily="18" charset="0"/>
              </a:rPr>
              <a:t>while the </a:t>
            </a:r>
            <a:r>
              <a:rPr lang="en-US" sz="2000" b="1" dirty="0">
                <a:latin typeface="Times New Roman" pitchFamily="18" charset="0"/>
                <a:cs typeface="Times New Roman" pitchFamily="18" charset="0"/>
              </a:rPr>
              <a:t>glucose molecules are transported against their concentration gradient </a:t>
            </a:r>
            <a:r>
              <a:rPr lang="en-US" sz="2000" dirty="0">
                <a:latin typeface="Times New Roman" pitchFamily="18" charset="0"/>
                <a:cs typeface="Times New Roman" pitchFamily="18" charset="0"/>
              </a:rPr>
              <a:t>into the cell. </a:t>
            </a:r>
          </a:p>
          <a:p>
            <a:r>
              <a:rPr lang="en-US" sz="2000" dirty="0">
                <a:latin typeface="Times New Roman" pitchFamily="18" charset="0"/>
                <a:cs typeface="Times New Roman" pitchFamily="18" charset="0"/>
              </a:rPr>
              <a:t>Later the Na+ is pumped back out of the cell by the Na+ -K+ ATPase.</a:t>
            </a:r>
          </a:p>
          <a:p>
            <a:r>
              <a:rPr lang="en-US" sz="2000" b="1" dirty="0" err="1" smtClean="0">
                <a:latin typeface="Times New Roman" pitchFamily="18" charset="0"/>
                <a:cs typeface="Times New Roman" pitchFamily="18" charset="0"/>
              </a:rPr>
              <a:t>Antiport</a:t>
            </a:r>
            <a:r>
              <a:rPr lang="en-US" sz="2000" b="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When influx of protons is coupled with efflux of other solute, the </a:t>
            </a:r>
            <a:r>
              <a:rPr lang="en-US" sz="2000" dirty="0" err="1">
                <a:latin typeface="Times New Roman" pitchFamily="18" charset="0"/>
                <a:cs typeface="Times New Roman" pitchFamily="18" charset="0"/>
              </a:rPr>
              <a:t>cotransport</a:t>
            </a:r>
            <a:r>
              <a:rPr lang="en-US" sz="2000" dirty="0">
                <a:latin typeface="Times New Roman" pitchFamily="18" charset="0"/>
                <a:cs typeface="Times New Roman" pitchFamily="18" charset="0"/>
              </a:rPr>
              <a:t> mechanism is called as </a:t>
            </a:r>
            <a:r>
              <a:rPr lang="en-US" sz="2000" dirty="0" err="1">
                <a:latin typeface="Times New Roman" pitchFamily="18" charset="0"/>
                <a:cs typeface="Times New Roman" pitchFamily="18" charset="0"/>
              </a:rPr>
              <a:t>antiport</a:t>
            </a:r>
            <a:r>
              <a:rPr lang="en-US" sz="2000" dirty="0">
                <a:latin typeface="Times New Roman" pitchFamily="18" charset="0"/>
                <a:cs typeface="Times New Roman" pitchFamily="18" charset="0"/>
              </a:rPr>
              <a:t> and the carrier protein involved is called as </a:t>
            </a:r>
            <a:r>
              <a:rPr lang="en-US" sz="2000" dirty="0" err="1" smtClean="0">
                <a:latin typeface="Times New Roman" pitchFamily="18" charset="0"/>
                <a:cs typeface="Times New Roman" pitchFamily="18" charset="0"/>
              </a:rPr>
              <a:t>antiporter</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Example: the sodium-calcium exchanger or </a:t>
            </a:r>
            <a:r>
              <a:rPr lang="en-US" sz="2000" dirty="0" err="1">
                <a:latin typeface="Times New Roman" pitchFamily="18" charset="0"/>
                <a:cs typeface="Times New Roman" pitchFamily="18" charset="0"/>
              </a:rPr>
              <a:t>antiporter</a:t>
            </a:r>
            <a:r>
              <a:rPr lang="en-US" sz="2000" dirty="0">
                <a:latin typeface="Times New Roman" pitchFamily="18" charset="0"/>
                <a:cs typeface="Times New Roman" pitchFamily="18" charset="0"/>
              </a:rPr>
              <a:t>, which allows three sodium ions into the cell to transport one calcium </a:t>
            </a:r>
            <a:r>
              <a:rPr lang="en-US" sz="2000" dirty="0" smtClean="0">
                <a:latin typeface="Times New Roman" pitchFamily="18" charset="0"/>
                <a:cs typeface="Times New Roman" pitchFamily="18" charset="0"/>
              </a:rPr>
              <a:t>out</a:t>
            </a:r>
            <a:r>
              <a:rPr lang="en-US"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171663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USER\AppData\Local\Temp\ch11f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009" y="4114800"/>
            <a:ext cx="6096000" cy="18415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77761" y="304800"/>
            <a:ext cx="8610600" cy="3170099"/>
          </a:xfrm>
          <a:prstGeom prst="rect">
            <a:avLst/>
          </a:prstGeom>
        </p:spPr>
        <p:txBody>
          <a:bodyPr wrap="square">
            <a:spAutoFit/>
          </a:bodyPr>
          <a:lstStyle/>
          <a:p>
            <a:r>
              <a:rPr lang="en-US" sz="2000" b="1" dirty="0" smtClean="0">
                <a:latin typeface="Times New Roman" pitchFamily="18" charset="0"/>
                <a:cs typeface="Times New Roman" pitchFamily="18" charset="0"/>
              </a:rPr>
              <a:t>Ion Channel</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A </a:t>
            </a:r>
            <a:r>
              <a:rPr lang="en-US" sz="2000" b="1" dirty="0">
                <a:latin typeface="Times New Roman" pitchFamily="18" charset="0"/>
                <a:cs typeface="Times New Roman" pitchFamily="18" charset="0"/>
              </a:rPr>
              <a:t>typical ion channel, which fluctuates between closed and open conformations</a:t>
            </a:r>
          </a:p>
          <a:p>
            <a:r>
              <a:rPr lang="en-US" sz="2000" dirty="0">
                <a:latin typeface="Times New Roman" pitchFamily="18" charset="0"/>
                <a:cs typeface="Times New Roman" pitchFamily="18" charset="0"/>
              </a:rPr>
              <a:t>The channel </a:t>
            </a:r>
            <a:r>
              <a:rPr lang="en-US" sz="2000" dirty="0" smtClean="0">
                <a:latin typeface="Times New Roman" pitchFamily="18" charset="0"/>
                <a:cs typeface="Times New Roman" pitchFamily="18" charset="0"/>
              </a:rPr>
              <a:t>protein shown </a:t>
            </a:r>
            <a:r>
              <a:rPr lang="en-US" sz="2000" dirty="0">
                <a:latin typeface="Times New Roman" pitchFamily="18" charset="0"/>
                <a:cs typeface="Times New Roman" pitchFamily="18" charset="0"/>
              </a:rPr>
              <a:t>here in cross </a:t>
            </a:r>
            <a:r>
              <a:rPr lang="en-US" sz="2000" dirty="0">
                <a:latin typeface="Times New Roman" pitchFamily="18" charset="0"/>
                <a:cs typeface="Times New Roman" pitchFamily="18" charset="0"/>
                <a:hlinkClick r:id="rId3"/>
              </a:rPr>
              <a:t>section</a:t>
            </a:r>
            <a:r>
              <a:rPr lang="en-US" sz="2000" dirty="0">
                <a:latin typeface="Times New Roman" pitchFamily="18" charset="0"/>
                <a:cs typeface="Times New Roman" pitchFamily="18" charset="0"/>
              </a:rPr>
              <a:t> forms a </a:t>
            </a:r>
            <a:r>
              <a:rPr lang="en-US" sz="2000" dirty="0">
                <a:latin typeface="Times New Roman" pitchFamily="18" charset="0"/>
                <a:cs typeface="Times New Roman" pitchFamily="18" charset="0"/>
                <a:hlinkClick r:id="rId4"/>
              </a:rPr>
              <a:t>hydrophilic</a:t>
            </a:r>
            <a:r>
              <a:rPr lang="en-US" sz="2000" dirty="0">
                <a:latin typeface="Times New Roman" pitchFamily="18" charset="0"/>
                <a:cs typeface="Times New Roman" pitchFamily="18" charset="0"/>
              </a:rPr>
              <a:t> pore across the </a:t>
            </a:r>
            <a:r>
              <a:rPr lang="en-US" sz="2000" dirty="0">
                <a:latin typeface="Times New Roman" pitchFamily="18" charset="0"/>
                <a:cs typeface="Times New Roman" pitchFamily="18" charset="0"/>
                <a:hlinkClick r:id="rId5"/>
              </a:rPr>
              <a:t>lipid bilayer</a:t>
            </a:r>
            <a:r>
              <a:rPr lang="en-US" sz="2000" dirty="0">
                <a:latin typeface="Times New Roman" pitchFamily="18" charset="0"/>
                <a:cs typeface="Times New Roman" pitchFamily="18" charset="0"/>
              </a:rPr>
              <a:t> only in the “open” conformational state.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Polar </a:t>
            </a:r>
            <a:r>
              <a:rPr lang="en-US" sz="2000" dirty="0">
                <a:latin typeface="Times New Roman" pitchFamily="18" charset="0"/>
                <a:cs typeface="Times New Roman" pitchFamily="18" charset="0"/>
              </a:rPr>
              <a:t>groups are thought to line the wall of the pore, while hydrophobic </a:t>
            </a:r>
            <a:r>
              <a:rPr lang="en-US" sz="2000" dirty="0">
                <a:latin typeface="Times New Roman" pitchFamily="18" charset="0"/>
                <a:cs typeface="Times New Roman" pitchFamily="18" charset="0"/>
                <a:hlinkClick r:id="rId6"/>
              </a:rPr>
              <a:t>amino acid</a:t>
            </a:r>
            <a:r>
              <a:rPr lang="en-US" sz="2000" dirty="0">
                <a:latin typeface="Times New Roman" pitchFamily="18" charset="0"/>
                <a:cs typeface="Times New Roman" pitchFamily="18" charset="0"/>
              </a:rPr>
              <a:t> side chains interact with the lipid bilayer (not shown).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pore narrows to atomic dimensions in one region (the </a:t>
            </a:r>
            <a:r>
              <a:rPr lang="en-US" sz="2000" dirty="0">
                <a:latin typeface="Times New Roman" pitchFamily="18" charset="0"/>
                <a:cs typeface="Times New Roman" pitchFamily="18" charset="0"/>
                <a:hlinkClick r:id="rId7"/>
              </a:rPr>
              <a:t>selectivity filter</a:t>
            </a:r>
            <a:r>
              <a:rPr lang="en-US" sz="2000" dirty="0">
                <a:latin typeface="Times New Roman" pitchFamily="18" charset="0"/>
                <a:cs typeface="Times New Roman" pitchFamily="18" charset="0"/>
              </a:rPr>
              <a:t>), where the </a:t>
            </a:r>
            <a:r>
              <a:rPr lang="en-US" sz="2000" dirty="0">
                <a:latin typeface="Times New Roman" pitchFamily="18" charset="0"/>
                <a:cs typeface="Times New Roman" pitchFamily="18" charset="0"/>
                <a:hlinkClick r:id="rId8"/>
              </a:rPr>
              <a:t>ion</a:t>
            </a:r>
            <a:r>
              <a:rPr lang="en-US" sz="2000" dirty="0">
                <a:latin typeface="Times New Roman" pitchFamily="18" charset="0"/>
                <a:cs typeface="Times New Roman" pitchFamily="18" charset="0"/>
              </a:rPr>
              <a:t> selectivity of the channel is largely </a:t>
            </a:r>
            <a:r>
              <a:rPr lang="en-US" sz="2000" dirty="0">
                <a:latin typeface="Times New Roman" pitchFamily="18" charset="0"/>
                <a:cs typeface="Times New Roman" pitchFamily="18" charset="0"/>
                <a:hlinkClick r:id="rId9"/>
              </a:rPr>
              <a:t>determined</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865887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biologydiscussion.com/wp-content/uploads/2016/02/clip_image002-17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685800"/>
            <a:ext cx="8432219"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664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igure 11-21. The gating of ion channe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57200"/>
            <a:ext cx="7700858" cy="42799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57200" y="4495800"/>
            <a:ext cx="8153400" cy="2031325"/>
          </a:xfrm>
          <a:prstGeom prst="rect">
            <a:avLst/>
          </a:prstGeom>
          <a:noFill/>
        </p:spPr>
        <p:txBody>
          <a:bodyPr wrap="square" rtlCol="0">
            <a:spAutoFit/>
          </a:bodyPr>
          <a:lstStyle/>
          <a:p>
            <a:r>
              <a:rPr lang="en-US" dirty="0"/>
              <a:t>The main types of stimuli that are known to cause ion channels to open are a change in the voltage across the </a:t>
            </a:r>
            <a:r>
              <a:rPr lang="en-US" dirty="0">
                <a:hlinkClick r:id="rId3"/>
              </a:rPr>
              <a:t>membrane</a:t>
            </a:r>
            <a:r>
              <a:rPr lang="en-US" dirty="0"/>
              <a:t> </a:t>
            </a:r>
            <a:r>
              <a:rPr lang="en-US" i="1" dirty="0"/>
              <a:t>(voltage-gated channels),</a:t>
            </a:r>
            <a:r>
              <a:rPr lang="en-US" dirty="0"/>
              <a:t> a mechanical stress </a:t>
            </a:r>
            <a:r>
              <a:rPr lang="en-US" i="1" dirty="0"/>
              <a:t>(mechanically gated channels),</a:t>
            </a:r>
            <a:r>
              <a:rPr lang="en-US" dirty="0"/>
              <a:t> or the binding of a </a:t>
            </a:r>
            <a:r>
              <a:rPr lang="en-US" dirty="0">
                <a:hlinkClick r:id="rId4"/>
              </a:rPr>
              <a:t>ligand</a:t>
            </a:r>
            <a:r>
              <a:rPr lang="en-US" dirty="0"/>
              <a:t> </a:t>
            </a:r>
            <a:r>
              <a:rPr lang="en-US" i="1" dirty="0"/>
              <a:t>(ligand-gated channels).</a:t>
            </a:r>
            <a:r>
              <a:rPr lang="en-US" dirty="0"/>
              <a:t> The ligand can be either an extracellular mediator—specifically, a </a:t>
            </a:r>
            <a:r>
              <a:rPr lang="en-US" dirty="0">
                <a:hlinkClick r:id="rId5"/>
              </a:rPr>
              <a:t>neurotransmitter</a:t>
            </a:r>
            <a:r>
              <a:rPr lang="en-US" dirty="0"/>
              <a:t> </a:t>
            </a:r>
            <a:r>
              <a:rPr lang="en-US" i="1" dirty="0"/>
              <a:t>(transmitter-gated channels)</a:t>
            </a:r>
            <a:r>
              <a:rPr lang="en-US" dirty="0"/>
              <a:t>—or an intracellular mediator, such as an ion </a:t>
            </a:r>
            <a:r>
              <a:rPr lang="en-US" i="1" dirty="0"/>
              <a:t>(ion-gated channels)</a:t>
            </a:r>
            <a:r>
              <a:rPr lang="en-US" dirty="0"/>
              <a:t> or a </a:t>
            </a:r>
            <a:r>
              <a:rPr lang="en-US" dirty="0">
                <a:hlinkClick r:id="rId6"/>
              </a:rPr>
              <a:t>nucleotide</a:t>
            </a:r>
            <a:r>
              <a:rPr lang="en-US" dirty="0"/>
              <a:t> </a:t>
            </a:r>
            <a:r>
              <a:rPr lang="en-US" i="1" dirty="0"/>
              <a:t>(nucleotide-gated </a:t>
            </a:r>
            <a:r>
              <a:rPr lang="en-US" i="1" dirty="0" smtClean="0"/>
              <a:t>channels). </a:t>
            </a:r>
            <a:r>
              <a:rPr lang="en-US" dirty="0" smtClean="0"/>
              <a:t>The </a:t>
            </a:r>
            <a:r>
              <a:rPr lang="en-US" dirty="0"/>
              <a:t>activity of many ion channels is regulated, </a:t>
            </a:r>
            <a:r>
              <a:rPr lang="en-US" dirty="0" smtClean="0"/>
              <a:t>by </a:t>
            </a:r>
            <a:r>
              <a:rPr lang="en-US" dirty="0">
                <a:hlinkClick r:id="rId7"/>
              </a:rPr>
              <a:t>protein phosphorylation</a:t>
            </a:r>
            <a:r>
              <a:rPr lang="en-US" dirty="0"/>
              <a:t> and </a:t>
            </a:r>
            <a:r>
              <a:rPr lang="en-US" dirty="0" err="1" smtClean="0"/>
              <a:t>dephosphorylation</a:t>
            </a:r>
            <a:r>
              <a:rPr lang="en-US" dirty="0" smtClean="0"/>
              <a:t>. </a:t>
            </a:r>
            <a:endParaRPr lang="en-US" dirty="0"/>
          </a:p>
        </p:txBody>
      </p:sp>
    </p:spTree>
    <p:extLst>
      <p:ext uri="{BB962C8B-B14F-4D97-AF65-F5344CB8AC3E}">
        <p14:creationId xmlns:p14="http://schemas.microsoft.com/office/powerpoint/2010/main" val="837928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582" y="304800"/>
            <a:ext cx="8676818" cy="6494085"/>
          </a:xfrm>
          <a:prstGeom prst="rect">
            <a:avLst/>
          </a:prstGeom>
        </p:spPr>
        <p:txBody>
          <a:bodyPr wrap="square">
            <a:spAutoFit/>
          </a:bodyPr>
          <a:lstStyle/>
          <a:p>
            <a:r>
              <a:rPr lang="en-US" sz="2000" b="1" dirty="0">
                <a:latin typeface="Times New Roman" pitchFamily="18" charset="0"/>
                <a:cs typeface="Times New Roman" pitchFamily="18" charset="0"/>
              </a:rPr>
              <a:t>Diffusion (Passive Transport</a:t>
            </a:r>
            <a:r>
              <a:rPr lang="en-US" sz="2000" b="1" dirty="0" smtClean="0">
                <a:latin typeface="Times New Roman" pitchFamily="18" charset="0"/>
                <a:cs typeface="Times New Roman" pitchFamily="18" charset="0"/>
              </a:rPr>
              <a:t>)</a:t>
            </a:r>
          </a:p>
          <a:p>
            <a:r>
              <a:rPr lang="en-US" sz="2000" dirty="0">
                <a:latin typeface="Times New Roman" pitchFamily="18" charset="0"/>
                <a:cs typeface="Times New Roman" pitchFamily="18" charset="0"/>
              </a:rPr>
              <a:t>It is the net movement of a substance (liquid or gas) from an area of higher concentration to lower concentration without expenditure of energy is called diffusion</a:t>
            </a:r>
            <a:r>
              <a:rPr lang="en-US" sz="2000" dirty="0" smtClean="0">
                <a:latin typeface="Times New Roman" pitchFamily="18" charset="0"/>
                <a:cs typeface="Times New Roman" pitchFamily="18" charset="0"/>
              </a:rPr>
              <a:t>.</a:t>
            </a:r>
          </a:p>
          <a:p>
            <a:r>
              <a:rPr lang="en-US" sz="2000" b="1" dirty="0">
                <a:latin typeface="Times New Roman" pitchFamily="18" charset="0"/>
                <a:cs typeface="Times New Roman" pitchFamily="18" charset="0"/>
              </a:rPr>
              <a:t>Diffusion can be further divided as follows: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A. Simple diffusion </a:t>
            </a:r>
          </a:p>
          <a:p>
            <a:r>
              <a:rPr lang="en-US" sz="2000" dirty="0">
                <a:latin typeface="Times New Roman" pitchFamily="18" charset="0"/>
                <a:cs typeface="Times New Roman" pitchFamily="18" charset="0"/>
              </a:rPr>
              <a:t>B. Facilitated diffusion. </a:t>
            </a:r>
          </a:p>
          <a:p>
            <a:r>
              <a:rPr lang="en-US" sz="2000" b="1" dirty="0">
                <a:latin typeface="Times New Roman" pitchFamily="18" charset="0"/>
                <a:cs typeface="Times New Roman" pitchFamily="18" charset="0"/>
              </a:rPr>
              <a:t>A. Simple Diffusion: </a:t>
            </a:r>
            <a:endParaRPr lang="en-US" sz="2000" dirty="0">
              <a:latin typeface="Times New Roman" pitchFamily="18" charset="0"/>
              <a:cs typeface="Times New Roman" pitchFamily="18" charset="0"/>
            </a:endParaRPr>
          </a:p>
          <a:p>
            <a:r>
              <a:rPr lang="en-US" sz="2000" b="1" dirty="0">
                <a:latin typeface="Times New Roman" pitchFamily="18" charset="0"/>
                <a:cs typeface="Times New Roman" pitchFamily="18" charset="0"/>
              </a:rPr>
              <a:t>It is further classified into two categories: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i. Diffusion of lipid soluble substance through lipid bilayer. </a:t>
            </a:r>
          </a:p>
          <a:p>
            <a:r>
              <a:rPr lang="en-US" sz="2000" dirty="0" smtClean="0">
                <a:latin typeface="Times New Roman" pitchFamily="18" charset="0"/>
                <a:cs typeface="Times New Roman" pitchFamily="18" charset="0"/>
              </a:rPr>
              <a:t>ii. Diffusion </a:t>
            </a:r>
            <a:r>
              <a:rPr lang="en-US" sz="2000" dirty="0">
                <a:latin typeface="Times New Roman" pitchFamily="18" charset="0"/>
                <a:cs typeface="Times New Roman" pitchFamily="18" charset="0"/>
              </a:rPr>
              <a:t>of lipid insoluble substance through protein channels. </a:t>
            </a:r>
          </a:p>
          <a:p>
            <a:r>
              <a:rPr lang="en-US" sz="2000" b="1" dirty="0">
                <a:latin typeface="Times New Roman" pitchFamily="18" charset="0"/>
                <a:cs typeface="Times New Roman" pitchFamily="18" charset="0"/>
              </a:rPr>
              <a:t>i. Diffusion of Lipid Soluble Substance through the Lipid Bilayer: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Substance like oxygen and carbon dioxide and alcohols are highly lipid soluble and dissolve in the layer easily and diffuse through the membrane. The rate of diffusion is determined by the solubility of the substance. For example, exchange of gases in the lungs. </a:t>
            </a:r>
            <a:endParaRPr lang="en-US" sz="2000" dirty="0" smtClean="0">
              <a:latin typeface="Times New Roman" pitchFamily="18" charset="0"/>
              <a:cs typeface="Times New Roman" pitchFamily="18" charset="0"/>
            </a:endParaRPr>
          </a:p>
          <a:p>
            <a:r>
              <a:rPr lang="en-US" sz="2000" b="1" dirty="0">
                <a:latin typeface="Times New Roman" pitchFamily="18" charset="0"/>
                <a:cs typeface="Times New Roman" pitchFamily="18" charset="0"/>
              </a:rPr>
              <a:t>ii. Diffusion of Lipid Insoluble Substance through Protein Channels: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This is possible through either selective permeability of protein channel or through gated channels</a:t>
            </a:r>
          </a:p>
          <a:p>
            <a:endParaRPr lang="en-US" dirty="0"/>
          </a:p>
          <a:p>
            <a:endParaRPr lang="en-US" b="1" dirty="0"/>
          </a:p>
        </p:txBody>
      </p:sp>
    </p:spTree>
    <p:extLst>
      <p:ext uri="{BB962C8B-B14F-4D97-AF65-F5344CB8AC3E}">
        <p14:creationId xmlns:p14="http://schemas.microsoft.com/office/powerpoint/2010/main" val="2662278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839200" cy="5324535"/>
          </a:xfrm>
          <a:prstGeom prst="rect">
            <a:avLst/>
          </a:prstGeom>
        </p:spPr>
        <p:txBody>
          <a:bodyPr wrap="square">
            <a:spAutoFit/>
          </a:bodyPr>
          <a:lstStyle/>
          <a:p>
            <a:r>
              <a:rPr lang="en-US" sz="2000" b="1" dirty="0">
                <a:latin typeface="Times New Roman" pitchFamily="18" charset="0"/>
                <a:cs typeface="Times New Roman" pitchFamily="18" charset="0"/>
              </a:rPr>
              <a:t>Facilitated </a:t>
            </a:r>
            <a:r>
              <a:rPr lang="en-US" sz="2000" b="1" dirty="0" smtClean="0">
                <a:latin typeface="Times New Roman" pitchFamily="18" charset="0"/>
                <a:cs typeface="Times New Roman" pitchFamily="18" charset="0"/>
              </a:rPr>
              <a:t>diffusion</a:t>
            </a:r>
          </a:p>
          <a:p>
            <a:pPr marL="342900" indent="-342900">
              <a:buFont typeface="+mj-lt"/>
              <a:buAutoNum type="arabicPeriod"/>
            </a:pPr>
            <a:r>
              <a:rPr lang="en-US" sz="2000" dirty="0" smtClean="0">
                <a:latin typeface="Times New Roman" pitchFamily="18" charset="0"/>
                <a:cs typeface="Times New Roman" pitchFamily="18" charset="0"/>
              </a:rPr>
              <a:t>Channel mediated</a:t>
            </a:r>
          </a:p>
          <a:p>
            <a:pPr marL="342900" indent="-342900">
              <a:buFont typeface="+mj-lt"/>
              <a:buAutoNum type="arabicPeriod"/>
            </a:pPr>
            <a:r>
              <a:rPr lang="en-US" sz="2000" dirty="0" smtClean="0">
                <a:latin typeface="Times New Roman" pitchFamily="18" charset="0"/>
                <a:cs typeface="Times New Roman" pitchFamily="18" charset="0"/>
              </a:rPr>
              <a:t>Carrier mediated </a:t>
            </a:r>
          </a:p>
          <a:p>
            <a:r>
              <a:rPr lang="en-US" sz="2000" dirty="0" smtClean="0">
                <a:latin typeface="Times New Roman" pitchFamily="18" charset="0"/>
                <a:cs typeface="Times New Roman" pitchFamily="18" charset="0"/>
              </a:rPr>
              <a:t>Both differs on the type of protein used</a:t>
            </a:r>
          </a:p>
          <a:p>
            <a:r>
              <a:rPr lang="en-US" sz="2000" b="1" dirty="0" smtClean="0">
                <a:latin typeface="Times New Roman" pitchFamily="18" charset="0"/>
                <a:cs typeface="Times New Roman" pitchFamily="18" charset="0"/>
              </a:rPr>
              <a:t>Channel </a:t>
            </a:r>
            <a:r>
              <a:rPr lang="en-US" sz="2000" b="1" dirty="0">
                <a:latin typeface="Times New Roman" pitchFamily="18" charset="0"/>
                <a:cs typeface="Times New Roman" pitchFamily="18" charset="0"/>
              </a:rPr>
              <a:t>proteins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interior "passageway" of </a:t>
            </a:r>
            <a:r>
              <a:rPr lang="en-US" sz="2000" b="1" dirty="0">
                <a:latin typeface="Times New Roman" pitchFamily="18" charset="0"/>
                <a:cs typeface="Times New Roman" pitchFamily="18" charset="0"/>
              </a:rPr>
              <a:t>channel proteins</a:t>
            </a:r>
            <a:r>
              <a:rPr lang="en-US" sz="2000" dirty="0">
                <a:latin typeface="Times New Roman" pitchFamily="18" charset="0"/>
                <a:cs typeface="Times New Roman" pitchFamily="18" charset="0"/>
              </a:rPr>
              <a:t> have evolved to provide a low energetic barrier for transport of substances across the membrane through the complementary arrangement of amino acid functional groups (of both backbone and side-chains).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Passage </a:t>
            </a:r>
            <a:r>
              <a:rPr lang="en-US" sz="2000" dirty="0">
                <a:latin typeface="Times New Roman" pitchFamily="18" charset="0"/>
                <a:cs typeface="Times New Roman" pitchFamily="18" charset="0"/>
              </a:rPr>
              <a:t>through the channel allows polar compounds to avoid the nonpolar central layer of the plasma membrane that would otherwise slow or prevent their entry into the cell</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While at any one time significant amounts of water crosses the membrane both in and out the rate of individual water molecule transport may not be fast enough to adapt to changing environmental conditions.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For such cases Nature has evolved a special class of membrane proteins called </a:t>
            </a:r>
            <a:r>
              <a:rPr lang="en-US" sz="2000" b="1" dirty="0" err="1">
                <a:latin typeface="Times New Roman" pitchFamily="18" charset="0"/>
                <a:cs typeface="Times New Roman" pitchFamily="18" charset="0"/>
              </a:rPr>
              <a:t>aquaporins</a:t>
            </a:r>
            <a:r>
              <a:rPr lang="en-US" sz="2000" dirty="0">
                <a:latin typeface="Times New Roman" pitchFamily="18" charset="0"/>
                <a:cs typeface="Times New Roman" pitchFamily="18" charset="0"/>
              </a:rPr>
              <a:t> that allow water to pass through the membrane at a very high rate</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217854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342" y="243513"/>
            <a:ext cx="8686800" cy="6524863"/>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Channel proteins are either open at all times </a:t>
            </a:r>
            <a:r>
              <a:rPr lang="en-US" sz="2000" dirty="0" smtClean="0">
                <a:latin typeface="Times New Roman" pitchFamily="18" charset="0"/>
                <a:cs typeface="Times New Roman" pitchFamily="18" charset="0"/>
              </a:rPr>
              <a:t>(leak channels)or </a:t>
            </a:r>
            <a:r>
              <a:rPr lang="en-US" sz="2000" dirty="0">
                <a:latin typeface="Times New Roman" pitchFamily="18" charset="0"/>
                <a:cs typeface="Times New Roman" pitchFamily="18" charset="0"/>
              </a:rPr>
              <a:t>they are </a:t>
            </a:r>
            <a:r>
              <a:rPr lang="en-US" sz="2000" dirty="0" smtClean="0">
                <a:latin typeface="Times New Roman" pitchFamily="18" charset="0"/>
                <a:cs typeface="Times New Roman" pitchFamily="18" charset="0"/>
              </a:rPr>
              <a:t>gated (require stimulus to open)</a:t>
            </a:r>
            <a:endParaRPr lang="en-US" sz="2000" dirty="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The gate controls the opening of the channel. </a:t>
            </a:r>
          </a:p>
          <a:p>
            <a:pPr marL="342900" indent="-342900">
              <a:buFont typeface="Arial" pitchFamily="34" charset="0"/>
              <a:buChar char="•"/>
            </a:pPr>
            <a:r>
              <a:rPr lang="en-US" sz="2000" dirty="0">
                <a:latin typeface="Times New Roman" pitchFamily="18" charset="0"/>
                <a:cs typeface="Times New Roman" pitchFamily="18" charset="0"/>
              </a:rPr>
              <a:t>Various mechanisms may be involved in the gating mechanism. For instance, the attachment of a specific ion or small molecule to the channel protein may trigger opening. Changes in local membrane "stress" or changes in voltage across the membrane may also be triggers to open or close a channel. </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Carrier </a:t>
            </a:r>
            <a:r>
              <a:rPr lang="en-US" sz="2000" b="1" dirty="0">
                <a:latin typeface="Times New Roman" pitchFamily="18" charset="0"/>
                <a:cs typeface="Times New Roman" pitchFamily="18" charset="0"/>
              </a:rPr>
              <a:t>Proteins</a:t>
            </a:r>
            <a:endParaRPr lang="en-US" sz="2000" dirty="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Another type of protein embedded in the plasma membrane is a </a:t>
            </a:r>
            <a:r>
              <a:rPr lang="en-US" sz="2000" b="1" dirty="0">
                <a:latin typeface="Times New Roman" pitchFamily="18" charset="0"/>
                <a:cs typeface="Times New Roman" pitchFamily="18" charset="0"/>
              </a:rPr>
              <a:t>carrier protein</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aptly named protein binds a substance and, in doing so, triggers a change of its own shape, moving the bound molecule from the outside of the cell to its interior; depending on the gradient, the material may move in the opposite direction.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Carrier </a:t>
            </a:r>
            <a:r>
              <a:rPr lang="en-US" sz="2000" dirty="0">
                <a:latin typeface="Times New Roman" pitchFamily="18" charset="0"/>
                <a:cs typeface="Times New Roman" pitchFamily="18" charset="0"/>
              </a:rPr>
              <a:t>proteins are typically specific for a single substance.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selectivity adds to the overall selectivity of the plasma membrane.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Channel and carrier proteins transport materials at different rates. Channel proteins transport much more quickly than do carrier proteins. Channel proteins facilitate diffusion at a rate of tens of millions of molecules per second, whereas carrier proteins work at a rate of a thousand to a million molecules per second</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2459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610600" cy="4093428"/>
          </a:xfrm>
          <a:prstGeom prst="rect">
            <a:avLst/>
          </a:prstGeom>
        </p:spPr>
        <p:txBody>
          <a:bodyPr wrap="square">
            <a:spAutoFit/>
          </a:bodyPr>
          <a:lstStyle/>
          <a:p>
            <a:r>
              <a:rPr lang="en-US" sz="2000" b="1" dirty="0">
                <a:latin typeface="Times New Roman" pitchFamily="18" charset="0"/>
                <a:cs typeface="Times New Roman" pitchFamily="18" charset="0"/>
              </a:rPr>
              <a:t>Active </a:t>
            </a:r>
            <a:r>
              <a:rPr lang="en-US" sz="2000" b="1" dirty="0" smtClean="0">
                <a:latin typeface="Times New Roman" pitchFamily="18" charset="0"/>
                <a:cs typeface="Times New Roman" pitchFamily="18" charset="0"/>
              </a:rPr>
              <a:t>Transport</a:t>
            </a:r>
          </a:p>
          <a:p>
            <a:pPr marL="342900" indent="-342900">
              <a:buFont typeface="Arial" pitchFamily="34" charset="0"/>
              <a:buChar char="•"/>
            </a:pPr>
            <a:r>
              <a:rPr lang="en-US" sz="2000" dirty="0" smtClean="0">
                <a:latin typeface="Times New Roman" pitchFamily="18" charset="0"/>
                <a:cs typeface="Times New Roman" pitchFamily="18" charset="0"/>
              </a:rPr>
              <a:t>Transport mechanisms </a:t>
            </a:r>
            <a:r>
              <a:rPr lang="en-US" sz="2000" dirty="0">
                <a:latin typeface="Times New Roman" pitchFamily="18" charset="0"/>
                <a:cs typeface="Times New Roman" pitchFamily="18" charset="0"/>
              </a:rPr>
              <a:t>require the use of the cell’s energy, usually in the form of adenosine triphosphate (ATP).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Moving substances up their electrochemical gradients requires energy from the cell. Active transport uses energy stored in ATP to fuel this transport. Active transport of small molecular-sized materials uses integral proteins in the cell membrane to move the materials: These proteins are analogous to pumps.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If </a:t>
            </a:r>
            <a:r>
              <a:rPr lang="en-US" sz="2000" dirty="0">
                <a:latin typeface="Times New Roman" pitchFamily="18" charset="0"/>
                <a:cs typeface="Times New Roman" pitchFamily="18" charset="0"/>
              </a:rPr>
              <a:t>a substance </a:t>
            </a:r>
            <a:r>
              <a:rPr lang="en-US" sz="2000" dirty="0" smtClean="0">
                <a:latin typeface="Times New Roman" pitchFamily="18" charset="0"/>
                <a:cs typeface="Times New Roman" pitchFamily="18" charset="0"/>
              </a:rPr>
              <a:t>move </a:t>
            </a:r>
            <a:r>
              <a:rPr lang="en-US" sz="2000" dirty="0">
                <a:latin typeface="Times New Roman" pitchFamily="18" charset="0"/>
                <a:cs typeface="Times New Roman" pitchFamily="18" charset="0"/>
              </a:rPr>
              <a:t>into the cell </a:t>
            </a:r>
            <a:r>
              <a:rPr lang="en-US" sz="2000" b="1" dirty="0">
                <a:latin typeface="Times New Roman" pitchFamily="18" charset="0"/>
                <a:cs typeface="Times New Roman" pitchFamily="18" charset="0"/>
              </a:rPr>
              <a:t>against its concentration gradient</a:t>
            </a:r>
            <a:r>
              <a:rPr lang="en-US" sz="2000" dirty="0">
                <a:latin typeface="Times New Roman" pitchFamily="18" charset="0"/>
                <a:cs typeface="Times New Roman" pitchFamily="18" charset="0"/>
              </a:rPr>
              <a:t>—that is, if the concentration of the substance </a:t>
            </a:r>
            <a:r>
              <a:rPr lang="en-US" sz="2000" b="1" dirty="0">
                <a:latin typeface="Times New Roman" pitchFamily="18" charset="0"/>
                <a:cs typeface="Times New Roman" pitchFamily="18" charset="0"/>
              </a:rPr>
              <a:t>inside the cell is greater </a:t>
            </a:r>
            <a:r>
              <a:rPr lang="en-US" sz="2000" dirty="0">
                <a:latin typeface="Times New Roman" pitchFamily="18" charset="0"/>
                <a:cs typeface="Times New Roman" pitchFamily="18" charset="0"/>
              </a:rPr>
              <a:t>than its </a:t>
            </a:r>
            <a:r>
              <a:rPr lang="en-US" sz="2000" b="1" dirty="0">
                <a:latin typeface="Times New Roman" pitchFamily="18" charset="0"/>
                <a:cs typeface="Times New Roman" pitchFamily="18" charset="0"/>
              </a:rPr>
              <a:t>concentration in the extracellular fluid </a:t>
            </a:r>
            <a:r>
              <a:rPr lang="en-US" sz="2000" dirty="0">
                <a:latin typeface="Times New Roman" pitchFamily="18" charset="0"/>
                <a:cs typeface="Times New Roman" pitchFamily="18" charset="0"/>
              </a:rPr>
              <a:t>(and vice versa)—the cell must use energy to move the substance. Some active transport mechanisms move small-molecular weight materials, such as ions, through the membrane.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Other </a:t>
            </a:r>
            <a:r>
              <a:rPr lang="en-US" sz="2000" dirty="0">
                <a:latin typeface="Times New Roman" pitchFamily="18" charset="0"/>
                <a:cs typeface="Times New Roman" pitchFamily="18" charset="0"/>
              </a:rPr>
              <a:t>mechanisms transport much larger molecules</a:t>
            </a:r>
            <a:r>
              <a:rPr lang="en-US" sz="20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1917085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187" y="228600"/>
            <a:ext cx="8763000" cy="5632311"/>
          </a:xfrm>
          <a:prstGeom prst="rect">
            <a:avLst/>
          </a:prstGeom>
        </p:spPr>
        <p:txBody>
          <a:bodyPr wrap="square">
            <a:spAutoFit/>
          </a:bodyPr>
          <a:lstStyle/>
          <a:p>
            <a:r>
              <a:rPr lang="en-US" sz="2000" b="1" dirty="0">
                <a:latin typeface="Times New Roman" pitchFamily="18" charset="0"/>
                <a:cs typeface="Times New Roman" pitchFamily="18" charset="0"/>
              </a:rPr>
              <a:t>Moving Against a Gradient</a:t>
            </a:r>
          </a:p>
          <a:p>
            <a:r>
              <a:rPr lang="en-US" sz="2000" dirty="0">
                <a:latin typeface="Times New Roman" pitchFamily="18" charset="0"/>
                <a:cs typeface="Times New Roman" pitchFamily="18" charset="0"/>
              </a:rPr>
              <a:t>To move substances against a concentration or electrochemical gradient, the cell must use energy. This energy is harvested from ATP generated through the cell’s metabolism.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Active </a:t>
            </a:r>
            <a:r>
              <a:rPr lang="en-US" sz="2000" dirty="0">
                <a:latin typeface="Times New Roman" pitchFamily="18" charset="0"/>
                <a:cs typeface="Times New Roman" pitchFamily="18" charset="0"/>
              </a:rPr>
              <a:t>transport mechanisms, collectively called </a:t>
            </a:r>
            <a:r>
              <a:rPr lang="en-US" sz="2000" b="1" dirty="0">
                <a:latin typeface="Times New Roman" pitchFamily="18" charset="0"/>
                <a:cs typeface="Times New Roman" pitchFamily="18" charset="0"/>
              </a:rPr>
              <a:t>pumps</a:t>
            </a:r>
            <a:r>
              <a:rPr lang="en-US" sz="2000" dirty="0">
                <a:latin typeface="Times New Roman" pitchFamily="18" charset="0"/>
                <a:cs typeface="Times New Roman" pitchFamily="18" charset="0"/>
              </a:rPr>
              <a:t>, work against electrochemical gradients.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Small </a:t>
            </a:r>
            <a:r>
              <a:rPr lang="en-US" sz="2000" dirty="0">
                <a:latin typeface="Times New Roman" pitchFamily="18" charset="0"/>
                <a:cs typeface="Times New Roman" pitchFamily="18" charset="0"/>
              </a:rPr>
              <a:t>substances constantly pass through plasma membranes.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Active </a:t>
            </a:r>
            <a:r>
              <a:rPr lang="en-US" sz="2000" dirty="0">
                <a:latin typeface="Times New Roman" pitchFamily="18" charset="0"/>
                <a:cs typeface="Times New Roman" pitchFamily="18" charset="0"/>
              </a:rPr>
              <a:t>transport maintains concentrations of ions and other substances needed by living cells in the face of these passive movements.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Active </a:t>
            </a:r>
            <a:r>
              <a:rPr lang="en-US" sz="2000" dirty="0">
                <a:latin typeface="Times New Roman" pitchFamily="18" charset="0"/>
                <a:cs typeface="Times New Roman" pitchFamily="18" charset="0"/>
              </a:rPr>
              <a:t>transport mechanisms depend on a cell’s metabolism for energy, they are sensitive to many metabolic poisons that interfere with the supply of ATP.</a:t>
            </a:r>
          </a:p>
          <a:p>
            <a:r>
              <a:rPr lang="en-US" sz="2000" dirty="0">
                <a:latin typeface="Times New Roman" pitchFamily="18" charset="0"/>
                <a:cs typeface="Times New Roman" pitchFamily="18" charset="0"/>
              </a:rPr>
              <a:t>Two mechanisms exist for the transport of small-molecular weight material and small molecules. </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Primary </a:t>
            </a:r>
            <a:r>
              <a:rPr lang="en-US" sz="2000" b="1" dirty="0">
                <a:latin typeface="Times New Roman" pitchFamily="18" charset="0"/>
                <a:cs typeface="Times New Roman" pitchFamily="18" charset="0"/>
              </a:rPr>
              <a:t>active transport</a:t>
            </a:r>
            <a:r>
              <a:rPr lang="en-US" sz="2000" dirty="0">
                <a:latin typeface="Times New Roman" pitchFamily="18" charset="0"/>
                <a:cs typeface="Times New Roman" pitchFamily="18" charset="0"/>
              </a:rPr>
              <a:t> moves ions across a membrane and creates a difference in charge across that membrane, which is directly dependent on ATP. </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Secondary </a:t>
            </a:r>
            <a:r>
              <a:rPr lang="en-US" sz="2000" b="1" dirty="0">
                <a:latin typeface="Times New Roman" pitchFamily="18" charset="0"/>
                <a:cs typeface="Times New Roman" pitchFamily="18" charset="0"/>
              </a:rPr>
              <a:t>active transport</a:t>
            </a:r>
            <a:r>
              <a:rPr lang="en-US" sz="2000" dirty="0">
                <a:latin typeface="Times New Roman" pitchFamily="18" charset="0"/>
                <a:cs typeface="Times New Roman" pitchFamily="18" charset="0"/>
              </a:rPr>
              <a:t> describes the movement of material that is due to the electrochemical gradient established by primary active transport that does not directly require </a:t>
            </a:r>
            <a:r>
              <a:rPr lang="en-US" sz="2000" dirty="0" smtClean="0">
                <a:latin typeface="Times New Roman" pitchFamily="18" charset="0"/>
                <a:cs typeface="Times New Roman" pitchFamily="18" charset="0"/>
              </a:rPr>
              <a:t>ATP.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649091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7346"/>
            <a:ext cx="8686800" cy="5324535"/>
          </a:xfrm>
          <a:prstGeom prst="rect">
            <a:avLst/>
          </a:prstGeom>
        </p:spPr>
        <p:txBody>
          <a:bodyPr wrap="square">
            <a:spAutoFit/>
          </a:bodyPr>
          <a:lstStyle/>
          <a:p>
            <a:r>
              <a:rPr lang="en-US" sz="2000" b="1" dirty="0">
                <a:latin typeface="Times New Roman" pitchFamily="18" charset="0"/>
                <a:cs typeface="Times New Roman" pitchFamily="18" charset="0"/>
              </a:rPr>
              <a:t>Carrier Proteins for Active Transport</a:t>
            </a:r>
          </a:p>
          <a:p>
            <a:pPr marL="342900" indent="-342900">
              <a:buFont typeface="Arial" pitchFamily="34" charset="0"/>
              <a:buChar char="•"/>
            </a:pPr>
            <a:r>
              <a:rPr lang="en-US" sz="2000" dirty="0">
                <a:latin typeface="Times New Roman" pitchFamily="18" charset="0"/>
                <a:cs typeface="Times New Roman" pitchFamily="18" charset="0"/>
              </a:rPr>
              <a:t>An important membrane adaption for active transport is the presence of specific carrier proteins or pumps to facilitate movement: there are three types of these proteins or </a:t>
            </a:r>
            <a:r>
              <a:rPr lang="en-US" sz="2000" b="1" dirty="0">
                <a:latin typeface="Times New Roman" pitchFamily="18" charset="0"/>
                <a:cs typeface="Times New Roman" pitchFamily="18" charset="0"/>
              </a:rPr>
              <a:t>transporters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A </a:t>
            </a:r>
            <a:r>
              <a:rPr lang="en-US" sz="2000" b="1" dirty="0" err="1">
                <a:latin typeface="Times New Roman" pitchFamily="18" charset="0"/>
                <a:cs typeface="Times New Roman" pitchFamily="18" charset="0"/>
              </a:rPr>
              <a:t>uniporter</a:t>
            </a:r>
            <a:r>
              <a:rPr lang="en-US" sz="2000" dirty="0">
                <a:latin typeface="Times New Roman" pitchFamily="18" charset="0"/>
                <a:cs typeface="Times New Roman" pitchFamily="18" charset="0"/>
              </a:rPr>
              <a:t> carries one specific ion or molecule.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A </a:t>
            </a:r>
            <a:r>
              <a:rPr lang="en-US" sz="2000" b="1" dirty="0" err="1">
                <a:latin typeface="Times New Roman" pitchFamily="18" charset="0"/>
                <a:cs typeface="Times New Roman" pitchFamily="18" charset="0"/>
              </a:rPr>
              <a:t>symporter</a:t>
            </a:r>
            <a:r>
              <a:rPr lang="en-US" sz="2000" dirty="0">
                <a:latin typeface="Times New Roman" pitchFamily="18" charset="0"/>
                <a:cs typeface="Times New Roman" pitchFamily="18" charset="0"/>
              </a:rPr>
              <a:t> carries two different ions or molecules, both in the same direction.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An </a:t>
            </a:r>
            <a:r>
              <a:rPr lang="en-US" sz="2000" b="1" dirty="0" err="1">
                <a:latin typeface="Times New Roman" pitchFamily="18" charset="0"/>
                <a:cs typeface="Times New Roman" pitchFamily="18" charset="0"/>
              </a:rPr>
              <a:t>antiporter</a:t>
            </a:r>
            <a:r>
              <a:rPr lang="en-US" sz="2000" dirty="0">
                <a:latin typeface="Times New Roman" pitchFamily="18" charset="0"/>
                <a:cs typeface="Times New Roman" pitchFamily="18" charset="0"/>
              </a:rPr>
              <a:t> also carries two different ions or molecules, but in different directions.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All </a:t>
            </a:r>
            <a:r>
              <a:rPr lang="en-US" sz="2000" dirty="0">
                <a:latin typeface="Times New Roman" pitchFamily="18" charset="0"/>
                <a:cs typeface="Times New Roman" pitchFamily="18" charset="0"/>
              </a:rPr>
              <a:t>of these transporters can also transport small, uncharged organic molecules like glucose. These three types of carrier proteins are also found in facilitated diffusion, but they do not require ATP to work in that process.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examples of pumps for active transport are </a:t>
            </a:r>
            <a:r>
              <a:rPr lang="en-US" sz="2000" b="1" dirty="0">
                <a:latin typeface="Times New Roman" pitchFamily="18" charset="0"/>
                <a:cs typeface="Times New Roman" pitchFamily="18" charset="0"/>
              </a:rPr>
              <a:t>Na</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-K</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ATPase</a:t>
            </a:r>
            <a:r>
              <a:rPr lang="en-US" sz="2000" dirty="0">
                <a:latin typeface="Times New Roman" pitchFamily="18" charset="0"/>
                <a:cs typeface="Times New Roman" pitchFamily="18" charset="0"/>
              </a:rPr>
              <a:t>, which carries sodium and potassium ions, and </a:t>
            </a:r>
            <a:r>
              <a:rPr lang="en-US" sz="2000" b="1" dirty="0">
                <a:latin typeface="Times New Roman" pitchFamily="18" charset="0"/>
                <a:cs typeface="Times New Roman" pitchFamily="18" charset="0"/>
              </a:rPr>
              <a:t>H</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-K</a:t>
            </a:r>
            <a:r>
              <a:rPr lang="en-US" sz="2000" b="1" baseline="30000" dirty="0">
                <a:latin typeface="Times New Roman" pitchFamily="18" charset="0"/>
                <a:cs typeface="Times New Roman" pitchFamily="18" charset="0"/>
              </a:rPr>
              <a:t>+</a:t>
            </a:r>
            <a:r>
              <a:rPr lang="en-US" sz="2000" b="1" dirty="0">
                <a:latin typeface="Times New Roman" pitchFamily="18" charset="0"/>
                <a:cs typeface="Times New Roman" pitchFamily="18" charset="0"/>
              </a:rPr>
              <a:t> ATPase</a:t>
            </a:r>
            <a:r>
              <a:rPr lang="en-US" sz="2000" dirty="0">
                <a:latin typeface="Times New Roman" pitchFamily="18" charset="0"/>
                <a:cs typeface="Times New Roman" pitchFamily="18" charset="0"/>
              </a:rPr>
              <a:t>, which carries hydrogen and potassium ions.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Both </a:t>
            </a:r>
            <a:r>
              <a:rPr lang="en-US" sz="2000" dirty="0">
                <a:latin typeface="Times New Roman" pitchFamily="18" charset="0"/>
                <a:cs typeface="Times New Roman" pitchFamily="18" charset="0"/>
              </a:rPr>
              <a:t>of these are </a:t>
            </a:r>
            <a:r>
              <a:rPr lang="en-US" sz="2000" dirty="0" err="1">
                <a:latin typeface="Times New Roman" pitchFamily="18" charset="0"/>
                <a:cs typeface="Times New Roman" pitchFamily="18" charset="0"/>
              </a:rPr>
              <a:t>antiporter</a:t>
            </a:r>
            <a:r>
              <a:rPr lang="en-US" sz="2000" dirty="0">
                <a:latin typeface="Times New Roman" pitchFamily="18" charset="0"/>
                <a:cs typeface="Times New Roman" pitchFamily="18" charset="0"/>
              </a:rPr>
              <a:t> carrier proteins.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Two </a:t>
            </a:r>
            <a:r>
              <a:rPr lang="en-US" sz="2000" dirty="0">
                <a:latin typeface="Times New Roman" pitchFamily="18" charset="0"/>
                <a:cs typeface="Times New Roman" pitchFamily="18" charset="0"/>
              </a:rPr>
              <a:t>other carrier </a:t>
            </a:r>
            <a:r>
              <a:rPr lang="en-US" sz="2000" dirty="0" smtClean="0">
                <a:latin typeface="Times New Roman" pitchFamily="18" charset="0"/>
                <a:cs typeface="Times New Roman" pitchFamily="18" charset="0"/>
              </a:rPr>
              <a:t>proteins (both </a:t>
            </a:r>
            <a:r>
              <a:rPr lang="en-US" sz="2000" dirty="0">
                <a:latin typeface="Times New Roman" pitchFamily="18" charset="0"/>
                <a:cs typeface="Times New Roman" pitchFamily="18" charset="0"/>
              </a:rPr>
              <a:t>are </a:t>
            </a:r>
            <a:r>
              <a:rPr lang="en-US" sz="2000" dirty="0" smtClean="0">
                <a:latin typeface="Times New Roman" pitchFamily="18" charset="0"/>
                <a:cs typeface="Times New Roman" pitchFamily="18" charset="0"/>
              </a:rPr>
              <a:t>pumps) </a:t>
            </a:r>
            <a:r>
              <a:rPr lang="en-US" sz="2000" dirty="0">
                <a:latin typeface="Times New Roman" pitchFamily="18" charset="0"/>
                <a:cs typeface="Times New Roman" pitchFamily="18" charset="0"/>
              </a:rPr>
              <a:t>are Ca</a:t>
            </a:r>
            <a:r>
              <a:rPr lang="en-US" sz="2000" baseline="30000" dirty="0">
                <a:latin typeface="Times New Roman" pitchFamily="18" charset="0"/>
                <a:cs typeface="Times New Roman" pitchFamily="18" charset="0"/>
              </a:rPr>
              <a:t>2+</a:t>
            </a:r>
            <a:r>
              <a:rPr lang="en-US" sz="2000" dirty="0">
                <a:latin typeface="Times New Roman" pitchFamily="18" charset="0"/>
                <a:cs typeface="Times New Roman" pitchFamily="18" charset="0"/>
              </a:rPr>
              <a:t> ATPase and H</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ATPase, which carry only calcium and only hydrogen ions, respectively. </a:t>
            </a:r>
          </a:p>
        </p:txBody>
      </p:sp>
    </p:spTree>
    <p:extLst>
      <p:ext uri="{BB962C8B-B14F-4D97-AF65-F5344CB8AC3E}">
        <p14:creationId xmlns:p14="http://schemas.microsoft.com/office/powerpoint/2010/main" val="1945656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bio.libretexts.org/@api/deki/files/9879/Figure_05_03_021.jpg?revision=1&amp;size=bestfit&amp;width=550&amp;height=2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85" y="1750232"/>
            <a:ext cx="7861734" cy="3352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800" y="5094323"/>
            <a:ext cx="8458199" cy="923330"/>
          </a:xfrm>
          <a:prstGeom prst="rect">
            <a:avLst/>
          </a:prstGeom>
        </p:spPr>
        <p:txBody>
          <a:bodyPr wrap="square">
            <a:spAutoFit/>
          </a:bodyPr>
          <a:lstStyle/>
          <a:p>
            <a:r>
              <a:rPr lang="en-US" dirty="0"/>
              <a:t>A </a:t>
            </a:r>
            <a:r>
              <a:rPr lang="en-US" dirty="0" err="1"/>
              <a:t>uniporter</a:t>
            </a:r>
            <a:r>
              <a:rPr lang="en-US" dirty="0"/>
              <a:t> carries one molecule or ion. </a:t>
            </a:r>
            <a:endParaRPr lang="en-US" dirty="0" smtClean="0"/>
          </a:p>
          <a:p>
            <a:r>
              <a:rPr lang="en-US" dirty="0" smtClean="0"/>
              <a:t>A </a:t>
            </a:r>
            <a:r>
              <a:rPr lang="en-US" dirty="0" err="1"/>
              <a:t>symporter</a:t>
            </a:r>
            <a:r>
              <a:rPr lang="en-US" dirty="0"/>
              <a:t> carries two different molecules or ions, both in the same direction. </a:t>
            </a:r>
            <a:endParaRPr lang="en-US" dirty="0" smtClean="0"/>
          </a:p>
          <a:p>
            <a:r>
              <a:rPr lang="en-US" dirty="0" smtClean="0"/>
              <a:t>An </a:t>
            </a:r>
            <a:r>
              <a:rPr lang="en-US" dirty="0" err="1"/>
              <a:t>antiporter</a:t>
            </a:r>
            <a:r>
              <a:rPr lang="en-US" dirty="0"/>
              <a:t> also carries two different molecules or ions, but in different directions.</a:t>
            </a:r>
          </a:p>
        </p:txBody>
      </p:sp>
    </p:spTree>
    <p:extLst>
      <p:ext uri="{BB962C8B-B14F-4D97-AF65-F5344CB8AC3E}">
        <p14:creationId xmlns:p14="http://schemas.microsoft.com/office/powerpoint/2010/main" val="603367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TotalTime>
  <Words>2961</Words>
  <Application>Microsoft Office PowerPoint</Application>
  <PresentationFormat>On-screen Show (4:3)</PresentationFormat>
  <Paragraphs>146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Hema Pillai</dc:creator>
  <cp:lastModifiedBy>USER</cp:lastModifiedBy>
  <cp:revision>18</cp:revision>
  <dcterms:created xsi:type="dcterms:W3CDTF">2006-08-16T00:00:00Z</dcterms:created>
  <dcterms:modified xsi:type="dcterms:W3CDTF">2020-09-04T07:38:41Z</dcterms:modified>
</cp:coreProperties>
</file>