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92B79-3F9A-48AC-96E4-8316EEEAFBF1}" type="datetimeFigureOut">
              <a:rPr lang="en-US" smtClean="0"/>
              <a:t>15/09/2020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BDB86-DDBE-425C-93BE-CA8BCB9AD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E7A77D-A8C6-4E0C-B71D-E6D8A20E30B3}" type="slidenum">
              <a:rPr lang="en-US" sz="1200" smtClean="0">
                <a:latin typeface="Times New Roman" pitchFamily="18" charset="0"/>
              </a:rPr>
              <a:pPr eaLnBrk="1" hangingPunct="1"/>
              <a:t>13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C0B0EF-29E4-4B99-AFD3-5303594DA530}" type="slidenum">
              <a:rPr lang="en-US" sz="1200" smtClean="0">
                <a:latin typeface="Times New Roman" pitchFamily="18" charset="0"/>
              </a:rPr>
              <a:pPr eaLnBrk="1" hangingPunct="1"/>
              <a:t>22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72E933-430F-4EE8-9321-E1ABAEA98AA4}" type="slidenum">
              <a:rPr lang="en-US" sz="1200" smtClean="0">
                <a:latin typeface="Times New Roman" pitchFamily="18" charset="0"/>
              </a:rPr>
              <a:pPr eaLnBrk="1" hangingPunct="1"/>
              <a:t>23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3F8F63-DEEE-4A4B-B1F2-5FF99543E855}" type="slidenum">
              <a:rPr lang="en-US" sz="1200" smtClean="0">
                <a:latin typeface="Times New Roman" pitchFamily="18" charset="0"/>
              </a:rPr>
              <a:pPr eaLnBrk="1" hangingPunct="1"/>
              <a:t>24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2B04FB-BC94-417A-9F36-D3BB9D590BC3}" type="slidenum">
              <a:rPr lang="en-US" sz="1200" smtClean="0">
                <a:latin typeface="Times New Roman" pitchFamily="18" charset="0"/>
              </a:rPr>
              <a:pPr eaLnBrk="1" hangingPunct="1"/>
              <a:t>25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3A8649-FDE8-4A70-AFE7-E10D29B4C038}" type="slidenum">
              <a:rPr lang="en-US" sz="1200" smtClean="0">
                <a:latin typeface="Times New Roman" pitchFamily="18" charset="0"/>
              </a:rPr>
              <a:pPr eaLnBrk="1" hangingPunct="1"/>
              <a:t>26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BC400-6791-4E1C-98C1-3A0F0F33EB8E}" type="slidenum">
              <a:rPr lang="en-US" sz="1200" smtClean="0">
                <a:latin typeface="Times New Roman" pitchFamily="18" charset="0"/>
              </a:rPr>
              <a:pPr eaLnBrk="1" hangingPunct="1"/>
              <a:t>14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8CE60E-1184-48C5-90D8-5FCB5F73A724}" type="slidenum">
              <a:rPr lang="en-US" sz="1200" smtClean="0">
                <a:latin typeface="Times New Roman" pitchFamily="18" charset="0"/>
              </a:rPr>
              <a:pPr eaLnBrk="1" hangingPunct="1"/>
              <a:t>15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305538-3777-4A3F-A3A6-43C2810E3FFD}" type="slidenum">
              <a:rPr lang="en-US" sz="1200" smtClean="0">
                <a:latin typeface="Times New Roman" pitchFamily="18" charset="0"/>
              </a:rPr>
              <a:pPr eaLnBrk="1" hangingPunct="1"/>
              <a:t>16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75724E-F040-4A6B-87E0-97F4CA41D3D8}" type="slidenum">
              <a:rPr lang="en-US" sz="1200" smtClean="0">
                <a:latin typeface="Times New Roman" pitchFamily="18" charset="0"/>
              </a:rPr>
              <a:pPr eaLnBrk="1" hangingPunct="1"/>
              <a:t>17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01E461-AD23-4960-A8D6-F78BF9449CEB}" type="slidenum">
              <a:rPr lang="en-US" sz="1200" smtClean="0">
                <a:latin typeface="Times New Roman" pitchFamily="18" charset="0"/>
              </a:rPr>
              <a:pPr eaLnBrk="1" hangingPunct="1"/>
              <a:t>18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6DC61D-80ED-4E18-8A0E-4627E23DB7DC}" type="slidenum">
              <a:rPr lang="en-US" sz="1200" smtClean="0">
                <a:latin typeface="Times New Roman" pitchFamily="18" charset="0"/>
              </a:rPr>
              <a:pPr eaLnBrk="1" hangingPunct="1"/>
              <a:t>19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5FB83C-6B80-4E70-970F-642B74A67C69}" type="slidenum">
              <a:rPr lang="en-US" sz="1200" smtClean="0">
                <a:latin typeface="Times New Roman" pitchFamily="18" charset="0"/>
              </a:rPr>
              <a:pPr eaLnBrk="1" hangingPunct="1"/>
              <a:t>20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3A8F8C-5D0C-4FA7-ADA8-F92077025401}" type="slidenum">
              <a:rPr lang="en-US" sz="1200" smtClean="0">
                <a:latin typeface="Times New Roman" pitchFamily="18" charset="0"/>
              </a:rPr>
              <a:pPr eaLnBrk="1" hangingPunct="1"/>
              <a:t>21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0" y="1066800"/>
            <a:ext cx="44958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066800"/>
            <a:ext cx="4495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C356D-6BA6-4302-98B7-59FC83DC2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25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4495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7C00-8119-42B5-9E37-6D934940F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8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105835"/>
            <a:ext cx="8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nutrition: types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modes of nutrition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bacteria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85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Heterotrophic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Bacteria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heterotrophic bacteria obtain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food from organic substances, living or dead.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pathogenic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of human beings, other plants and animals are heterotrophs.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heterotrops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have simple nutritional requirement while some of them require large amount of vitamin and other growth promoting substance. Such organisms are called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fastidious heterotrophs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Heterotrophic bacteria are of three types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Photoheterotrophs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can utilize light energy but cannot use CO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their sole source of carbon.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obtain energy from organic compounds to satisfy their carbon and electron requirements.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pigment is found in these bacteria.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., Purple non-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bacteria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Rhodospirillum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Rhodomicrobium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Rhodopseudomonas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palustris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Chemoheterotrophs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Chemoheterotrophs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obtain both carbon and energy from organic compounds such as carbohydrates, lipids and proteins.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Glucose or Monosaccharide [(CH2O)n] + O2 → CO2 + H2O + Energy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289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561" y="3810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 are three main categories that differ in how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chemohetrotrophs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obtain their organic nutrients: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(i) Saprophytic bacteria.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(ii) Parasitic bacteria.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(iii) Symbiotic bacteria.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Saprophytic bacteria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Saprophytic bacteria obtain their food from the dead and organic decaying matter such as leaves, fruits, vegetables, meat, animal feces, leather, humus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secrete enzymes to digest the food and absorb it.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enzymes secreted to break down the complex compounds such as carbohydrate and protein, into simpler soluble compounds, which are easily absorbed.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Examples are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mycoides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ramosus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Acetobacter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13098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94565"/>
            <a:ext cx="8763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Parasitic bacteria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obtain their nutrition from the tissues of the hosts on which they grow.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may be harmless or may cause serious diseases.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Parasitic bacteria which cause various diseases in plants and animals are known 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pathogens.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typhosus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B.tetani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B.diplheriae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B.tuberculosis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Vibrio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cholerae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Pseudomonas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citri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Symbiotic bacteria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Symbiotic bacteria live in close association with other organisms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symbionts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beneficial to the organisms.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common examples are the nitrogen-fixing bacteria, e.g.,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radicicola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Rhizobium, Clostridium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Rhizobium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spp.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live inside the roots of leguminous plants.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fix free atmospheric nitrogen into nitrogenous compounds which are utilized by the plants. In return, the plant provides nutrients and protection to the bacteria.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E40AD0-643D-4ABF-8D9D-57ECC3B16CF7}" type="slidenum">
              <a:rPr lang="en-US" sz="2400" smtClean="0">
                <a:solidFill>
                  <a:srgbClr val="CC0000"/>
                </a:solidFill>
              </a:rPr>
              <a:pPr eaLnBrk="1" hangingPunct="1"/>
              <a:t>13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Oligo</a:t>
            </a:r>
            <a:r>
              <a:rPr lang="en-US" sz="2800" dirty="0" smtClean="0"/>
              <a:t> means few; </a:t>
            </a:r>
            <a:r>
              <a:rPr lang="en-US" sz="2800" dirty="0" err="1" smtClean="0"/>
              <a:t>oligotrophs</a:t>
            </a:r>
            <a:r>
              <a:rPr lang="en-US" sz="2800" dirty="0" smtClean="0"/>
              <a:t> are adapted to life in environments where nutrients are scarce</a:t>
            </a:r>
          </a:p>
          <a:p>
            <a:pPr lvl="1" eaLnBrk="1" hangingPunct="1"/>
            <a:r>
              <a:rPr lang="en-US" dirty="0" smtClean="0"/>
              <a:t>For example, rivers, other clean water systems.</a:t>
            </a:r>
          </a:p>
          <a:p>
            <a:pPr eaLnBrk="1" hangingPunct="1"/>
            <a:r>
              <a:rPr lang="en-US" sz="2800" dirty="0" err="1" smtClean="0"/>
              <a:t>Copio</a:t>
            </a:r>
            <a:r>
              <a:rPr lang="en-US" sz="2800" dirty="0" smtClean="0"/>
              <a:t> means abundant, as in “copious”</a:t>
            </a:r>
          </a:p>
          <a:p>
            <a:pPr lvl="1" eaLnBrk="1" hangingPunct="1"/>
            <a:r>
              <a:rPr lang="en-US" dirty="0" smtClean="0"/>
              <a:t>The more nutrients, the better.</a:t>
            </a:r>
          </a:p>
          <a:p>
            <a:pPr lvl="1" eaLnBrk="1" hangingPunct="1"/>
            <a:r>
              <a:rPr lang="en-US" dirty="0" smtClean="0"/>
              <a:t>Medically important bacteria are </a:t>
            </a:r>
            <a:r>
              <a:rPr lang="en-US" dirty="0" err="1" smtClean="0"/>
              <a:t>copiotrophs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Grow rapidly and easily in the lab.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1752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Oligotrophs</a:t>
            </a:r>
            <a:r>
              <a:rPr lang="en-US" sz="3200" dirty="0" smtClean="0"/>
              <a:t> vs. </a:t>
            </a:r>
            <a:r>
              <a:rPr lang="en-US" sz="3200" dirty="0" err="1" smtClean="0"/>
              <a:t>copiotrophs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21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6CF41E-1C2C-4772-A6A6-6759B2884D31}" type="slidenum">
              <a:rPr lang="en-US" sz="2400" smtClean="0">
                <a:solidFill>
                  <a:srgbClr val="CC0000"/>
                </a:solidFill>
              </a:rPr>
              <a:pPr eaLnBrk="1" hangingPunct="1"/>
              <a:t>14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Culture Medium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181600"/>
          </a:xfrm>
        </p:spPr>
        <p:txBody>
          <a:bodyPr/>
          <a:lstStyle/>
          <a:p>
            <a:pPr eaLnBrk="1" hangingPunct="1"/>
            <a:r>
              <a:rPr lang="en-US" smtClean="0"/>
              <a:t>Defined vs. Complex</a:t>
            </a:r>
          </a:p>
          <a:p>
            <a:pPr lvl="1" eaLnBrk="1" hangingPunct="1"/>
            <a:r>
              <a:rPr lang="en-US" smtClean="0"/>
              <a:t>Defined has known amounts of known chemicals.</a:t>
            </a:r>
          </a:p>
          <a:p>
            <a:pPr lvl="1" eaLnBrk="1" hangingPunct="1"/>
            <a:r>
              <a:rPr lang="en-US" smtClean="0"/>
              <a:t>Complex: hydrolysates, extracts, etc.</a:t>
            </a:r>
          </a:p>
          <a:p>
            <a:pPr lvl="2" eaLnBrk="1" hangingPunct="1"/>
            <a:r>
              <a:rPr lang="en-US" smtClean="0"/>
              <a:t>Exact chemical composition is not known.</a:t>
            </a:r>
          </a:p>
          <a:p>
            <a:pPr eaLnBrk="1" hangingPunct="1"/>
            <a:r>
              <a:rPr lang="en-US" smtClean="0"/>
              <a:t>Selective and differential</a:t>
            </a:r>
          </a:p>
          <a:p>
            <a:pPr lvl="1" eaLnBrk="1" hangingPunct="1"/>
            <a:r>
              <a:rPr lang="en-US" smtClean="0"/>
              <a:t>Selective media limits the growth of unwanted microbes or allows growth of desired ones.</a:t>
            </a:r>
          </a:p>
          <a:p>
            <a:pPr lvl="1" eaLnBrk="1" hangingPunct="1"/>
            <a:r>
              <a:rPr lang="en-US" smtClean="0"/>
              <a:t>Differential media enables “differentiation” between different microbes.</a:t>
            </a:r>
          </a:p>
          <a:p>
            <a:pPr lvl="1" eaLnBrk="1" hangingPunct="1"/>
            <a:r>
              <a:rPr lang="en-US" smtClean="0"/>
              <a:t>A medium can be both.</a:t>
            </a:r>
          </a:p>
        </p:txBody>
      </p:sp>
    </p:spTree>
    <p:extLst>
      <p:ext uri="{BB962C8B-B14F-4D97-AF65-F5344CB8AC3E}">
        <p14:creationId xmlns:p14="http://schemas.microsoft.com/office/powerpoint/2010/main" val="15937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5" descr="thermome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2286000"/>
            <a:ext cx="2439987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requirements for growth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7391400" cy="4953000"/>
          </a:xfrm>
        </p:spPr>
        <p:txBody>
          <a:bodyPr/>
          <a:lstStyle/>
          <a:p>
            <a:pPr eaLnBrk="1" hangingPunct="1"/>
            <a:r>
              <a:rPr lang="en-US" smtClean="0"/>
              <a:t>Prefixes and suffixes:</a:t>
            </a:r>
          </a:p>
          <a:p>
            <a:pPr eaLnBrk="1" hangingPunct="1"/>
            <a:r>
              <a:rPr lang="en-US" smtClean="0"/>
              <a:t>Bacteria are highly diverse in the types of conditions they can grow in. </a:t>
            </a:r>
          </a:p>
          <a:p>
            <a:pPr lvl="1" eaLnBrk="1" hangingPunct="1"/>
            <a:r>
              <a:rPr lang="en-US" smtClean="0"/>
              <a:t>Optimal or required conditions implied by “-phile” meaning “love”</a:t>
            </a:r>
          </a:p>
          <a:p>
            <a:pPr eaLnBrk="1" hangingPunct="1"/>
            <a:r>
              <a:rPr lang="en-US" smtClean="0"/>
              <a:t>Some bacteria prefer other conditions, but can tolerate extremes</a:t>
            </a:r>
          </a:p>
          <a:p>
            <a:pPr lvl="1" eaLnBrk="1" hangingPunct="1"/>
            <a:r>
              <a:rPr lang="en-US" smtClean="0"/>
              <a:t>Suffix “-tolerant”</a:t>
            </a:r>
          </a:p>
          <a:p>
            <a:pPr eaLnBrk="1" hangingPunct="1"/>
            <a:r>
              <a:rPr lang="en-US" b="1" smtClean="0">
                <a:solidFill>
                  <a:srgbClr val="A50021"/>
                </a:solidFill>
              </a:rPr>
              <a:t>Note the difference!</a:t>
            </a:r>
          </a:p>
        </p:txBody>
      </p:sp>
    </p:spTree>
    <p:extLst>
      <p:ext uri="{BB962C8B-B14F-4D97-AF65-F5344CB8AC3E}">
        <p14:creationId xmlns:p14="http://schemas.microsoft.com/office/powerpoint/2010/main" val="4347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6D8882-0954-4FD4-9990-461C9ADBFEC0}" type="slidenum">
              <a:rPr lang="en-US" sz="2400" smtClean="0">
                <a:solidFill>
                  <a:srgbClr val="CC0000"/>
                </a:solidFill>
              </a:rPr>
              <a:pPr eaLnBrk="1" hangingPunct="1"/>
              <a:t>16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Oxygen: friend or foe?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Early atmosphere of Earth had none</a:t>
            </a:r>
          </a:p>
          <a:p>
            <a:pPr lvl="1" eaLnBrk="1" hangingPunct="1"/>
            <a:r>
              <a:rPr lang="en-US" dirty="0" smtClean="0"/>
              <a:t>First created by cyanobacteria using photosynthesis</a:t>
            </a:r>
          </a:p>
          <a:p>
            <a:pPr lvl="1" eaLnBrk="1" hangingPunct="1"/>
            <a:r>
              <a:rPr lang="en-US" dirty="0" smtClean="0"/>
              <a:t>Oxygen gas rusted iron in Earth’s crust, then excess collected in atmosphere</a:t>
            </a:r>
          </a:p>
          <a:p>
            <a:pPr eaLnBrk="1" hangingPunct="1"/>
            <a:r>
              <a:rPr lang="en-US" dirty="0" smtClean="0"/>
              <a:t>Strong oxidizing agent</a:t>
            </a:r>
          </a:p>
          <a:p>
            <a:pPr eaLnBrk="1" hangingPunct="1"/>
            <a:r>
              <a:rPr lang="en-US" dirty="0" smtClean="0"/>
              <a:t>Reacts with certain organic molecules, produces free radicals and strong oxidizers :</a:t>
            </a:r>
          </a:p>
          <a:p>
            <a:pPr lvl="1" eaLnBrk="1" hangingPunct="1"/>
            <a:r>
              <a:rPr lang="en-US" dirty="0" smtClean="0"/>
              <a:t>Singlet oxygen,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(peroxide), 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 </a:t>
            </a:r>
            <a:r>
              <a:rPr lang="en-US" dirty="0" smtClean="0"/>
              <a:t>(superoxide), and hydroxyl (OH-) radical.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5763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470A9C-B6FD-4305-A2C7-A73CA976CA2E}" type="slidenum">
              <a:rPr lang="en-US" sz="2400" smtClean="0">
                <a:solidFill>
                  <a:srgbClr val="CC0000"/>
                </a:solidFill>
              </a:rPr>
              <a:pPr eaLnBrk="1" hangingPunct="1"/>
              <a:t>17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Protections of bacteria against oxygen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Bacteria possess protective enzymes, catalase and superoxide dismutase.</a:t>
            </a:r>
          </a:p>
          <a:p>
            <a:pPr lvl="1" eaLnBrk="1" hangingPunct="1"/>
            <a:r>
              <a:rPr lang="en-US" smtClean="0"/>
              <a:t>Catalase breaks down hydrogen peroxide into water and oxygen gas.</a:t>
            </a:r>
          </a:p>
          <a:p>
            <a:pPr lvl="1" eaLnBrk="1" hangingPunct="1"/>
            <a:r>
              <a:rPr lang="en-US" smtClean="0"/>
              <a:t>Superoxide dismutase breaks superoxide down into peroxide and oxygen gas.</a:t>
            </a:r>
          </a:p>
          <a:p>
            <a:pPr lvl="1" eaLnBrk="1" hangingPunct="1"/>
            <a:r>
              <a:rPr lang="en-US" b="1" smtClean="0"/>
              <a:t>Anaerobes</a:t>
            </a:r>
            <a:r>
              <a:rPr lang="en-US" smtClean="0"/>
              <a:t> missing one or both; slow or no growth in the presence of oxygen.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19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9E071D-CA03-45F2-8B0A-59947A2E2129}" type="slidenum">
              <a:rPr lang="en-US" sz="2400" smtClean="0">
                <a:solidFill>
                  <a:srgbClr val="CC0000"/>
                </a:solidFill>
              </a:rPr>
              <a:pPr eaLnBrk="1" hangingPunct="1"/>
              <a:t>18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Relation to Oxygen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1066800"/>
            <a:ext cx="56388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Aerobes: use oxygen in metabolism; obligate.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Microaerophiles: require oxygen (also obligate), but in small amounts.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Anaerobes: grow without oxygen; SEE NEXT</a:t>
            </a:r>
          </a:p>
        </p:txBody>
      </p:sp>
      <p:pic>
        <p:nvPicPr>
          <p:cNvPr id="19461" name="Picture 4" descr="hist24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3505200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0" y="3962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0" y="5334000"/>
            <a:ext cx="9144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Capnophiles: require larger amounts of carbon dioxide than are found normally in air. 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3886200"/>
            <a:ext cx="3505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A: aerobe</a:t>
            </a:r>
            <a:br>
              <a:rPr lang="en-US"/>
            </a:br>
            <a:r>
              <a:rPr lang="en-US"/>
              <a:t>B: microaerophile</a:t>
            </a:r>
          </a:p>
        </p:txBody>
      </p:sp>
    </p:spTree>
    <p:extLst>
      <p:ext uri="{BB962C8B-B14F-4D97-AF65-F5344CB8AC3E}">
        <p14:creationId xmlns:p14="http://schemas.microsoft.com/office/powerpoint/2010/main" val="23046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37CA70-17A7-482D-977C-A3C08996E595}" type="slidenum">
              <a:rPr lang="en-US" sz="2400" smtClean="0">
                <a:solidFill>
                  <a:srgbClr val="CC0000"/>
                </a:solidFill>
              </a:rPr>
              <a:pPr eaLnBrk="1" hangingPunct="1"/>
              <a:t>19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Anaerobes grow without O</a:t>
            </a:r>
            <a:r>
              <a:rPr lang="en-US" sz="3200" baseline="-25000" smtClean="0"/>
              <a:t>2</a:t>
            </a:r>
            <a:endParaRPr lang="en-US" sz="320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5257800" cy="5181600"/>
          </a:xfrm>
        </p:spPr>
        <p:txBody>
          <a:bodyPr/>
          <a:lstStyle/>
          <a:p>
            <a:pPr eaLnBrk="1" hangingPunct="1"/>
            <a:r>
              <a:rPr lang="en-US" sz="2800" smtClean="0"/>
              <a:t>Classifications vary, but our definitions: </a:t>
            </a:r>
          </a:p>
          <a:p>
            <a:pPr lvl="1" eaLnBrk="1" hangingPunct="1"/>
            <a:r>
              <a:rPr lang="en-US" smtClean="0"/>
              <a:t>Obligate (strict) anaerobes: killed or inhibited by oxygen.</a:t>
            </a:r>
          </a:p>
          <a:p>
            <a:pPr lvl="1" eaLnBrk="1" hangingPunct="1"/>
            <a:r>
              <a:rPr lang="en-US" smtClean="0"/>
              <a:t>Aerotolerant anaerobes: do not use oxygen, but not killed by it.</a:t>
            </a:r>
          </a:p>
          <a:p>
            <a:pPr lvl="1" eaLnBrk="1" hangingPunct="1"/>
            <a:r>
              <a:rPr lang="en-US" smtClean="0"/>
              <a:t>Facultative anaerobes: can grow with or without oxygen</a:t>
            </a:r>
          </a:p>
        </p:txBody>
      </p:sp>
      <p:pic>
        <p:nvPicPr>
          <p:cNvPr id="20485" name="Picture 4" descr="hist24Tes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838200"/>
            <a:ext cx="3962400" cy="3122613"/>
          </a:xfr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10200" y="4267200"/>
            <a:ext cx="3733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C: could be facultative or aerotolerant.</a:t>
            </a:r>
            <a:br>
              <a:rPr lang="en-US"/>
            </a:br>
            <a:r>
              <a:rPr lang="en-US"/>
              <a:t>D: strict anaerobe</a:t>
            </a:r>
          </a:p>
        </p:txBody>
      </p:sp>
    </p:spTree>
    <p:extLst>
      <p:ext uri="{BB962C8B-B14F-4D97-AF65-F5344CB8AC3E}">
        <p14:creationId xmlns:p14="http://schemas.microsoft.com/office/powerpoint/2010/main" val="23015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686800" cy="557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Nutrition is substances used in biosynthesis and energy production and therefore are required for all living things.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Bacteria, like all living cells, require energy and nutrients to build proteins and structural membranes and drive biochemical processes.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require sources of carbon, nitrogen, phosphorous, iron and a large number of other molecules.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Carbon, nitrogen, and water are used in the highest quantities.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nutritional requirements for bacteria can be grouped according to the carbon source and the energy source.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types of bacteria must consume pre-formed organic molecules to obtain energy, while other bacteria can generate their own energy from inorganic sources.</a:t>
            </a:r>
          </a:p>
        </p:txBody>
      </p:sp>
    </p:spTree>
    <p:extLst>
      <p:ext uri="{BB962C8B-B14F-4D97-AF65-F5344CB8AC3E}">
        <p14:creationId xmlns:p14="http://schemas.microsoft.com/office/powerpoint/2010/main" val="2245906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1EC804-7D50-4035-B912-7D418B7652B5}" type="slidenum">
              <a:rPr lang="en-US" sz="2400" smtClean="0">
                <a:solidFill>
                  <a:srgbClr val="CC0000"/>
                </a:solidFill>
              </a:rPr>
              <a:pPr eaLnBrk="1" hangingPunct="1"/>
              <a:t>20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 of temperature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181600"/>
          </a:xfrm>
        </p:spPr>
        <p:txBody>
          <a:bodyPr/>
          <a:lstStyle/>
          <a:p>
            <a:pPr eaLnBrk="1" hangingPunct="1"/>
            <a:r>
              <a:rPr lang="en-US" smtClean="0"/>
              <a:t>Low temperature</a:t>
            </a:r>
          </a:p>
          <a:p>
            <a:pPr lvl="1" eaLnBrk="1" hangingPunct="1"/>
            <a:r>
              <a:rPr lang="en-US" smtClean="0"/>
              <a:t>Enzymatic reactions too slow;  enzymes too stiff</a:t>
            </a:r>
          </a:p>
          <a:p>
            <a:pPr lvl="1" eaLnBrk="1" hangingPunct="1"/>
            <a:r>
              <a:rPr lang="en-US" smtClean="0"/>
              <a:t>Lipid membranes no longer fluid</a:t>
            </a:r>
          </a:p>
          <a:p>
            <a:pPr eaLnBrk="1" hangingPunct="1"/>
            <a:r>
              <a:rPr lang="en-US" smtClean="0"/>
              <a:t>High temperature</a:t>
            </a:r>
          </a:p>
          <a:p>
            <a:pPr lvl="1" eaLnBrk="1" hangingPunct="1"/>
            <a:r>
              <a:rPr lang="en-US" smtClean="0"/>
              <a:t>Enzymes denature, lose shape and stop functioning</a:t>
            </a:r>
          </a:p>
          <a:p>
            <a:pPr lvl="1" eaLnBrk="1" hangingPunct="1"/>
            <a:r>
              <a:rPr lang="en-US" smtClean="0"/>
              <a:t>Lipid membranes get too fluid, leak</a:t>
            </a:r>
          </a:p>
          <a:p>
            <a:pPr lvl="1" eaLnBrk="1" hangingPunct="1"/>
            <a:r>
              <a:rPr lang="en-US" smtClean="0"/>
              <a:t>DNA denatures</a:t>
            </a:r>
          </a:p>
          <a:p>
            <a:pPr eaLnBrk="1" hangingPunct="1"/>
            <a:r>
              <a:rPr lang="en-US" smtClean="0"/>
              <a:t>As temperature increases, reactions and growth rate speed up;  at max, critical enzymes denature.</a:t>
            </a:r>
          </a:p>
        </p:txBody>
      </p:sp>
    </p:spTree>
    <p:extLst>
      <p:ext uri="{BB962C8B-B14F-4D97-AF65-F5344CB8AC3E}">
        <p14:creationId xmlns:p14="http://schemas.microsoft.com/office/powerpoint/2010/main" val="19826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394749-C5A5-4688-B254-F92996366DF9}" type="slidenum">
              <a:rPr lang="en-US" sz="2400" smtClean="0">
                <a:solidFill>
                  <a:srgbClr val="CC0000"/>
                </a:solidFill>
              </a:rPr>
              <a:pPr eaLnBrk="1" hangingPunct="1"/>
              <a:t>21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Bacteria and temperature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Bacteria have temperature ranges (grow between 2 temperature extremes), and an optimal growth temperature. Both are used to classify bacteria.</a:t>
            </a:r>
          </a:p>
          <a:p>
            <a:pPr eaLnBrk="1" hangingPunct="1"/>
            <a:r>
              <a:rPr lang="en-US" sz="2800" dirty="0" smtClean="0"/>
              <a:t>As temperature increases, so do metabolic rates.</a:t>
            </a:r>
          </a:p>
          <a:p>
            <a:pPr eaLnBrk="1" hangingPunct="1"/>
            <a:r>
              <a:rPr lang="en-US" sz="2800" dirty="0" smtClean="0"/>
              <a:t>At high end of range, critical enzymes begin to denature, work slower. Growth rate drops off rapidly with small increase in temperature.</a:t>
            </a:r>
          </a:p>
        </p:txBody>
      </p:sp>
    </p:spTree>
    <p:extLst>
      <p:ext uri="{BB962C8B-B14F-4D97-AF65-F5344CB8AC3E}">
        <p14:creationId xmlns:p14="http://schemas.microsoft.com/office/powerpoint/2010/main" val="15989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7499A-79E2-4920-A998-6E592A4B324F}" type="slidenum">
              <a:rPr lang="en-US" sz="2400" smtClean="0">
                <a:solidFill>
                  <a:srgbClr val="CC0000"/>
                </a:solidFill>
              </a:rPr>
              <a:pPr eaLnBrk="1" hangingPunct="1"/>
              <a:t>22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219200"/>
          </a:xfrm>
        </p:spPr>
        <p:txBody>
          <a:bodyPr/>
          <a:lstStyle/>
          <a:p>
            <a:pPr eaLnBrk="1" hangingPunct="1"/>
            <a:r>
              <a:rPr lang="en-US" sz="3200" smtClean="0"/>
              <a:t>Classification of bacteria based on temperature</a:t>
            </a:r>
          </a:p>
        </p:txBody>
      </p:sp>
      <p:pic>
        <p:nvPicPr>
          <p:cNvPr id="23556" name="Picture 3" descr="growth temps rev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219200"/>
            <a:ext cx="7259638" cy="4800600"/>
          </a:xfrm>
          <a:noFill/>
        </p:spPr>
      </p:pic>
    </p:spTree>
    <p:extLst>
      <p:ext uri="{BB962C8B-B14F-4D97-AF65-F5344CB8AC3E}">
        <p14:creationId xmlns:p14="http://schemas.microsoft.com/office/powerpoint/2010/main" val="3990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C5BD0A-6034-4854-93A1-DCE42ABF89DD}" type="slidenum">
              <a:rPr lang="en-US" sz="2400" smtClean="0">
                <a:solidFill>
                  <a:srgbClr val="CC0000"/>
                </a:solidFill>
              </a:rPr>
              <a:pPr eaLnBrk="1" hangingPunct="1"/>
              <a:t>23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Terms related to temperature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Special cases:</a:t>
            </a:r>
          </a:p>
          <a:p>
            <a:pPr lvl="1"/>
            <a:r>
              <a:rPr lang="en-US" dirty="0" err="1" smtClean="0"/>
              <a:t>Psychrotrophs</a:t>
            </a:r>
            <a:r>
              <a:rPr lang="en-US" dirty="0" smtClean="0"/>
              <a:t>: </a:t>
            </a:r>
            <a:r>
              <a:rPr lang="en-US" dirty="0"/>
              <a:t>are cold-tolerant bacteria or </a:t>
            </a:r>
            <a:r>
              <a:rPr lang="en-US" dirty="0" err="1"/>
              <a:t>archaea</a:t>
            </a:r>
            <a:r>
              <a:rPr lang="en-US" dirty="0"/>
              <a:t> that have the ability to grow at low temperatures, but have optimal and maximal growth temperatures above 15 and 20°C, respectively </a:t>
            </a:r>
            <a:r>
              <a:rPr lang="en-US" dirty="0" smtClean="0"/>
              <a:t>. They can also grow in the refrigerator; responsible for food spoilage.</a:t>
            </a:r>
          </a:p>
          <a:p>
            <a:pPr lvl="1"/>
            <a:r>
              <a:rPr lang="en-US" dirty="0" smtClean="0"/>
              <a:t>Thermoduric: bacteria that can withstand brief heat treatments to </a:t>
            </a:r>
            <a:r>
              <a:rPr lang="en-US" dirty="0"/>
              <a:t>varying </a:t>
            </a:r>
            <a:r>
              <a:rPr lang="en-US" dirty="0" smtClean="0"/>
              <a:t>extents </a:t>
            </a:r>
            <a:r>
              <a:rPr lang="en-US" dirty="0" err="1" smtClean="0"/>
              <a:t>ie</a:t>
            </a:r>
            <a:r>
              <a:rPr lang="en-US" dirty="0" smtClean="0"/>
              <a:t>,  </a:t>
            </a:r>
            <a:r>
              <a:rPr lang="en-US" dirty="0"/>
              <a:t>the </a:t>
            </a:r>
            <a:r>
              <a:rPr lang="en-US" dirty="0" err="1"/>
              <a:t>pasteurisation</a:t>
            </a:r>
            <a:r>
              <a:rPr lang="en-US" dirty="0"/>
              <a:t> process. Species of bacteria which are </a:t>
            </a:r>
            <a:r>
              <a:rPr lang="en-US" b="1" dirty="0"/>
              <a:t>thermoduric</a:t>
            </a:r>
            <a:r>
              <a:rPr lang="en-US" dirty="0"/>
              <a:t> include </a:t>
            </a:r>
            <a:r>
              <a:rPr lang="en-US" i="1" dirty="0"/>
              <a:t>Bacillus, Clostridium and Enterococci</a:t>
            </a:r>
            <a:r>
              <a:rPr lang="en-US" dirty="0"/>
              <a:t>.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21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06CF15-9CDC-4C5A-B9DD-FE7E8620D1FE}" type="slidenum">
              <a:rPr lang="en-US" sz="2400" smtClean="0">
                <a:solidFill>
                  <a:srgbClr val="CC0000"/>
                </a:solidFill>
              </a:rPr>
              <a:pPr eaLnBrk="1" hangingPunct="1"/>
              <a:t>24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 Effects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181600"/>
          </a:xfrm>
        </p:spPr>
        <p:txBody>
          <a:bodyPr/>
          <a:lstStyle/>
          <a:p>
            <a:pPr eaLnBrk="1" hangingPunct="1"/>
            <a:r>
              <a:rPr lang="en-US" smtClean="0"/>
              <a:t>pH = -log[H+]</a:t>
            </a:r>
          </a:p>
          <a:p>
            <a:pPr eaLnBrk="1" hangingPunct="1"/>
            <a:r>
              <a:rPr lang="en-US" smtClean="0"/>
              <a:t>Lowest = 0 (very acid); highest = 14 (very basic) Neutral is pH 7.</a:t>
            </a:r>
          </a:p>
          <a:p>
            <a:pPr eaLnBrk="1" hangingPunct="1"/>
            <a:r>
              <a:rPr lang="en-US" smtClean="0"/>
              <a:t>Acidophiles/acidotolerant grow at low pH</a:t>
            </a:r>
          </a:p>
          <a:p>
            <a:pPr eaLnBrk="1" hangingPunct="1"/>
            <a:r>
              <a:rPr lang="en-US" smtClean="0"/>
              <a:t>Alkalophiles/alkalotolerant grow at high pH</a:t>
            </a:r>
          </a:p>
          <a:p>
            <a:pPr eaLnBrk="1" hangingPunct="1"/>
            <a:r>
              <a:rPr lang="en-US" smtClean="0"/>
              <a:t>Most bacteria prefer a neutral pH</a:t>
            </a:r>
          </a:p>
          <a:p>
            <a:pPr lvl="1" eaLnBrk="1" hangingPunct="1"/>
            <a:r>
              <a:rPr lang="en-US" smtClean="0"/>
              <a:t>What is pH of human blood? </a:t>
            </a:r>
          </a:p>
          <a:p>
            <a:pPr eaLnBrk="1" hangingPunct="1"/>
            <a:r>
              <a:rPr lang="en-US" smtClean="0"/>
              <a:t>Some bacteria create their preferred conditions</a:t>
            </a:r>
          </a:p>
          <a:p>
            <a:pPr lvl="1" eaLnBrk="1" hangingPunct="1"/>
            <a:r>
              <a:rPr lang="en-US" i="1" smtClean="0"/>
              <a:t>Lactobacillus</a:t>
            </a:r>
            <a:r>
              <a:rPr lang="en-US" smtClean="0"/>
              <a:t> creates low pH environment in vagina</a:t>
            </a:r>
          </a:p>
        </p:txBody>
      </p:sp>
    </p:spTree>
    <p:extLst>
      <p:ext uri="{BB962C8B-B14F-4D97-AF65-F5344CB8AC3E}">
        <p14:creationId xmlns:p14="http://schemas.microsoft.com/office/powerpoint/2010/main" val="395620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3EAE9E-5505-484E-822F-C7CA43BD1383}" type="slidenum">
              <a:rPr lang="en-US" sz="2400" smtClean="0">
                <a:solidFill>
                  <a:srgbClr val="CC0000"/>
                </a:solidFill>
              </a:rPr>
              <a:pPr eaLnBrk="1" hangingPunct="1"/>
              <a:t>25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2192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accent2"/>
                </a:solidFill>
              </a:rPr>
              <a:t>Low water activity:</a:t>
            </a:r>
            <a:br>
              <a:rPr lang="en-US" sz="3200" b="1" smtClean="0">
                <a:solidFill>
                  <a:schemeClr val="accent2"/>
                </a:solidFill>
              </a:rPr>
            </a:br>
            <a:r>
              <a:rPr lang="en-US" sz="3200" b="1" smtClean="0">
                <a:solidFill>
                  <a:schemeClr val="accent2"/>
                </a:solidFill>
              </a:rPr>
              <a:t>halophiles, osmophiles, and xerotolerant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eaLnBrk="1" hangingPunct="1"/>
            <a:r>
              <a:rPr lang="en-US" sz="2800" smtClean="0"/>
              <a:t>Water is critical for life; remove some, and things can’t grow. (food preservation:  jerky, etc.)</a:t>
            </a:r>
          </a:p>
          <a:p>
            <a:pPr eaLnBrk="1" hangingPunct="1"/>
            <a:r>
              <a:rPr lang="en-US" sz="2800" smtClean="0"/>
              <a:t>Halophiles/halotolerant: relationship to high salt.</a:t>
            </a:r>
          </a:p>
          <a:p>
            <a:pPr lvl="1" eaLnBrk="1" hangingPunct="1"/>
            <a:r>
              <a:rPr lang="en-US" smtClean="0"/>
              <a:t>Marine bacteria;  archaea and really high salt.</a:t>
            </a:r>
          </a:p>
          <a:p>
            <a:pPr eaLnBrk="1" hangingPunct="1"/>
            <a:r>
              <a:rPr lang="en-US" sz="2800" smtClean="0"/>
              <a:t>Osmophiles: can stand hypertonic environments whether salt, sugar, or other dissolved solutes</a:t>
            </a:r>
          </a:p>
          <a:p>
            <a:pPr lvl="1" eaLnBrk="1" hangingPunct="1"/>
            <a:r>
              <a:rPr lang="en-US" smtClean="0"/>
              <a:t>Fungi very good at this; grandma’s wax over jelly.</a:t>
            </a:r>
          </a:p>
          <a:p>
            <a:pPr eaLnBrk="1" hangingPunct="1"/>
            <a:r>
              <a:rPr lang="en-US" sz="2800" smtClean="0"/>
              <a:t>Xerotolerant: dry. Subject to desiccation. Fungi best</a:t>
            </a:r>
          </a:p>
          <a:p>
            <a:pPr lvl="1" eaLnBrk="1" hangingPunct="1"/>
            <a:r>
              <a:rPr lang="en-US" smtClean="0"/>
              <a:t>Bread, dry rot of wood</a:t>
            </a:r>
          </a:p>
          <a:p>
            <a:pPr lvl="1" eaLnBrk="1" hangingPunct="1"/>
            <a:r>
              <a:rPr lang="en-US" smtClean="0"/>
              <a:t>Survival of bacterial endospores.</a:t>
            </a:r>
          </a:p>
        </p:txBody>
      </p:sp>
    </p:spTree>
    <p:extLst>
      <p:ext uri="{BB962C8B-B14F-4D97-AF65-F5344CB8AC3E}">
        <p14:creationId xmlns:p14="http://schemas.microsoft.com/office/powerpoint/2010/main" val="11230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640F1B-C65E-419E-B330-90BBC1B7DBEE}" type="slidenum">
              <a:rPr lang="en-US" sz="2400" smtClean="0">
                <a:solidFill>
                  <a:srgbClr val="CC0000"/>
                </a:solidFill>
              </a:rPr>
              <a:pPr eaLnBrk="1" hangingPunct="1"/>
              <a:t>26</a:t>
            </a:fld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Miscellaneous conditions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029200"/>
          </a:xfrm>
        </p:spPr>
        <p:txBody>
          <a:bodyPr/>
          <a:lstStyle/>
          <a:p>
            <a:pPr eaLnBrk="1" hangingPunct="1"/>
            <a:r>
              <a:rPr lang="en-US" smtClean="0"/>
              <a:t>Radiation (solar, UV, gamma)</a:t>
            </a:r>
          </a:p>
          <a:p>
            <a:pPr lvl="1" eaLnBrk="1" hangingPunct="1"/>
            <a:r>
              <a:rPr lang="en-US" smtClean="0"/>
              <a:t>Can all damage cells; bacteria have pigments to absorb energy and protect themselves.</a:t>
            </a:r>
          </a:p>
          <a:p>
            <a:pPr lvl="1" eaLnBrk="1" hangingPunct="1"/>
            <a:r>
              <a:rPr lang="en-US" smtClean="0"/>
              <a:t>Endospores are radiation resistant.</a:t>
            </a:r>
          </a:p>
          <a:p>
            <a:pPr lvl="1" eaLnBrk="1" hangingPunct="1"/>
            <a:r>
              <a:rPr lang="en-US" i="1" smtClean="0"/>
              <a:t>Deinococcus radiodurans</a:t>
            </a:r>
            <a:r>
              <a:rPr lang="en-US" smtClean="0"/>
              <a:t>: extremely radiation resistant</a:t>
            </a:r>
          </a:p>
          <a:p>
            <a:pPr lvl="2" eaLnBrk="1" hangingPunct="1"/>
            <a:r>
              <a:rPr lang="en-US" smtClean="0"/>
              <a:t>Extremely efficient DNA repair, protection against dessication damage to DNA.</a:t>
            </a:r>
          </a:p>
          <a:p>
            <a:pPr eaLnBrk="1" hangingPunct="1"/>
            <a:r>
              <a:rPr lang="en-US" smtClean="0"/>
              <a:t>Barophiles/barotolerant: </a:t>
            </a:r>
            <a:r>
              <a:rPr lang="en-US" sz="2800" smtClean="0"/>
              <a:t>microbes from deep sea</a:t>
            </a:r>
          </a:p>
          <a:p>
            <a:pPr lvl="1" eaLnBrk="1" hangingPunct="1"/>
            <a:r>
              <a:rPr lang="en-US" smtClean="0"/>
              <a:t>Baro- means pressure.  Actually require high pressure as found in their environment.</a:t>
            </a:r>
          </a:p>
        </p:txBody>
      </p:sp>
    </p:spTree>
    <p:extLst>
      <p:ext uri="{BB962C8B-B14F-4D97-AF65-F5344CB8AC3E}">
        <p14:creationId xmlns:p14="http://schemas.microsoft.com/office/powerpoint/2010/main" val="11472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lassification of Bacteria on the basis of Nutr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8" y="685800"/>
            <a:ext cx="783771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07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4582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basis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energy source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organisms are designated as: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Phototrophs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organisms which can utilize light as an energy source are known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phototrophs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These bacteria gain energy from light.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Chemotrophs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gain energy from chemical compounds. They cannot carry out photosynthesis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basis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electron source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organisms are designated as: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Lithotrophs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organisms can use reduced organic compounds as electron donors and are termed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Lithotrophs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can be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Chemolithotrophs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Photolithotrophs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Organotrophs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organisms can use organic compounds as electron donors and are termed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can be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Chemoorganotrophs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Photoorganotrophs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12845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bacteria may be either: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Photo-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lithotrops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These bacteria gain energy from light and use reduced inorganic compounds such as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as a source of electrons.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Chromatium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okeinii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Photo-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organotrophs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These bacteria gain energy from light an d use organic compounds such as Succinate as a source of electrons.eg;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Rhodospirillum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Chemo-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lithotrophs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These bacteria gain energy from reduced inorganic compounds such as NH3 as a source of electron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Nitrosomonas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Chemo-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organotrophs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These bacteria gain energy from organic compounds such as glucose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amino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acids as a source of electrons.eg;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pseudoflora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bacteria can live ether chemo-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lithotrophs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chemo-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like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Pseudomonas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pseudoflora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as they can use either glucose or H2S as electron source.</a:t>
            </a:r>
          </a:p>
        </p:txBody>
      </p:sp>
    </p:spTree>
    <p:extLst>
      <p:ext uri="{BB962C8B-B14F-4D97-AF65-F5344CB8AC3E}">
        <p14:creationId xmlns:p14="http://schemas.microsoft.com/office/powerpoint/2010/main" val="268382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686800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basis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carbon source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bacteria may be: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All organisms require carbon in some form for use in synthesizing cell components.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All organisms require at least a small amount of CO2.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However, some can use CO2 as their major or even sole source of carbon; such organisms are termed as Autotrophs (Autotrophic bacteria).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Others require organic compounds as their carbon source and are known as Heterotrophs (Heterotrophic bacteria).</a:t>
            </a:r>
          </a:p>
        </p:txBody>
      </p:sp>
    </p:spTree>
    <p:extLst>
      <p:ext uri="{BB962C8B-B14F-4D97-AF65-F5344CB8AC3E}">
        <p14:creationId xmlns:p14="http://schemas.microsoft.com/office/powerpoint/2010/main" val="355086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61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Autotrophic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Bacteria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These bacteria synthesize all their food from inorganic substances (H2O, C02, H2S salts).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autotrophic bacteria are of two types: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(i)  Photoautotrophs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These bacteria capture the energy of sunlight and transform it into the chemical energy.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this process, CO2 is reduced to carbohydrates.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hydrogen donor is water and the process produce free oxygen.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Photoautotroph has Chlorophyll pigment in the cell and its main function is to capture sunlight e.g.,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Cyanobacteria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Some photoautotrophic bacteria are anaerobes and have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bacteriovirdin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pigments respectively.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Purple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Bacteria: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 have the pigment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located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 cytoplasmic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membrane i.e., thylakoids.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 obtain energy from sulfur compounds e.g.,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Chromatiiun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Theopedia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rosea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Thiospirilium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Green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Bacteria: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These bacteria use hydrogen sulfide (H2S) as hydrogen donor. The reaction takes place in the presence of light and pigment termed 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bacteriovirdin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bacteriopheophytin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chlorobium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chlorophyll e.g.,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Chlorobium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limicola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Chlorobacterium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These bacteria take hydrogen from inorganic sources like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sulphides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thiosulphates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Therefore, these bacteria are also known as photolithographs.</a:t>
            </a: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106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8847"/>
            <a:ext cx="8610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(ii) Chemoautotrophs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do not require light (lack the light phase but have the dark phase of photosynthesis) and pigment for their nutrition.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oxidize certain inorganic substances with the help of atmospheric oxygen.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reaction releases the energy (exothermic) which is used to drive the synthetic processes of the cell.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Sulphomonas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bacteria):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obtain energy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oxidation of elemental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or H2S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e.g.,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Beggiatoa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Elemental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Oxidising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Bacteria: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Denitrifying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bacteria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oxidize elemental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e.g.,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denitrificans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2S + 2H2O + 3O2 → 2H2SO4 + 126 kcal.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Oxidizing Bacteria: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oxidizes H2S and release the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e.g.,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Beggiatoa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2H2S +4O2 → 2H2O + 2S + 141.8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1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768" y="47483"/>
            <a:ext cx="8763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Hydromonas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(Hydrogen bacteria)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convert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hydrogen into water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e.g.,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pantotrophus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Hydrogenomonas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2H2 + O2 → 2H2O + 55 kcal.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4H2 + CO2 → 2H2O + CH4 + Energy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Ferromonas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(Iron bacteria):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inhabit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water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obtain energy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oxidation of ferrous compounds into ferric forms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e.g.,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ferroxidans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Ferro bacillus,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Leptothrix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4FeCo3 + 6H2O + O2 → 4Fe (OH)3 + 4CO2 + 81 kcal.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Methanomonas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(Methane bacteria):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get their energy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oxidation of methane into water and carbon dioxide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Nitrosomonas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(Nitrifying bacteria):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bacteria get their energy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oxidation of ammonia and nitrogen compounds into nitrates.</a:t>
            </a: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Nitrosomonas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oxidises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NH3 to nitrites. NH3 + ½O2 ® H2O + HNO2 + Energy</a:t>
            </a: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Nitrobacter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converts nitrites to nitrates. NO2 + ½O2 ® NO2 + Energy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Carbon Bacteria: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oxidizes CO into CO2 e.g.,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oligocarbophillous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Oligotropha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carboxydovorans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2CO + O2 → 2CO2 + Energy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5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1482</Words>
  <Application>Microsoft Office PowerPoint</Application>
  <PresentationFormat>On-screen Show (4:3)</PresentationFormat>
  <Paragraphs>215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Oligotrophs vs. copiotrophs</vt:lpstr>
      <vt:lpstr>Culture Medium</vt:lpstr>
      <vt:lpstr>Physical requirements for growth</vt:lpstr>
      <vt:lpstr>Oxygen: friend or foe?</vt:lpstr>
      <vt:lpstr>Protections of bacteria against oxygen</vt:lpstr>
      <vt:lpstr>Relation to Oxygen</vt:lpstr>
      <vt:lpstr>Anaerobes grow without O2</vt:lpstr>
      <vt:lpstr>Effect of temperature</vt:lpstr>
      <vt:lpstr>Bacteria and temperature</vt:lpstr>
      <vt:lpstr>Classification of bacteria based on temperature</vt:lpstr>
      <vt:lpstr>Terms related to temperature </vt:lpstr>
      <vt:lpstr>pH Effects</vt:lpstr>
      <vt:lpstr>Low water activity: halophiles, osmophiles, and xerotolerant</vt:lpstr>
      <vt:lpstr>Miscellaneous conditions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 Pillai</dc:creator>
  <cp:lastModifiedBy>USER</cp:lastModifiedBy>
  <cp:revision>8</cp:revision>
  <dcterms:created xsi:type="dcterms:W3CDTF">2006-08-16T00:00:00Z</dcterms:created>
  <dcterms:modified xsi:type="dcterms:W3CDTF">2020-09-15T06:25:51Z</dcterms:modified>
</cp:coreProperties>
</file>