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8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06" y="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7BCC9-DD1A-4658-9170-E8866E8D8E9D}" type="datetimeFigureOut">
              <a:rPr lang="en-US" smtClean="0"/>
              <a:t>14/09/2020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11E1-AC4D-4505-9DF5-CA2CEAE9F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6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211E1-AC4D-4505-9DF5-CA2CEAE9F0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7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98691" y="1676400"/>
            <a:ext cx="28194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89091" y="0"/>
            <a:ext cx="16002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298691" y="6096000"/>
            <a:ext cx="990600" cy="761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679697"/>
            <a:ext cx="4037076" cy="417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05343" y="0"/>
            <a:ext cx="76504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685800" y="0"/>
                </a:moveTo>
                <a:lnTo>
                  <a:pt x="0" y="0"/>
                </a:lnTo>
                <a:lnTo>
                  <a:pt x="0" y="1098803"/>
                </a:lnTo>
                <a:lnTo>
                  <a:pt x="685800" y="1098803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64002" y="15951"/>
            <a:ext cx="4015994" cy="666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EBEBEB"/>
                </a:solidFill>
                <a:latin typeface="Microsoft YaHei UI Light"/>
                <a:cs typeface="Microsoft YaHei U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14/09/2020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14/09/2020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98691" y="1676400"/>
            <a:ext cx="28194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89091" y="0"/>
            <a:ext cx="16002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298691" y="6096000"/>
            <a:ext cx="990600" cy="761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679697"/>
            <a:ext cx="4037076" cy="417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05343" y="0"/>
            <a:ext cx="76504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685800" y="0"/>
                </a:moveTo>
                <a:lnTo>
                  <a:pt x="0" y="0"/>
                </a:lnTo>
                <a:lnTo>
                  <a:pt x="0" y="1098803"/>
                </a:lnTo>
                <a:lnTo>
                  <a:pt x="685800" y="1098803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622804" y="2206751"/>
            <a:ext cx="2819399" cy="2456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14/09/2020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3810000" cy="2769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032503"/>
            <a:ext cx="2825496" cy="2825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580888" y="3947159"/>
            <a:ext cx="3553967" cy="2910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580888" y="19811"/>
            <a:ext cx="3553967" cy="26258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118360" y="2380488"/>
            <a:ext cx="3159252" cy="2203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192524" y="2380488"/>
            <a:ext cx="2449068" cy="22037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EBEBEB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14/09/2020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98691" y="1676400"/>
            <a:ext cx="28194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89091" y="0"/>
            <a:ext cx="1600200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298691" y="6096000"/>
            <a:ext cx="990600" cy="7619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679697"/>
            <a:ext cx="4037076" cy="4178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05343" y="0"/>
            <a:ext cx="765048" cy="11643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685800" y="0"/>
                </a:moveTo>
                <a:lnTo>
                  <a:pt x="0" y="0"/>
                </a:lnTo>
                <a:lnTo>
                  <a:pt x="0" y="1098803"/>
                </a:lnTo>
                <a:lnTo>
                  <a:pt x="685800" y="1098803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14/09/2020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98691" y="1676400"/>
            <a:ext cx="2819400" cy="2819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689091" y="0"/>
            <a:ext cx="1600200" cy="1143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298691" y="6096000"/>
            <a:ext cx="990600" cy="7619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2679697"/>
            <a:ext cx="4037076" cy="4178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705343" y="0"/>
            <a:ext cx="765048" cy="11643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7744968" y="0"/>
            <a:ext cx="685800" cy="1099185"/>
          </a:xfrm>
          <a:custGeom>
            <a:avLst/>
            <a:gdLst/>
            <a:ahLst/>
            <a:cxnLst/>
            <a:rect l="l" t="t" r="r" b="b"/>
            <a:pathLst>
              <a:path w="685800" h="1099185">
                <a:moveTo>
                  <a:pt x="685800" y="0"/>
                </a:moveTo>
                <a:lnTo>
                  <a:pt x="0" y="0"/>
                </a:lnTo>
                <a:lnTo>
                  <a:pt x="0" y="1098803"/>
                </a:lnTo>
                <a:lnTo>
                  <a:pt x="685800" y="1098803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95473" y="-144068"/>
            <a:ext cx="3353053" cy="666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EBEBEB"/>
                </a:solidFill>
                <a:latin typeface="Myanmar Text"/>
                <a:cs typeface="Myanmar Tex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83002" y="1683257"/>
            <a:ext cx="4517390" cy="3946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14/09/2020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3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82.png"/><Relationship Id="rId5" Type="http://schemas.openxmlformats.org/officeDocument/2006/relationships/image" Target="../media/image5.png"/><Relationship Id="rId15" Type="http://schemas.openxmlformats.org/officeDocument/2006/relationships/image" Target="../media/image86.png"/><Relationship Id="rId10" Type="http://schemas.openxmlformats.org/officeDocument/2006/relationships/image" Target="../media/image81.png"/><Relationship Id="rId4" Type="http://schemas.openxmlformats.org/officeDocument/2006/relationships/image" Target="../media/image4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34" Type="http://schemas.openxmlformats.org/officeDocument/2006/relationships/image" Target="../media/image4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33" Type="http://schemas.openxmlformats.org/officeDocument/2006/relationships/image" Target="../media/image45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31" Type="http://schemas.openxmlformats.org/officeDocument/2006/relationships/image" Target="../media/image4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7" Type="http://schemas.openxmlformats.org/officeDocument/2006/relationships/image" Target="../media/image56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jp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3838" y="91897"/>
            <a:ext cx="43484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5" dirty="0"/>
              <a:t>Nutritional</a:t>
            </a:r>
            <a:endParaRPr sz="7200"/>
          </a:p>
        </p:txBody>
      </p:sp>
      <p:sp>
        <p:nvSpPr>
          <p:cNvPr id="3" name="object 3"/>
          <p:cNvSpPr txBox="1"/>
          <p:nvPr/>
        </p:nvSpPr>
        <p:spPr>
          <a:xfrm>
            <a:off x="1433322" y="1189431"/>
            <a:ext cx="6504940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7200" spc="-5" dirty="0">
                <a:solidFill>
                  <a:srgbClr val="EBEBEB"/>
                </a:solidFill>
                <a:latin typeface="Myanmar Text"/>
                <a:cs typeface="Myanmar Text"/>
              </a:rPr>
              <a:t>Requirement </a:t>
            </a:r>
            <a:r>
              <a:rPr sz="7200" dirty="0">
                <a:solidFill>
                  <a:srgbClr val="EBEBEB"/>
                </a:solidFill>
                <a:latin typeface="Myanmar Text"/>
                <a:cs typeface="Myanmar Text"/>
              </a:rPr>
              <a:t>by  </a:t>
            </a:r>
            <a:r>
              <a:rPr sz="7200" dirty="0" smtClean="0">
                <a:solidFill>
                  <a:srgbClr val="EBEBEB"/>
                </a:solidFill>
                <a:latin typeface="Myanmar Text"/>
                <a:cs typeface="Myanmar Text"/>
              </a:rPr>
              <a:t>Microorganisms</a:t>
            </a:r>
            <a:endParaRPr sz="7200" dirty="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7597" y="0"/>
            <a:ext cx="64465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FFFF"/>
                </a:solidFill>
              </a:rPr>
              <a:t>Chemolithotrophic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Bacteria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5011039"/>
            <a:ext cx="8986520" cy="1677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560" indent="-277495" algn="just">
              <a:lnSpc>
                <a:spcPct val="100000"/>
              </a:lnSpc>
              <a:spcBef>
                <a:spcPts val="100"/>
              </a:spcBef>
              <a:buSzPct val="95000"/>
              <a:buAutoNum type="alphaLcParenBoth"/>
              <a:tabLst>
                <a:tab pos="290195" algn="l"/>
              </a:tabLst>
            </a:pPr>
            <a:r>
              <a:rPr sz="2000" spc="-15" dirty="0">
                <a:latin typeface="Calibri"/>
                <a:cs typeface="Calibri"/>
              </a:rPr>
              <a:t>Transmission </a:t>
            </a:r>
            <a:r>
              <a:rPr sz="2000" spc="-10" dirty="0">
                <a:latin typeface="Calibri"/>
                <a:cs typeface="Calibri"/>
              </a:rPr>
              <a:t>electron micrograph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b="1" i="1" spc="-10" dirty="0">
                <a:latin typeface="Calibri"/>
                <a:cs typeface="Calibri"/>
              </a:rPr>
              <a:t>Nitrobacter winogradskyi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organism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that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uses </a:t>
            </a:r>
            <a:r>
              <a:rPr sz="2000" spc="-10" dirty="0">
                <a:latin typeface="Calibri"/>
                <a:cs typeface="Calibri"/>
              </a:rPr>
              <a:t>nitrite </a:t>
            </a:r>
            <a:r>
              <a:rPr sz="2000" dirty="0">
                <a:latin typeface="Calibri"/>
                <a:cs typeface="Calibri"/>
              </a:rPr>
              <a:t>as its </a:t>
            </a:r>
            <a:r>
              <a:rPr sz="2000" spc="-10" dirty="0">
                <a:latin typeface="Calibri"/>
                <a:cs typeface="Calibri"/>
              </a:rPr>
              <a:t>source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energy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1000"/>
              </a:spcBef>
              <a:buSzPct val="95000"/>
              <a:buAutoNum type="alphaLcParenBoth" startAt="2"/>
              <a:tabLst>
                <a:tab pos="377190" algn="l"/>
              </a:tabLst>
            </a:pPr>
            <a:r>
              <a:rPr sz="2000" spc="-10" dirty="0">
                <a:latin typeface="Calibri"/>
                <a:cs typeface="Calibri"/>
              </a:rPr>
              <a:t>Light micrograph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b="1" i="1" spc="-10" dirty="0">
                <a:latin typeface="Calibri"/>
                <a:cs typeface="Calibri"/>
              </a:rPr>
              <a:t>Beggiatoa alba</a:t>
            </a:r>
            <a:r>
              <a:rPr sz="2000" spc="-10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5" dirty="0">
                <a:latin typeface="Calibri"/>
                <a:cs typeface="Calibri"/>
              </a:rPr>
              <a:t>organism </a:t>
            </a:r>
            <a:r>
              <a:rPr sz="2000" spc="-5" dirty="0">
                <a:latin typeface="Calibri"/>
                <a:cs typeface="Calibri"/>
              </a:rPr>
              <a:t>that uses </a:t>
            </a:r>
            <a:r>
              <a:rPr sz="2000" spc="-20" dirty="0">
                <a:latin typeface="Calibri"/>
                <a:cs typeface="Calibri"/>
              </a:rPr>
              <a:t>hydrogen </a:t>
            </a:r>
            <a:r>
              <a:rPr sz="2000" spc="-5" dirty="0">
                <a:latin typeface="Calibri"/>
                <a:cs typeface="Calibri"/>
              </a:rPr>
              <a:t>sulfide </a:t>
            </a:r>
            <a:r>
              <a:rPr sz="2000" dirty="0">
                <a:latin typeface="Calibri"/>
                <a:cs typeface="Calibri"/>
              </a:rPr>
              <a:t>as its  </a:t>
            </a:r>
            <a:r>
              <a:rPr sz="2000" spc="-5" dirty="0">
                <a:latin typeface="Calibri"/>
                <a:cs typeface="Calibri"/>
              </a:rPr>
              <a:t>energy source and </a:t>
            </a:r>
            <a:r>
              <a:rPr sz="2000" spc="-15" dirty="0">
                <a:latin typeface="Calibri"/>
                <a:cs typeface="Calibri"/>
              </a:rPr>
              <a:t>organic </a:t>
            </a:r>
            <a:r>
              <a:rPr sz="2000" dirty="0">
                <a:latin typeface="Calibri"/>
                <a:cs typeface="Calibri"/>
              </a:rPr>
              <a:t>molecules as </a:t>
            </a:r>
            <a:r>
              <a:rPr sz="2000" spc="-5" dirty="0">
                <a:latin typeface="Calibri"/>
                <a:cs typeface="Calibri"/>
              </a:rPr>
              <a:t>carbon </a:t>
            </a:r>
            <a:r>
              <a:rPr sz="2000" spc="-10" dirty="0">
                <a:latin typeface="Calibri"/>
                <a:cs typeface="Calibri"/>
              </a:rPr>
              <a:t>sources. </a:t>
            </a:r>
            <a:r>
              <a:rPr sz="2000" spc="-5" dirty="0">
                <a:latin typeface="Calibri"/>
                <a:cs typeface="Calibri"/>
              </a:rPr>
              <a:t>The dark spots </a:t>
            </a:r>
            <a:r>
              <a:rPr sz="2000" dirty="0">
                <a:latin typeface="Calibri"/>
                <a:cs typeface="Calibri"/>
              </a:rPr>
              <a:t>within </a:t>
            </a:r>
            <a:r>
              <a:rPr sz="2000" spc="-1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filaments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granules of </a:t>
            </a:r>
            <a:r>
              <a:rPr sz="2000" spc="-10" dirty="0">
                <a:latin typeface="Calibri"/>
                <a:cs typeface="Calibri"/>
              </a:rPr>
              <a:t>elemental </a:t>
            </a:r>
            <a:r>
              <a:rPr sz="2000" spc="-5" dirty="0">
                <a:latin typeface="Calibri"/>
                <a:cs typeface="Calibri"/>
              </a:rPr>
              <a:t>sulfur produced </a:t>
            </a:r>
            <a:r>
              <a:rPr sz="2000" dirty="0">
                <a:latin typeface="Calibri"/>
                <a:cs typeface="Calibri"/>
              </a:rPr>
              <a:t>when </a:t>
            </a:r>
            <a:r>
              <a:rPr sz="2000" spc="-15" dirty="0">
                <a:latin typeface="Calibri"/>
                <a:cs typeface="Calibri"/>
              </a:rPr>
              <a:t>hydrogen </a:t>
            </a:r>
            <a:r>
              <a:rPr sz="2000" spc="-5" dirty="0">
                <a:latin typeface="Calibri"/>
                <a:cs typeface="Calibri"/>
              </a:rPr>
              <a:t>sulfide is</a:t>
            </a:r>
            <a:r>
              <a:rPr sz="2000" spc="10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oxidized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0415" y="1112519"/>
            <a:ext cx="8839200" cy="3546475"/>
            <a:chOff x="280415" y="1112519"/>
            <a:chExt cx="8839200" cy="3546475"/>
          </a:xfrm>
        </p:grpSpPr>
        <p:sp>
          <p:nvSpPr>
            <p:cNvPr id="6" name="object 6"/>
            <p:cNvSpPr/>
            <p:nvPr/>
          </p:nvSpPr>
          <p:spPr>
            <a:xfrm>
              <a:off x="4480560" y="1112519"/>
              <a:ext cx="4639055" cy="35463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4568" y="1176527"/>
              <a:ext cx="4456176" cy="33634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25518" y="1157477"/>
              <a:ext cx="4494530" cy="3401695"/>
            </a:xfrm>
            <a:custGeom>
              <a:avLst/>
              <a:gdLst/>
              <a:ahLst/>
              <a:cxnLst/>
              <a:rect l="l" t="t" r="r" b="b"/>
              <a:pathLst>
                <a:path w="4494530" h="3401695">
                  <a:moveTo>
                    <a:pt x="0" y="3401568"/>
                  </a:moveTo>
                  <a:lnTo>
                    <a:pt x="4494276" y="3401568"/>
                  </a:lnTo>
                  <a:lnTo>
                    <a:pt x="4494276" y="0"/>
                  </a:lnTo>
                  <a:lnTo>
                    <a:pt x="0" y="0"/>
                  </a:lnTo>
                  <a:lnTo>
                    <a:pt x="0" y="340156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0415" y="1112519"/>
              <a:ext cx="4200144" cy="35463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4423" y="1176527"/>
              <a:ext cx="4017264" cy="33634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5373" y="1157477"/>
              <a:ext cx="4055745" cy="3401695"/>
            </a:xfrm>
            <a:custGeom>
              <a:avLst/>
              <a:gdLst/>
              <a:ahLst/>
              <a:cxnLst/>
              <a:rect l="l" t="t" r="r" b="b"/>
              <a:pathLst>
                <a:path w="4055745" h="3401695">
                  <a:moveTo>
                    <a:pt x="0" y="3401568"/>
                  </a:moveTo>
                  <a:lnTo>
                    <a:pt x="4055364" y="3401568"/>
                  </a:lnTo>
                  <a:lnTo>
                    <a:pt x="4055364" y="0"/>
                  </a:lnTo>
                  <a:lnTo>
                    <a:pt x="0" y="0"/>
                  </a:lnTo>
                  <a:lnTo>
                    <a:pt x="0" y="3401568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0641" y="18999"/>
            <a:ext cx="8124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-5" dirty="0">
                <a:latin typeface="Microsoft YaHei UI Light"/>
                <a:cs typeface="Microsoft YaHei UI Light"/>
              </a:rPr>
              <a:t>Requirements </a:t>
            </a:r>
            <a:r>
              <a:rPr sz="3200" b="0" spc="5" dirty="0">
                <a:latin typeface="Microsoft YaHei UI Light"/>
                <a:cs typeface="Microsoft YaHei UI Light"/>
              </a:rPr>
              <a:t>for </a:t>
            </a:r>
            <a:r>
              <a:rPr sz="3200" b="0" dirty="0">
                <a:latin typeface="Microsoft YaHei UI Light"/>
                <a:cs typeface="Microsoft YaHei UI Light"/>
              </a:rPr>
              <a:t>Phosphorus, </a:t>
            </a:r>
            <a:r>
              <a:rPr sz="3200" b="0" spc="-5" dirty="0">
                <a:latin typeface="Microsoft YaHei UI Light"/>
                <a:cs typeface="Microsoft YaHei UI Light"/>
              </a:rPr>
              <a:t>Nitrogen</a:t>
            </a:r>
            <a:r>
              <a:rPr sz="3200" b="0" spc="-150" dirty="0">
                <a:latin typeface="Microsoft YaHei UI Light"/>
                <a:cs typeface="Microsoft YaHei UI Light"/>
              </a:rPr>
              <a:t> </a:t>
            </a:r>
            <a:r>
              <a:rPr sz="3200" b="0" spc="5" dirty="0">
                <a:latin typeface="Microsoft YaHei UI Light"/>
                <a:cs typeface="Microsoft YaHei UI Light"/>
              </a:rPr>
              <a:t>and</a:t>
            </a:r>
            <a:endParaRPr sz="3200">
              <a:latin typeface="Microsoft YaHei UI Light"/>
              <a:cs typeface="Microsoft YaHei U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34790" y="507238"/>
            <a:ext cx="10744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EBEBEB"/>
                </a:solidFill>
                <a:latin typeface="Microsoft YaHei UI Light"/>
                <a:cs typeface="Microsoft YaHei UI Light"/>
              </a:rPr>
              <a:t>S</a:t>
            </a:r>
            <a:r>
              <a:rPr sz="3200" b="0" spc="10" dirty="0">
                <a:solidFill>
                  <a:srgbClr val="EBEBEB"/>
                </a:solidFill>
                <a:latin typeface="Microsoft YaHei UI Light"/>
                <a:cs typeface="Microsoft YaHei UI Light"/>
              </a:rPr>
              <a:t>u</a:t>
            </a:r>
            <a:r>
              <a:rPr sz="3200" b="0" dirty="0">
                <a:solidFill>
                  <a:srgbClr val="EBEBEB"/>
                </a:solidFill>
                <a:latin typeface="Microsoft YaHei UI Light"/>
                <a:cs typeface="Microsoft YaHei UI Light"/>
              </a:rPr>
              <a:t>l</a:t>
            </a:r>
            <a:r>
              <a:rPr sz="3200" b="0" spc="10" dirty="0">
                <a:solidFill>
                  <a:srgbClr val="EBEBEB"/>
                </a:solidFill>
                <a:latin typeface="Microsoft YaHei UI Light"/>
                <a:cs typeface="Microsoft YaHei UI Light"/>
              </a:rPr>
              <a:t>f</a:t>
            </a:r>
            <a:r>
              <a:rPr sz="3200" b="0" spc="-5" dirty="0">
                <a:solidFill>
                  <a:srgbClr val="EBEBEB"/>
                </a:solidFill>
                <a:latin typeface="Microsoft YaHei UI Light"/>
                <a:cs typeface="Microsoft YaHei UI Light"/>
              </a:rPr>
              <a:t>ur</a:t>
            </a:r>
            <a:endParaRPr sz="3200">
              <a:latin typeface="Microsoft YaHei UI Light"/>
              <a:cs typeface="Microsoft YaHei UI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564639"/>
            <a:ext cx="8716645" cy="21082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1129030" indent="-342900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429895" algn="l"/>
                <a:tab pos="430530" algn="l"/>
              </a:tabLst>
            </a:pPr>
            <a:r>
              <a:rPr dirty="0"/>
              <a:t>	</a:t>
            </a:r>
            <a:r>
              <a:rPr sz="2000" b="0" spc="-5" dirty="0">
                <a:solidFill>
                  <a:srgbClr val="AF1512"/>
                </a:solidFill>
                <a:latin typeface="Microsoft YaHei UI Light"/>
                <a:cs typeface="Microsoft YaHei UI Light"/>
              </a:rPr>
              <a:t>Nitrogen </a:t>
            </a:r>
            <a:r>
              <a:rPr sz="2000" b="0" dirty="0">
                <a:latin typeface="Microsoft YaHei UI Light"/>
                <a:cs typeface="Microsoft YaHei UI Light"/>
              </a:rPr>
              <a:t>: </a:t>
            </a:r>
            <a:r>
              <a:rPr sz="2000" b="0" spc="-5" dirty="0">
                <a:latin typeface="Microsoft YaHei UI Light"/>
                <a:cs typeface="Microsoft YaHei UI Light"/>
              </a:rPr>
              <a:t>synthesis </a:t>
            </a:r>
            <a:r>
              <a:rPr sz="2000" b="0" spc="-35" dirty="0">
                <a:latin typeface="Microsoft YaHei UI Light"/>
                <a:cs typeface="Microsoft YaHei UI Light"/>
              </a:rPr>
              <a:t>of </a:t>
            </a:r>
            <a:r>
              <a:rPr sz="2000" b="0" dirty="0">
                <a:latin typeface="Microsoft YaHei UI Light"/>
                <a:cs typeface="Microsoft YaHei UI Light"/>
              </a:rPr>
              <a:t>amino acids, purines, pyrimidines,</a:t>
            </a:r>
            <a:r>
              <a:rPr sz="2000" b="0" spc="-150" dirty="0">
                <a:latin typeface="Microsoft YaHei UI Light"/>
                <a:cs typeface="Microsoft YaHei UI Light"/>
              </a:rPr>
              <a:t> </a:t>
            </a:r>
            <a:r>
              <a:rPr sz="2000" b="0" spc="-5" dirty="0">
                <a:latin typeface="Microsoft YaHei UI Light"/>
                <a:cs typeface="Microsoft YaHei UI Light"/>
              </a:rPr>
              <a:t>some  carbohydrates </a:t>
            </a:r>
            <a:r>
              <a:rPr sz="2000" b="0" dirty="0">
                <a:latin typeface="Microsoft YaHei UI Light"/>
                <a:cs typeface="Microsoft YaHei UI Light"/>
              </a:rPr>
              <a:t>and lipids, </a:t>
            </a:r>
            <a:r>
              <a:rPr sz="2000" b="0" spc="-5" dirty="0">
                <a:latin typeface="Microsoft YaHei UI Light"/>
                <a:cs typeface="Microsoft YaHei UI Light"/>
              </a:rPr>
              <a:t>enzyme</a:t>
            </a:r>
            <a:r>
              <a:rPr sz="2000" b="0" spc="-105" dirty="0">
                <a:latin typeface="Microsoft YaHei UI Light"/>
                <a:cs typeface="Microsoft YaHei UI Light"/>
              </a:rPr>
              <a:t> </a:t>
            </a:r>
            <a:r>
              <a:rPr sz="2000" b="0" spc="-10" dirty="0">
                <a:latin typeface="Microsoft YaHei UI Light"/>
                <a:cs typeface="Microsoft YaHei UI Light"/>
              </a:rPr>
              <a:t>cofactor</a:t>
            </a:r>
            <a:endParaRPr sz="2000">
              <a:latin typeface="Microsoft YaHei UI Light"/>
              <a:cs typeface="Microsoft YaHei UI Light"/>
            </a:endParaRPr>
          </a:p>
          <a:p>
            <a:pPr marL="355600" marR="5080" indent="-3429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429895" algn="l"/>
                <a:tab pos="430530" algn="l"/>
              </a:tabLst>
            </a:pPr>
            <a:r>
              <a:rPr dirty="0"/>
              <a:t>	</a:t>
            </a:r>
            <a:r>
              <a:rPr sz="2000" b="0" dirty="0">
                <a:latin typeface="Microsoft YaHei UI Light"/>
                <a:cs typeface="Microsoft YaHei UI Light"/>
              </a:rPr>
              <a:t>Some incorporate </a:t>
            </a:r>
            <a:r>
              <a:rPr sz="2000" b="0" spc="-5" dirty="0">
                <a:latin typeface="Microsoft YaHei UI Light"/>
                <a:cs typeface="Microsoft YaHei UI Light"/>
              </a:rPr>
              <a:t>ammonia </a:t>
            </a:r>
            <a:r>
              <a:rPr sz="2000" b="0" spc="-10" dirty="0">
                <a:latin typeface="Microsoft YaHei UI Light"/>
                <a:cs typeface="Microsoft YaHei UI Light"/>
              </a:rPr>
              <a:t>directly </a:t>
            </a:r>
            <a:r>
              <a:rPr sz="2000" b="0" spc="-5" dirty="0">
                <a:latin typeface="Microsoft YaHei UI Light"/>
                <a:cs typeface="Microsoft YaHei UI Light"/>
              </a:rPr>
              <a:t>through </a:t>
            </a:r>
            <a:r>
              <a:rPr sz="2000" b="0" dirty="0">
                <a:latin typeface="Microsoft YaHei UI Light"/>
                <a:cs typeface="Microsoft YaHei UI Light"/>
              </a:rPr>
              <a:t>the action </a:t>
            </a:r>
            <a:r>
              <a:rPr sz="2000" b="0" spc="-30" dirty="0">
                <a:latin typeface="Microsoft YaHei UI Light"/>
                <a:cs typeface="Microsoft YaHei UI Light"/>
              </a:rPr>
              <a:t>of </a:t>
            </a:r>
            <a:r>
              <a:rPr sz="2000" b="0" dirty="0">
                <a:latin typeface="Microsoft YaHei UI Light"/>
                <a:cs typeface="Microsoft YaHei UI Light"/>
              </a:rPr>
              <a:t>enzymes</a:t>
            </a:r>
            <a:r>
              <a:rPr sz="2000" b="0" spc="-130" dirty="0">
                <a:latin typeface="Microsoft YaHei UI Light"/>
                <a:cs typeface="Microsoft YaHei UI Light"/>
              </a:rPr>
              <a:t> </a:t>
            </a:r>
            <a:r>
              <a:rPr sz="2000" b="0" spc="-5" dirty="0">
                <a:latin typeface="Microsoft YaHei UI Light"/>
                <a:cs typeface="Microsoft YaHei UI Light"/>
              </a:rPr>
              <a:t>such  </a:t>
            </a:r>
            <a:r>
              <a:rPr sz="2000" b="0" dirty="0">
                <a:latin typeface="Microsoft YaHei UI Light"/>
                <a:cs typeface="Microsoft YaHei UI Light"/>
              </a:rPr>
              <a:t>as glutamate </a:t>
            </a:r>
            <a:r>
              <a:rPr sz="2000" b="0" spc="-5" dirty="0">
                <a:latin typeface="Microsoft YaHei UI Light"/>
                <a:cs typeface="Microsoft YaHei UI Light"/>
              </a:rPr>
              <a:t>dehydrogenase </a:t>
            </a:r>
            <a:r>
              <a:rPr sz="2000" b="0" dirty="0">
                <a:latin typeface="Microsoft YaHei UI Light"/>
                <a:cs typeface="Microsoft YaHei UI Light"/>
              </a:rPr>
              <a:t>or glutamine </a:t>
            </a:r>
            <a:r>
              <a:rPr sz="2000" b="0" spc="-5" dirty="0">
                <a:latin typeface="Microsoft YaHei UI Light"/>
                <a:cs typeface="Microsoft YaHei UI Light"/>
              </a:rPr>
              <a:t>synthetase </a:t>
            </a:r>
            <a:r>
              <a:rPr sz="2000" b="0" dirty="0">
                <a:latin typeface="Microsoft YaHei UI Light"/>
                <a:cs typeface="Microsoft YaHei UI Light"/>
              </a:rPr>
              <a:t>and glutamine  synthase</a:t>
            </a:r>
            <a:endParaRPr sz="2000">
              <a:latin typeface="Microsoft YaHei UI Light"/>
              <a:cs typeface="Microsoft YaHei UI Light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0" spc="-5" dirty="0">
                <a:latin typeface="Microsoft YaHei UI Light"/>
                <a:cs typeface="Microsoft YaHei UI Light"/>
              </a:rPr>
              <a:t>Phototrophs </a:t>
            </a:r>
            <a:r>
              <a:rPr sz="2000" b="0" dirty="0">
                <a:latin typeface="Microsoft YaHei UI Light"/>
                <a:cs typeface="Microsoft YaHei UI Light"/>
              </a:rPr>
              <a:t>and </a:t>
            </a:r>
            <a:r>
              <a:rPr sz="2000" b="0" spc="-5" dirty="0">
                <a:latin typeface="Microsoft YaHei UI Light"/>
                <a:cs typeface="Microsoft YaHei UI Light"/>
              </a:rPr>
              <a:t>chemotrophic</a:t>
            </a:r>
            <a:r>
              <a:rPr sz="2000" b="0" spc="-70" dirty="0">
                <a:latin typeface="Microsoft YaHei UI Light"/>
                <a:cs typeface="Microsoft YaHei UI Light"/>
              </a:rPr>
              <a:t> </a:t>
            </a:r>
            <a:r>
              <a:rPr sz="2000" b="0" spc="-5" dirty="0">
                <a:latin typeface="Microsoft YaHei UI Light"/>
                <a:cs typeface="Microsoft YaHei UI Light"/>
              </a:rPr>
              <a:t>microbes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4928318"/>
            <a:ext cx="7691120" cy="127635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429895" indent="-417830">
              <a:lnSpc>
                <a:spcPct val="100000"/>
              </a:lnSpc>
              <a:spcBef>
                <a:spcPts val="1220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429895" algn="l"/>
                <a:tab pos="430530" algn="l"/>
              </a:tabLst>
            </a:pPr>
            <a:r>
              <a:rPr sz="2000" b="0" spc="-5" dirty="0">
                <a:solidFill>
                  <a:srgbClr val="AF1512"/>
                </a:solidFill>
                <a:latin typeface="Microsoft YaHei UI Light"/>
                <a:cs typeface="Microsoft YaHei UI Light"/>
              </a:rPr>
              <a:t>Nitrogen </a:t>
            </a:r>
            <a:r>
              <a:rPr sz="2000" b="0" dirty="0">
                <a:solidFill>
                  <a:srgbClr val="AF1512"/>
                </a:solidFill>
                <a:latin typeface="Microsoft YaHei UI Light"/>
                <a:cs typeface="Microsoft YaHei UI Light"/>
              </a:rPr>
              <a:t>Fixation</a:t>
            </a:r>
            <a:r>
              <a:rPr sz="2000" b="0" spc="-75" dirty="0">
                <a:solidFill>
                  <a:srgbClr val="AF1512"/>
                </a:solidFill>
                <a:latin typeface="Microsoft YaHei UI Light"/>
                <a:cs typeface="Microsoft YaHei UI Light"/>
              </a:rPr>
              <a:t> </a:t>
            </a:r>
            <a:r>
              <a:rPr sz="2000" b="0" dirty="0">
                <a:solidFill>
                  <a:srgbClr val="AF1512"/>
                </a:solidFill>
                <a:latin typeface="Microsoft YaHei UI Light"/>
                <a:cs typeface="Microsoft YaHei UI Light"/>
              </a:rPr>
              <a:t>:</a:t>
            </a:r>
            <a:endParaRPr sz="2000">
              <a:latin typeface="Microsoft YaHei UI Light"/>
              <a:cs typeface="Microsoft YaHei UI Light"/>
            </a:endParaRPr>
          </a:p>
          <a:p>
            <a:pPr marL="756285" lvl="1" indent="-287020">
              <a:lnSpc>
                <a:spcPct val="100000"/>
              </a:lnSpc>
              <a:spcBef>
                <a:spcPts val="1010"/>
              </a:spcBef>
              <a:buClr>
                <a:srgbClr val="92D050"/>
              </a:buClr>
              <a:buSzPct val="80555"/>
              <a:buFont typeface="Wingdings"/>
              <a:buChar char=""/>
              <a:tabLst>
                <a:tab pos="756920" algn="l"/>
              </a:tabLst>
            </a:pPr>
            <a:r>
              <a:rPr sz="1800" b="0" spc="-35" dirty="0">
                <a:latin typeface="Microsoft YaHei UI Light"/>
                <a:cs typeface="Microsoft YaHei UI Light"/>
              </a:rPr>
              <a:t>Variety </a:t>
            </a:r>
            <a:r>
              <a:rPr sz="1800" b="0" spc="-25" dirty="0">
                <a:latin typeface="Microsoft YaHei UI Light"/>
                <a:cs typeface="Microsoft YaHei UI Light"/>
              </a:rPr>
              <a:t>of </a:t>
            </a:r>
            <a:r>
              <a:rPr sz="1800" b="0" dirty="0">
                <a:latin typeface="Microsoft YaHei UI Light"/>
                <a:cs typeface="Microsoft YaHei UI Light"/>
              </a:rPr>
              <a:t>bacteria </a:t>
            </a:r>
            <a:r>
              <a:rPr sz="1800" b="0" spc="-5" dirty="0">
                <a:latin typeface="Microsoft YaHei UI Light"/>
                <a:cs typeface="Microsoft YaHei UI Light"/>
              </a:rPr>
              <a:t>(Cyanobacteria, Symbiotic bacterium</a:t>
            </a:r>
            <a:r>
              <a:rPr sz="1800" b="0" spc="110" dirty="0">
                <a:latin typeface="Microsoft YaHei UI Light"/>
                <a:cs typeface="Microsoft YaHei UI Light"/>
              </a:rPr>
              <a:t> </a:t>
            </a:r>
            <a:r>
              <a:rPr sz="1800" b="0" dirty="0">
                <a:latin typeface="Microsoft YaHei UI Light"/>
                <a:cs typeface="Microsoft YaHei UI Light"/>
              </a:rPr>
              <a:t>Rhizobium)</a:t>
            </a:r>
            <a:endParaRPr sz="1800">
              <a:latin typeface="Microsoft YaHei UI Light"/>
              <a:cs typeface="Microsoft YaHei UI Light"/>
            </a:endParaRPr>
          </a:p>
          <a:p>
            <a:pPr marL="824865" lvl="1" indent="-355600">
              <a:lnSpc>
                <a:spcPct val="100000"/>
              </a:lnSpc>
              <a:spcBef>
                <a:spcPts val="994"/>
              </a:spcBef>
              <a:buClr>
                <a:srgbClr val="92D050"/>
              </a:buClr>
              <a:buSzPct val="80555"/>
              <a:buFont typeface="Wingdings"/>
              <a:buChar char=""/>
              <a:tabLst>
                <a:tab pos="824865" algn="l"/>
                <a:tab pos="825500" algn="l"/>
              </a:tabLst>
            </a:pPr>
            <a:r>
              <a:rPr sz="1800" b="0" spc="-5" dirty="0">
                <a:latin typeface="Microsoft YaHei UI Light"/>
                <a:cs typeface="Microsoft YaHei UI Light"/>
              </a:rPr>
              <a:t>Assimilate atmospheric </a:t>
            </a:r>
            <a:r>
              <a:rPr sz="1800" b="0" spc="-10" dirty="0">
                <a:latin typeface="Microsoft YaHei UI Light"/>
                <a:cs typeface="Microsoft YaHei UI Light"/>
              </a:rPr>
              <a:t>nitrogen </a:t>
            </a:r>
            <a:r>
              <a:rPr sz="1800" b="0" dirty="0">
                <a:latin typeface="Microsoft YaHei UI Light"/>
                <a:cs typeface="Microsoft YaHei UI Light"/>
              </a:rPr>
              <a:t>(N</a:t>
            </a:r>
            <a:r>
              <a:rPr sz="1400" b="0" dirty="0">
                <a:latin typeface="Microsoft YaHei UI Light"/>
                <a:cs typeface="Microsoft YaHei UI Light"/>
              </a:rPr>
              <a:t>2</a:t>
            </a:r>
            <a:r>
              <a:rPr sz="1800" b="0" dirty="0">
                <a:latin typeface="Microsoft YaHei UI Light"/>
                <a:cs typeface="Microsoft YaHei UI Light"/>
              </a:rPr>
              <a:t>) by </a:t>
            </a:r>
            <a:r>
              <a:rPr sz="1800" b="0" spc="-10" dirty="0">
                <a:latin typeface="Microsoft YaHei UI Light"/>
                <a:cs typeface="Microsoft YaHei UI Light"/>
              </a:rPr>
              <a:t>reducing </a:t>
            </a:r>
            <a:r>
              <a:rPr sz="1800" b="0" dirty="0">
                <a:latin typeface="Microsoft YaHei UI Light"/>
                <a:cs typeface="Microsoft YaHei UI Light"/>
              </a:rPr>
              <a:t>it to</a:t>
            </a:r>
            <a:r>
              <a:rPr sz="1800" b="0" spc="35" dirty="0">
                <a:latin typeface="Microsoft YaHei UI Light"/>
                <a:cs typeface="Microsoft YaHei UI Light"/>
              </a:rPr>
              <a:t> </a:t>
            </a:r>
            <a:r>
              <a:rPr sz="1800" b="0" spc="-5" dirty="0">
                <a:latin typeface="Microsoft YaHei UI Light"/>
                <a:cs typeface="Microsoft YaHei UI Light"/>
              </a:rPr>
              <a:t>ammonium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2900" y="3977640"/>
            <a:ext cx="5928995" cy="582295"/>
            <a:chOff x="342900" y="3977640"/>
            <a:chExt cx="5928995" cy="582295"/>
          </a:xfrm>
        </p:grpSpPr>
        <p:sp>
          <p:nvSpPr>
            <p:cNvPr id="8" name="object 8"/>
            <p:cNvSpPr/>
            <p:nvPr/>
          </p:nvSpPr>
          <p:spPr>
            <a:xfrm>
              <a:off x="4702302" y="4126230"/>
              <a:ext cx="1559560" cy="245745"/>
            </a:xfrm>
            <a:custGeom>
              <a:avLst/>
              <a:gdLst/>
              <a:ahLst/>
              <a:cxnLst/>
              <a:rect l="l" t="t" r="r" b="b"/>
              <a:pathLst>
                <a:path w="1559560" h="245745">
                  <a:moveTo>
                    <a:pt x="1436370" y="0"/>
                  </a:moveTo>
                  <a:lnTo>
                    <a:pt x="1436370" y="61341"/>
                  </a:lnTo>
                  <a:lnTo>
                    <a:pt x="0" y="61341"/>
                  </a:lnTo>
                  <a:lnTo>
                    <a:pt x="0" y="184023"/>
                  </a:lnTo>
                  <a:lnTo>
                    <a:pt x="1436370" y="184023"/>
                  </a:lnTo>
                  <a:lnTo>
                    <a:pt x="1436370" y="245364"/>
                  </a:lnTo>
                  <a:lnTo>
                    <a:pt x="1559052" y="122682"/>
                  </a:lnTo>
                  <a:lnTo>
                    <a:pt x="143637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02302" y="4126230"/>
              <a:ext cx="1559560" cy="245745"/>
            </a:xfrm>
            <a:custGeom>
              <a:avLst/>
              <a:gdLst/>
              <a:ahLst/>
              <a:cxnLst/>
              <a:rect l="l" t="t" r="r" b="b"/>
              <a:pathLst>
                <a:path w="1559560" h="245745">
                  <a:moveTo>
                    <a:pt x="0" y="61341"/>
                  </a:moveTo>
                  <a:lnTo>
                    <a:pt x="1436370" y="61341"/>
                  </a:lnTo>
                  <a:lnTo>
                    <a:pt x="1436370" y="0"/>
                  </a:lnTo>
                  <a:lnTo>
                    <a:pt x="1559052" y="122682"/>
                  </a:lnTo>
                  <a:lnTo>
                    <a:pt x="1436370" y="245364"/>
                  </a:lnTo>
                  <a:lnTo>
                    <a:pt x="1436370" y="184023"/>
                  </a:lnTo>
                  <a:lnTo>
                    <a:pt x="0" y="184023"/>
                  </a:lnTo>
                  <a:lnTo>
                    <a:pt x="0" y="61341"/>
                  </a:lnTo>
                  <a:close/>
                </a:path>
              </a:pathLst>
            </a:custGeom>
            <a:ln w="19812">
              <a:solidFill>
                <a:srgbClr val="800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900" y="3977640"/>
              <a:ext cx="1775460" cy="5394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02563" y="4000500"/>
              <a:ext cx="1053084" cy="5593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87096" y="3995928"/>
              <a:ext cx="1687068" cy="4511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7095" y="3995928"/>
            <a:ext cx="1687195" cy="451484"/>
          </a:xfrm>
          <a:prstGeom prst="rect">
            <a:avLst/>
          </a:prstGeom>
          <a:ln w="9144">
            <a:solidFill>
              <a:srgbClr val="9E5E9B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492759">
              <a:lnSpc>
                <a:spcPct val="100000"/>
              </a:lnSpc>
              <a:spcBef>
                <a:spcPts val="640"/>
              </a:spcBef>
            </a:pPr>
            <a:r>
              <a:rPr sz="1800" b="0" spc="-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Nitrate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102866" y="3977640"/>
            <a:ext cx="2553335" cy="582295"/>
            <a:chOff x="2102866" y="3977640"/>
            <a:chExt cx="2553335" cy="582295"/>
          </a:xfrm>
        </p:grpSpPr>
        <p:sp>
          <p:nvSpPr>
            <p:cNvPr id="15" name="object 15"/>
            <p:cNvSpPr/>
            <p:nvPr/>
          </p:nvSpPr>
          <p:spPr>
            <a:xfrm>
              <a:off x="2113026" y="4176522"/>
              <a:ext cx="748665" cy="155575"/>
            </a:xfrm>
            <a:custGeom>
              <a:avLst/>
              <a:gdLst/>
              <a:ahLst/>
              <a:cxnLst/>
              <a:rect l="l" t="t" r="r" b="b"/>
              <a:pathLst>
                <a:path w="748664" h="155575">
                  <a:moveTo>
                    <a:pt x="670560" y="0"/>
                  </a:moveTo>
                  <a:lnTo>
                    <a:pt x="670560" y="38861"/>
                  </a:lnTo>
                  <a:lnTo>
                    <a:pt x="0" y="38861"/>
                  </a:lnTo>
                  <a:lnTo>
                    <a:pt x="0" y="116585"/>
                  </a:lnTo>
                  <a:lnTo>
                    <a:pt x="670560" y="116585"/>
                  </a:lnTo>
                  <a:lnTo>
                    <a:pt x="670560" y="155447"/>
                  </a:lnTo>
                  <a:lnTo>
                    <a:pt x="748284" y="77723"/>
                  </a:lnTo>
                  <a:lnTo>
                    <a:pt x="670560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13026" y="4176522"/>
              <a:ext cx="748665" cy="155575"/>
            </a:xfrm>
            <a:custGeom>
              <a:avLst/>
              <a:gdLst/>
              <a:ahLst/>
              <a:cxnLst/>
              <a:rect l="l" t="t" r="r" b="b"/>
              <a:pathLst>
                <a:path w="748664" h="155575">
                  <a:moveTo>
                    <a:pt x="0" y="38861"/>
                  </a:moveTo>
                  <a:lnTo>
                    <a:pt x="670560" y="38861"/>
                  </a:lnTo>
                  <a:lnTo>
                    <a:pt x="670560" y="0"/>
                  </a:lnTo>
                  <a:lnTo>
                    <a:pt x="748284" y="77723"/>
                  </a:lnTo>
                  <a:lnTo>
                    <a:pt x="670560" y="155447"/>
                  </a:lnTo>
                  <a:lnTo>
                    <a:pt x="670560" y="116585"/>
                  </a:lnTo>
                  <a:lnTo>
                    <a:pt x="0" y="116585"/>
                  </a:lnTo>
                  <a:lnTo>
                    <a:pt x="0" y="38861"/>
                  </a:lnTo>
                  <a:close/>
                </a:path>
              </a:pathLst>
            </a:custGeom>
            <a:ln w="19812">
              <a:solidFill>
                <a:srgbClr val="800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80360" y="3977640"/>
              <a:ext cx="1775460" cy="5394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087624" y="4000500"/>
              <a:ext cx="1426464" cy="5593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24555" y="3995928"/>
              <a:ext cx="1687068" cy="4511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924555" y="3995928"/>
            <a:ext cx="1687195" cy="451484"/>
          </a:xfrm>
          <a:prstGeom prst="rect">
            <a:avLst/>
          </a:prstGeom>
          <a:ln w="9144">
            <a:solidFill>
              <a:srgbClr val="9E5E9B"/>
            </a:solidFill>
          </a:ln>
        </p:spPr>
        <p:txBody>
          <a:bodyPr vert="horz" wrap="square" lIns="0" tIns="81280" rIns="0" bIns="0" rtlCol="0">
            <a:spAutoFit/>
          </a:bodyPr>
          <a:lstStyle/>
          <a:p>
            <a:pPr marL="340360">
              <a:lnSpc>
                <a:spcPct val="100000"/>
              </a:lnSpc>
              <a:spcBef>
                <a:spcPts val="640"/>
              </a:spcBef>
            </a:pPr>
            <a:r>
              <a:rPr sz="1800" b="0" spc="-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Ammonia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280403" y="3939540"/>
            <a:ext cx="1775460" cy="582295"/>
            <a:chOff x="6280403" y="3939540"/>
            <a:chExt cx="1775460" cy="582295"/>
          </a:xfrm>
        </p:grpSpPr>
        <p:sp>
          <p:nvSpPr>
            <p:cNvPr id="22" name="object 22"/>
            <p:cNvSpPr/>
            <p:nvPr/>
          </p:nvSpPr>
          <p:spPr>
            <a:xfrm>
              <a:off x="6280403" y="3939540"/>
              <a:ext cx="1775459" cy="5379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23075" y="3962400"/>
              <a:ext cx="1688592" cy="55930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324599" y="3957828"/>
              <a:ext cx="1687068" cy="4495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24600" y="3957828"/>
            <a:ext cx="1687195" cy="449580"/>
          </a:xfrm>
          <a:prstGeom prst="rect">
            <a:avLst/>
          </a:prstGeom>
          <a:ln w="9144">
            <a:solidFill>
              <a:srgbClr val="9E5E9B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175895">
              <a:lnSpc>
                <a:spcPct val="100000"/>
              </a:lnSpc>
              <a:spcBef>
                <a:spcPts val="635"/>
              </a:spcBef>
            </a:pPr>
            <a:r>
              <a:rPr sz="1800" b="0" spc="-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Incorporated</a:t>
            </a:r>
            <a:endParaRPr sz="1800">
              <a:latin typeface="Microsoft YaHei UI Light"/>
              <a:cs typeface="Microsoft YaHei UI Ligh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943602" y="3865626"/>
            <a:ext cx="11271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solidFill>
                  <a:srgbClr val="171717"/>
                </a:solidFill>
                <a:latin typeface="Microsoft YaHei UI Light"/>
                <a:cs typeface="Microsoft YaHei UI Light"/>
              </a:rPr>
              <a:t>Assimilatory</a:t>
            </a:r>
            <a:endParaRPr sz="1600">
              <a:latin typeface="Microsoft YaHei UI Light"/>
              <a:cs typeface="Microsoft YaHei UI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39385" y="4353559"/>
            <a:ext cx="1535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5" dirty="0">
                <a:solidFill>
                  <a:srgbClr val="171717"/>
                </a:solidFill>
                <a:latin typeface="Microsoft YaHei UI Light"/>
                <a:cs typeface="Microsoft YaHei UI Light"/>
              </a:rPr>
              <a:t>nitrate</a:t>
            </a:r>
            <a:r>
              <a:rPr sz="1600" b="0" spc="-45" dirty="0">
                <a:solidFill>
                  <a:srgbClr val="171717"/>
                </a:solidFill>
                <a:latin typeface="Microsoft YaHei UI Light"/>
                <a:cs typeface="Microsoft YaHei UI Light"/>
              </a:rPr>
              <a:t> </a:t>
            </a:r>
            <a:r>
              <a:rPr sz="1600" b="0" spc="-10" dirty="0">
                <a:solidFill>
                  <a:srgbClr val="171717"/>
                </a:solidFill>
                <a:latin typeface="Microsoft YaHei UI Light"/>
                <a:cs typeface="Microsoft YaHei UI Light"/>
              </a:rPr>
              <a:t>reduction</a:t>
            </a:r>
            <a:endParaRPr sz="1600">
              <a:latin typeface="Microsoft YaHei UI Light"/>
              <a:cs typeface="Microsoft YaHei UI 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34105" y="15951"/>
            <a:ext cx="287528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10" dirty="0">
                <a:latin typeface="Microsoft YaHei UI Light"/>
                <a:cs typeface="Microsoft YaHei UI Light"/>
              </a:rPr>
              <a:t>P</a:t>
            </a:r>
            <a:r>
              <a:rPr b="0" spc="-5" dirty="0">
                <a:latin typeface="Microsoft YaHei UI Light"/>
                <a:cs typeface="Microsoft YaHei UI Light"/>
              </a:rPr>
              <a:t>h</a:t>
            </a:r>
            <a:r>
              <a:rPr b="0" spc="10" dirty="0">
                <a:latin typeface="Microsoft YaHei UI Light"/>
                <a:cs typeface="Microsoft YaHei UI Light"/>
              </a:rPr>
              <a:t>o</a:t>
            </a:r>
            <a:r>
              <a:rPr b="0" spc="-5" dirty="0">
                <a:latin typeface="Microsoft YaHei UI Light"/>
                <a:cs typeface="Microsoft YaHei UI Light"/>
              </a:rPr>
              <a:t>spho</a:t>
            </a:r>
            <a:r>
              <a:rPr b="0" spc="5" dirty="0">
                <a:latin typeface="Microsoft YaHei UI Light"/>
                <a:cs typeface="Microsoft YaHei UI Light"/>
              </a:rPr>
              <a:t>r</a:t>
            </a:r>
            <a:r>
              <a:rPr b="0" spc="-5" dirty="0">
                <a:latin typeface="Microsoft YaHei UI Light"/>
                <a:cs typeface="Microsoft YaHei UI Light"/>
              </a:rPr>
              <a:t>us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1131824"/>
            <a:ext cx="8295640" cy="223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429895" algn="l"/>
                <a:tab pos="430530" algn="l"/>
              </a:tabLst>
            </a:pPr>
            <a:r>
              <a:rPr dirty="0"/>
              <a:t>	</a:t>
            </a:r>
            <a:r>
              <a:rPr sz="2000" b="0" dirty="0">
                <a:latin typeface="Microsoft YaHei UI Light"/>
                <a:cs typeface="Microsoft YaHei UI Light"/>
              </a:rPr>
              <a:t>Phosphorus </a:t>
            </a:r>
            <a:r>
              <a:rPr sz="2000" b="0" spc="-10" dirty="0">
                <a:latin typeface="Microsoft YaHei UI Light"/>
                <a:cs typeface="Microsoft YaHei UI Light"/>
              </a:rPr>
              <a:t>present </a:t>
            </a:r>
            <a:r>
              <a:rPr sz="2000" b="0" dirty="0">
                <a:latin typeface="Microsoft YaHei UI Light"/>
                <a:cs typeface="Microsoft YaHei UI Light"/>
              </a:rPr>
              <a:t>in </a:t>
            </a:r>
            <a:r>
              <a:rPr sz="2000" b="0" spc="-5" dirty="0">
                <a:latin typeface="Microsoft YaHei UI Light"/>
                <a:cs typeface="Microsoft YaHei UI Light"/>
              </a:rPr>
              <a:t>nucleic </a:t>
            </a:r>
            <a:r>
              <a:rPr sz="2000" b="0" dirty="0">
                <a:latin typeface="Microsoft YaHei UI Light"/>
                <a:cs typeface="Microsoft YaHei UI Light"/>
              </a:rPr>
              <a:t>acid, phospholipids, </a:t>
            </a:r>
            <a:r>
              <a:rPr sz="2000" b="0" spc="-5" dirty="0">
                <a:latin typeface="Microsoft YaHei UI Light"/>
                <a:cs typeface="Microsoft YaHei UI Light"/>
              </a:rPr>
              <a:t>nucleotides </a:t>
            </a:r>
            <a:r>
              <a:rPr sz="2000" b="0" spc="-45" dirty="0">
                <a:latin typeface="Microsoft YaHei UI Light"/>
                <a:cs typeface="Microsoft YaHei UI Light"/>
              </a:rPr>
              <a:t>(ATP),  </a:t>
            </a:r>
            <a:r>
              <a:rPr sz="2000" b="0" spc="-5" dirty="0">
                <a:latin typeface="Microsoft YaHei UI Light"/>
                <a:cs typeface="Microsoft YaHei UI Light"/>
              </a:rPr>
              <a:t>cofactors, some proteins </a:t>
            </a:r>
            <a:r>
              <a:rPr sz="2000" b="0" dirty="0">
                <a:latin typeface="Microsoft YaHei UI Light"/>
                <a:cs typeface="Microsoft YaHei UI Light"/>
              </a:rPr>
              <a:t>and other </a:t>
            </a:r>
            <a:r>
              <a:rPr sz="2000" b="0" spc="-5" dirty="0">
                <a:latin typeface="Microsoft YaHei UI Light"/>
                <a:cs typeface="Microsoft YaHei UI Light"/>
              </a:rPr>
              <a:t>cell</a:t>
            </a:r>
            <a:r>
              <a:rPr sz="2000" b="0" spc="-150" dirty="0">
                <a:latin typeface="Microsoft YaHei UI Light"/>
                <a:cs typeface="Microsoft YaHei UI Light"/>
              </a:rPr>
              <a:t> </a:t>
            </a:r>
            <a:r>
              <a:rPr sz="2000" b="0" dirty="0">
                <a:latin typeface="Microsoft YaHei UI Light"/>
                <a:cs typeface="Microsoft YaHei UI Light"/>
              </a:rPr>
              <a:t>components</a:t>
            </a:r>
            <a:endParaRPr sz="2000">
              <a:latin typeface="Microsoft YaHei UI Light"/>
              <a:cs typeface="Microsoft YaHei UI Light"/>
            </a:endParaRPr>
          </a:p>
          <a:p>
            <a:pPr marL="429895" indent="-417830">
              <a:lnSpc>
                <a:spcPct val="100000"/>
              </a:lnSpc>
              <a:spcBef>
                <a:spcPts val="100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429895" algn="l"/>
                <a:tab pos="430530" algn="l"/>
              </a:tabLst>
            </a:pPr>
            <a:r>
              <a:rPr sz="2000" b="0" dirty="0">
                <a:latin typeface="Microsoft YaHei UI Light"/>
                <a:cs typeface="Microsoft YaHei UI Light"/>
              </a:rPr>
              <a:t>Use </a:t>
            </a:r>
            <a:r>
              <a:rPr sz="2000" b="0" spc="-35" dirty="0">
                <a:latin typeface="Microsoft YaHei UI Light"/>
                <a:cs typeface="Microsoft YaHei UI Light"/>
              </a:rPr>
              <a:t>of </a:t>
            </a:r>
            <a:r>
              <a:rPr sz="2000" b="0" spc="-5" dirty="0">
                <a:latin typeface="Microsoft YaHei UI Light"/>
                <a:cs typeface="Microsoft YaHei UI Light"/>
              </a:rPr>
              <a:t>inorganic </a:t>
            </a:r>
            <a:r>
              <a:rPr sz="2000" b="0" dirty="0">
                <a:latin typeface="Microsoft YaHei UI Light"/>
                <a:cs typeface="Microsoft YaHei UI Light"/>
              </a:rPr>
              <a:t>phosphate as </a:t>
            </a:r>
            <a:r>
              <a:rPr sz="2000" b="0" spc="-5" dirty="0">
                <a:latin typeface="Microsoft YaHei UI Light"/>
                <a:cs typeface="Microsoft YaHei UI Light"/>
              </a:rPr>
              <a:t>phosphorous </a:t>
            </a:r>
            <a:r>
              <a:rPr sz="2000" b="0" spc="-10" dirty="0">
                <a:latin typeface="Microsoft YaHei UI Light"/>
                <a:cs typeface="Microsoft YaHei UI Light"/>
              </a:rPr>
              <a:t>source </a:t>
            </a:r>
            <a:r>
              <a:rPr sz="2000" b="0" dirty="0">
                <a:latin typeface="Microsoft YaHei UI Light"/>
                <a:cs typeface="Microsoft YaHei UI Light"/>
              </a:rPr>
              <a:t>which is</a:t>
            </a:r>
            <a:r>
              <a:rPr sz="2000" b="0" spc="-30" dirty="0">
                <a:latin typeface="Microsoft YaHei UI Light"/>
                <a:cs typeface="Microsoft YaHei UI Light"/>
              </a:rPr>
              <a:t> </a:t>
            </a:r>
            <a:r>
              <a:rPr sz="2000" b="0" spc="-10" dirty="0">
                <a:latin typeface="Microsoft YaHei UI Light"/>
                <a:cs typeface="Microsoft YaHei UI Light"/>
              </a:rPr>
              <a:t>directly</a:t>
            </a:r>
            <a:endParaRPr sz="2000">
              <a:latin typeface="Microsoft YaHei UI Light"/>
              <a:cs typeface="Microsoft YaHei UI Light"/>
            </a:endParaRPr>
          </a:p>
          <a:p>
            <a:pPr marL="355600">
              <a:lnSpc>
                <a:spcPct val="100000"/>
              </a:lnSpc>
            </a:pPr>
            <a:r>
              <a:rPr sz="2000" b="0" dirty="0">
                <a:latin typeface="Microsoft YaHei UI Light"/>
                <a:cs typeface="Microsoft YaHei UI Light"/>
              </a:rPr>
              <a:t>incorporated</a:t>
            </a:r>
            <a:endParaRPr sz="2000">
              <a:latin typeface="Microsoft YaHei UI Light"/>
              <a:cs typeface="Microsoft YaHei UI Light"/>
            </a:endParaRPr>
          </a:p>
          <a:p>
            <a:pPr marL="429895" indent="-41783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429895" algn="l"/>
                <a:tab pos="430530" algn="l"/>
              </a:tabLst>
            </a:pPr>
            <a:r>
              <a:rPr sz="2000" b="0" spc="-5" dirty="0">
                <a:latin typeface="Microsoft YaHei UI Light"/>
                <a:cs typeface="Microsoft YaHei UI Light"/>
              </a:rPr>
              <a:t>Aquatic environments </a:t>
            </a:r>
            <a:r>
              <a:rPr sz="2000" b="0" dirty="0">
                <a:latin typeface="Microsoft YaHei UI Light"/>
                <a:cs typeface="Microsoft YaHei UI Light"/>
              </a:rPr>
              <a:t>: Low phosphate levels </a:t>
            </a:r>
            <a:r>
              <a:rPr sz="2000" b="0" spc="-5" dirty="0">
                <a:latin typeface="Microsoft YaHei UI Light"/>
                <a:cs typeface="Microsoft YaHei UI Light"/>
              </a:rPr>
              <a:t>limits microbial</a:t>
            </a:r>
            <a:r>
              <a:rPr sz="2000" b="0" spc="-160" dirty="0">
                <a:latin typeface="Microsoft YaHei UI Light"/>
                <a:cs typeface="Microsoft YaHei UI Light"/>
              </a:rPr>
              <a:t> </a:t>
            </a:r>
            <a:r>
              <a:rPr sz="2000" b="0" spc="-10" dirty="0">
                <a:latin typeface="Microsoft YaHei UI Light"/>
                <a:cs typeface="Microsoft YaHei UI Light"/>
              </a:rPr>
              <a:t>growth</a:t>
            </a:r>
            <a:endParaRPr sz="2000">
              <a:latin typeface="Microsoft YaHei UI Light"/>
              <a:cs typeface="Microsoft YaHei UI Light"/>
            </a:endParaRPr>
          </a:p>
          <a:p>
            <a:pPr marL="429895" indent="-417830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429895" algn="l"/>
                <a:tab pos="430530" algn="l"/>
              </a:tabLst>
            </a:pPr>
            <a:r>
              <a:rPr sz="2000" b="0" spc="-5" dirty="0">
                <a:latin typeface="Microsoft YaHei UI Light"/>
                <a:cs typeface="Microsoft YaHei UI Light"/>
              </a:rPr>
              <a:t>E.coli uses organic </a:t>
            </a:r>
            <a:r>
              <a:rPr sz="2000" b="0" dirty="0">
                <a:latin typeface="Microsoft YaHei UI Light"/>
                <a:cs typeface="Microsoft YaHei UI Light"/>
              </a:rPr>
              <a:t>and </a:t>
            </a:r>
            <a:r>
              <a:rPr sz="2000" b="0" spc="-5" dirty="0">
                <a:latin typeface="Microsoft YaHei UI Light"/>
                <a:cs typeface="Microsoft YaHei UI Light"/>
              </a:rPr>
              <a:t>inorganic</a:t>
            </a:r>
            <a:r>
              <a:rPr sz="2000" b="0" spc="-75" dirty="0">
                <a:latin typeface="Microsoft YaHei UI Light"/>
                <a:cs typeface="Microsoft YaHei UI Light"/>
              </a:rPr>
              <a:t> </a:t>
            </a:r>
            <a:r>
              <a:rPr sz="2000" b="0" dirty="0">
                <a:latin typeface="Microsoft YaHei UI Light"/>
                <a:cs typeface="Microsoft YaHei UI Light"/>
              </a:rPr>
              <a:t>phosphate</a:t>
            </a:r>
            <a:endParaRPr sz="2000">
              <a:latin typeface="Microsoft YaHei UI Light"/>
              <a:cs typeface="Microsoft YaHei UI Ligh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73935" y="3476244"/>
            <a:ext cx="3240024" cy="883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5479" y="3761613"/>
            <a:ext cx="1915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Organophosphate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87095" y="3886200"/>
            <a:ext cx="4777740" cy="1424940"/>
            <a:chOff x="387095" y="3886200"/>
            <a:chExt cx="4777740" cy="1424940"/>
          </a:xfrm>
        </p:grpSpPr>
        <p:sp>
          <p:nvSpPr>
            <p:cNvPr id="8" name="object 8"/>
            <p:cNvSpPr/>
            <p:nvPr/>
          </p:nvSpPr>
          <p:spPr>
            <a:xfrm>
              <a:off x="4855463" y="3886200"/>
              <a:ext cx="309372" cy="10728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52999" y="3899916"/>
              <a:ext cx="114300" cy="878840"/>
            </a:xfrm>
            <a:custGeom>
              <a:avLst/>
              <a:gdLst/>
              <a:ahLst/>
              <a:cxnLst/>
              <a:rect l="l" t="t" r="r" b="b"/>
              <a:pathLst>
                <a:path w="114300" h="878839">
                  <a:moveTo>
                    <a:pt x="38100" y="764412"/>
                  </a:moveTo>
                  <a:lnTo>
                    <a:pt x="0" y="764412"/>
                  </a:lnTo>
                  <a:lnTo>
                    <a:pt x="57150" y="878712"/>
                  </a:lnTo>
                  <a:lnTo>
                    <a:pt x="95250" y="802512"/>
                  </a:lnTo>
                  <a:lnTo>
                    <a:pt x="57150" y="802512"/>
                  </a:lnTo>
                  <a:lnTo>
                    <a:pt x="49726" y="801018"/>
                  </a:lnTo>
                  <a:lnTo>
                    <a:pt x="43672" y="796940"/>
                  </a:lnTo>
                  <a:lnTo>
                    <a:pt x="39594" y="790886"/>
                  </a:lnTo>
                  <a:lnTo>
                    <a:pt x="38100" y="783462"/>
                  </a:lnTo>
                  <a:lnTo>
                    <a:pt x="38100" y="764412"/>
                  </a:lnTo>
                  <a:close/>
                </a:path>
                <a:path w="114300" h="878839">
                  <a:moveTo>
                    <a:pt x="57150" y="0"/>
                  </a:moveTo>
                  <a:lnTo>
                    <a:pt x="49726" y="1494"/>
                  </a:lnTo>
                  <a:lnTo>
                    <a:pt x="43672" y="5572"/>
                  </a:lnTo>
                  <a:lnTo>
                    <a:pt x="39594" y="11626"/>
                  </a:lnTo>
                  <a:lnTo>
                    <a:pt x="38100" y="19049"/>
                  </a:lnTo>
                  <a:lnTo>
                    <a:pt x="38100" y="783462"/>
                  </a:lnTo>
                  <a:lnTo>
                    <a:pt x="39594" y="790886"/>
                  </a:lnTo>
                  <a:lnTo>
                    <a:pt x="43672" y="796940"/>
                  </a:lnTo>
                  <a:lnTo>
                    <a:pt x="49726" y="801018"/>
                  </a:lnTo>
                  <a:lnTo>
                    <a:pt x="57150" y="802512"/>
                  </a:lnTo>
                  <a:lnTo>
                    <a:pt x="64573" y="801018"/>
                  </a:lnTo>
                  <a:lnTo>
                    <a:pt x="70627" y="796940"/>
                  </a:lnTo>
                  <a:lnTo>
                    <a:pt x="74705" y="790886"/>
                  </a:lnTo>
                  <a:lnTo>
                    <a:pt x="76200" y="783462"/>
                  </a:lnTo>
                  <a:lnTo>
                    <a:pt x="76200" y="19049"/>
                  </a:lnTo>
                  <a:lnTo>
                    <a:pt x="74705" y="11626"/>
                  </a:lnTo>
                  <a:lnTo>
                    <a:pt x="70627" y="5572"/>
                  </a:lnTo>
                  <a:lnTo>
                    <a:pt x="64573" y="1494"/>
                  </a:lnTo>
                  <a:lnTo>
                    <a:pt x="57150" y="0"/>
                  </a:lnTo>
                  <a:close/>
                </a:path>
                <a:path w="114300" h="878839">
                  <a:moveTo>
                    <a:pt x="114300" y="764412"/>
                  </a:moveTo>
                  <a:lnTo>
                    <a:pt x="76200" y="764412"/>
                  </a:lnTo>
                  <a:lnTo>
                    <a:pt x="76200" y="783462"/>
                  </a:lnTo>
                  <a:lnTo>
                    <a:pt x="74705" y="790886"/>
                  </a:lnTo>
                  <a:lnTo>
                    <a:pt x="70627" y="796940"/>
                  </a:lnTo>
                  <a:lnTo>
                    <a:pt x="64573" y="801018"/>
                  </a:lnTo>
                  <a:lnTo>
                    <a:pt x="57150" y="802512"/>
                  </a:lnTo>
                  <a:lnTo>
                    <a:pt x="95250" y="802512"/>
                  </a:lnTo>
                  <a:lnTo>
                    <a:pt x="114300" y="764412"/>
                  </a:lnTo>
                  <a:close/>
                </a:path>
              </a:pathLst>
            </a:custGeom>
            <a:solidFill>
              <a:srgbClr val="9E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7095" y="4785360"/>
              <a:ext cx="2753868" cy="4236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13587" y="4751832"/>
              <a:ext cx="2500884" cy="5593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1291" y="4803647"/>
              <a:ext cx="2665476" cy="33528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1291" y="4803647"/>
              <a:ext cx="2665730" cy="335280"/>
            </a:xfrm>
            <a:custGeom>
              <a:avLst/>
              <a:gdLst/>
              <a:ahLst/>
              <a:cxnLst/>
              <a:rect l="l" t="t" r="r" b="b"/>
              <a:pathLst>
                <a:path w="2665730" h="335279">
                  <a:moveTo>
                    <a:pt x="0" y="335279"/>
                  </a:moveTo>
                  <a:lnTo>
                    <a:pt x="2665476" y="335279"/>
                  </a:lnTo>
                  <a:lnTo>
                    <a:pt x="2665476" y="0"/>
                  </a:lnTo>
                  <a:lnTo>
                    <a:pt x="0" y="0"/>
                  </a:lnTo>
                  <a:lnTo>
                    <a:pt x="0" y="335279"/>
                  </a:lnTo>
                  <a:close/>
                </a:path>
              </a:pathLst>
            </a:custGeom>
            <a:ln w="9144">
              <a:solidFill>
                <a:srgbClr val="5F9C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77976" y="4814696"/>
            <a:ext cx="2172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Hexose</a:t>
            </a:r>
            <a:r>
              <a:rPr sz="1800" b="0" spc="-6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1800" b="0" spc="-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6-phosphate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10867" y="5106923"/>
            <a:ext cx="309880" cy="767080"/>
            <a:chOff x="1610867" y="5106923"/>
            <a:chExt cx="309880" cy="767080"/>
          </a:xfrm>
        </p:grpSpPr>
        <p:sp>
          <p:nvSpPr>
            <p:cNvPr id="16" name="object 16"/>
            <p:cNvSpPr/>
            <p:nvPr/>
          </p:nvSpPr>
          <p:spPr>
            <a:xfrm>
              <a:off x="1610867" y="5106923"/>
              <a:ext cx="309371" cy="7665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08403" y="5120639"/>
              <a:ext cx="114300" cy="573405"/>
            </a:xfrm>
            <a:custGeom>
              <a:avLst/>
              <a:gdLst/>
              <a:ahLst/>
              <a:cxnLst/>
              <a:rect l="l" t="t" r="r" b="b"/>
              <a:pathLst>
                <a:path w="114300" h="573404">
                  <a:moveTo>
                    <a:pt x="38100" y="458597"/>
                  </a:moveTo>
                  <a:lnTo>
                    <a:pt x="0" y="458597"/>
                  </a:lnTo>
                  <a:lnTo>
                    <a:pt x="57150" y="572833"/>
                  </a:lnTo>
                  <a:lnTo>
                    <a:pt x="95271" y="496633"/>
                  </a:lnTo>
                  <a:lnTo>
                    <a:pt x="57150" y="496633"/>
                  </a:lnTo>
                  <a:lnTo>
                    <a:pt x="49726" y="495137"/>
                  </a:lnTo>
                  <a:lnTo>
                    <a:pt x="43672" y="491056"/>
                  </a:lnTo>
                  <a:lnTo>
                    <a:pt x="39594" y="485001"/>
                  </a:lnTo>
                  <a:lnTo>
                    <a:pt x="38102" y="477596"/>
                  </a:lnTo>
                  <a:lnTo>
                    <a:pt x="38100" y="458597"/>
                  </a:lnTo>
                  <a:close/>
                </a:path>
                <a:path w="114300" h="573404">
                  <a:moveTo>
                    <a:pt x="57150" y="0"/>
                  </a:moveTo>
                  <a:lnTo>
                    <a:pt x="49726" y="1494"/>
                  </a:lnTo>
                  <a:lnTo>
                    <a:pt x="43672" y="5572"/>
                  </a:lnTo>
                  <a:lnTo>
                    <a:pt x="39594" y="11626"/>
                  </a:lnTo>
                  <a:lnTo>
                    <a:pt x="38100" y="19050"/>
                  </a:lnTo>
                  <a:lnTo>
                    <a:pt x="38102" y="477596"/>
                  </a:lnTo>
                  <a:lnTo>
                    <a:pt x="39597" y="485007"/>
                  </a:lnTo>
                  <a:lnTo>
                    <a:pt x="43674" y="491058"/>
                  </a:lnTo>
                  <a:lnTo>
                    <a:pt x="49727" y="495137"/>
                  </a:lnTo>
                  <a:lnTo>
                    <a:pt x="57150" y="496633"/>
                  </a:lnTo>
                  <a:lnTo>
                    <a:pt x="64573" y="495137"/>
                  </a:lnTo>
                  <a:lnTo>
                    <a:pt x="70628" y="491056"/>
                  </a:lnTo>
                  <a:lnTo>
                    <a:pt x="74706" y="485001"/>
                  </a:lnTo>
                  <a:lnTo>
                    <a:pt x="76200" y="477596"/>
                  </a:lnTo>
                  <a:lnTo>
                    <a:pt x="76200" y="19050"/>
                  </a:lnTo>
                  <a:lnTo>
                    <a:pt x="74705" y="11626"/>
                  </a:lnTo>
                  <a:lnTo>
                    <a:pt x="70627" y="5572"/>
                  </a:lnTo>
                  <a:lnTo>
                    <a:pt x="64573" y="1494"/>
                  </a:lnTo>
                  <a:lnTo>
                    <a:pt x="57150" y="0"/>
                  </a:lnTo>
                  <a:close/>
                </a:path>
                <a:path w="114300" h="573404">
                  <a:moveTo>
                    <a:pt x="114300" y="458597"/>
                  </a:moveTo>
                  <a:lnTo>
                    <a:pt x="76200" y="458597"/>
                  </a:lnTo>
                  <a:lnTo>
                    <a:pt x="76200" y="477596"/>
                  </a:lnTo>
                  <a:lnTo>
                    <a:pt x="74705" y="485007"/>
                  </a:lnTo>
                  <a:lnTo>
                    <a:pt x="70627" y="491058"/>
                  </a:lnTo>
                  <a:lnTo>
                    <a:pt x="64573" y="495137"/>
                  </a:lnTo>
                  <a:lnTo>
                    <a:pt x="57150" y="496633"/>
                  </a:lnTo>
                  <a:lnTo>
                    <a:pt x="95271" y="496633"/>
                  </a:lnTo>
                  <a:lnTo>
                    <a:pt x="114300" y="458597"/>
                  </a:lnTo>
                  <a:close/>
                </a:path>
              </a:pathLst>
            </a:custGeom>
            <a:solidFill>
              <a:srgbClr val="9E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889812" y="5630976"/>
            <a:ext cx="17468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4805" marR="5080" indent="-332740">
              <a:lnSpc>
                <a:spcPct val="100000"/>
              </a:lnSpc>
              <a:spcBef>
                <a:spcPts val="100"/>
              </a:spcBef>
            </a:pPr>
            <a:r>
              <a:rPr sz="1800" b="0" spc="-60" dirty="0">
                <a:latin typeface="Microsoft YaHei UI Light"/>
                <a:cs typeface="Microsoft YaHei UI Light"/>
              </a:rPr>
              <a:t>Taken </a:t>
            </a:r>
            <a:r>
              <a:rPr sz="1800" b="0" spc="5" dirty="0">
                <a:latin typeface="Microsoft YaHei UI Light"/>
                <a:cs typeface="Microsoft YaHei UI Light"/>
              </a:rPr>
              <a:t>up</a:t>
            </a:r>
            <a:r>
              <a:rPr sz="1800" b="0" spc="-70" dirty="0">
                <a:latin typeface="Microsoft YaHei UI Light"/>
                <a:cs typeface="Microsoft YaHei UI Light"/>
              </a:rPr>
              <a:t> </a:t>
            </a:r>
            <a:r>
              <a:rPr sz="1800" b="0" spc="-5" dirty="0">
                <a:latin typeface="Microsoft YaHei UI Light"/>
                <a:cs typeface="Microsoft YaHei UI Light"/>
              </a:rPr>
              <a:t>directly  </a:t>
            </a:r>
            <a:r>
              <a:rPr sz="1800" b="0" spc="5" dirty="0">
                <a:latin typeface="Microsoft YaHei UI Light"/>
                <a:cs typeface="Microsoft YaHei UI Light"/>
              </a:rPr>
              <a:t>by the</a:t>
            </a:r>
            <a:r>
              <a:rPr sz="1800" b="0" spc="-65" dirty="0">
                <a:latin typeface="Microsoft YaHei UI Light"/>
                <a:cs typeface="Microsoft YaHei UI Light"/>
              </a:rPr>
              <a:t> </a:t>
            </a:r>
            <a:r>
              <a:rPr sz="1800" b="0" spc="5" dirty="0">
                <a:latin typeface="Microsoft YaHei UI Light"/>
                <a:cs typeface="Microsoft YaHei UI Light"/>
              </a:rPr>
              <a:t>cell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633215" y="4732020"/>
            <a:ext cx="2753995" cy="559435"/>
            <a:chOff x="3633215" y="4732020"/>
            <a:chExt cx="2753995" cy="559435"/>
          </a:xfrm>
        </p:grpSpPr>
        <p:sp>
          <p:nvSpPr>
            <p:cNvPr id="20" name="object 20"/>
            <p:cNvSpPr/>
            <p:nvPr/>
          </p:nvSpPr>
          <p:spPr>
            <a:xfrm>
              <a:off x="3633215" y="4765548"/>
              <a:ext cx="2753867" cy="42367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482083" y="4732020"/>
              <a:ext cx="1054608" cy="5593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677411" y="4783836"/>
              <a:ext cx="2665476" cy="3352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677411" y="4783835"/>
            <a:ext cx="2665730" cy="335280"/>
          </a:xfrm>
          <a:prstGeom prst="rect">
            <a:avLst/>
          </a:prstGeom>
          <a:ln w="9144">
            <a:solidFill>
              <a:srgbClr val="5F9C9D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Others</a:t>
            </a:r>
            <a:endParaRPr sz="1800">
              <a:latin typeface="Microsoft YaHei UI Light"/>
              <a:cs typeface="Microsoft YaHei U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449826" y="5630976"/>
            <a:ext cx="1119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6675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latin typeface="Microsoft YaHei UI Light"/>
                <a:cs typeface="Microsoft YaHei UI Light"/>
              </a:rPr>
              <a:t>Inorganic  </a:t>
            </a:r>
            <a:r>
              <a:rPr sz="1800" b="0" spc="5" dirty="0">
                <a:latin typeface="Microsoft YaHei UI Light"/>
                <a:cs typeface="Microsoft YaHei UI Light"/>
              </a:rPr>
              <a:t>P</a:t>
            </a:r>
            <a:r>
              <a:rPr sz="1800" b="0" spc="10" dirty="0">
                <a:latin typeface="Microsoft YaHei UI Light"/>
                <a:cs typeface="Microsoft YaHei UI Light"/>
              </a:rPr>
              <a:t>h</a:t>
            </a:r>
            <a:r>
              <a:rPr sz="1800" b="0" dirty="0">
                <a:latin typeface="Microsoft YaHei UI Light"/>
                <a:cs typeface="Microsoft YaHei UI Light"/>
              </a:rPr>
              <a:t>osp</a:t>
            </a:r>
            <a:r>
              <a:rPr sz="1800" b="0" spc="-10" dirty="0">
                <a:latin typeface="Microsoft YaHei UI Light"/>
                <a:cs typeface="Microsoft YaHei UI Light"/>
              </a:rPr>
              <a:t>h</a:t>
            </a:r>
            <a:r>
              <a:rPr sz="1800" b="0" dirty="0">
                <a:latin typeface="Microsoft YaHei UI Light"/>
                <a:cs typeface="Microsoft YaHei UI Light"/>
              </a:rPr>
              <a:t>ate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855464" y="5093208"/>
            <a:ext cx="309880" cy="767080"/>
            <a:chOff x="4855464" y="5093208"/>
            <a:chExt cx="309880" cy="767080"/>
          </a:xfrm>
        </p:grpSpPr>
        <p:sp>
          <p:nvSpPr>
            <p:cNvPr id="26" name="object 26"/>
            <p:cNvSpPr/>
            <p:nvPr/>
          </p:nvSpPr>
          <p:spPr>
            <a:xfrm>
              <a:off x="4855464" y="5093208"/>
              <a:ext cx="309372" cy="76657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953000" y="5106924"/>
              <a:ext cx="114300" cy="573405"/>
            </a:xfrm>
            <a:custGeom>
              <a:avLst/>
              <a:gdLst/>
              <a:ahLst/>
              <a:cxnLst/>
              <a:rect l="l" t="t" r="r" b="b"/>
              <a:pathLst>
                <a:path w="114300" h="573404">
                  <a:moveTo>
                    <a:pt x="38100" y="458597"/>
                  </a:moveTo>
                  <a:lnTo>
                    <a:pt x="0" y="458597"/>
                  </a:lnTo>
                  <a:lnTo>
                    <a:pt x="57150" y="572833"/>
                  </a:lnTo>
                  <a:lnTo>
                    <a:pt x="95271" y="496633"/>
                  </a:lnTo>
                  <a:lnTo>
                    <a:pt x="57150" y="496633"/>
                  </a:lnTo>
                  <a:lnTo>
                    <a:pt x="49726" y="495138"/>
                  </a:lnTo>
                  <a:lnTo>
                    <a:pt x="43672" y="491064"/>
                  </a:lnTo>
                  <a:lnTo>
                    <a:pt x="39594" y="485028"/>
                  </a:lnTo>
                  <a:lnTo>
                    <a:pt x="38100" y="477647"/>
                  </a:lnTo>
                  <a:lnTo>
                    <a:pt x="38100" y="458597"/>
                  </a:lnTo>
                  <a:close/>
                </a:path>
                <a:path w="114300" h="573404">
                  <a:moveTo>
                    <a:pt x="57150" y="0"/>
                  </a:moveTo>
                  <a:lnTo>
                    <a:pt x="49726" y="1494"/>
                  </a:lnTo>
                  <a:lnTo>
                    <a:pt x="43672" y="5572"/>
                  </a:lnTo>
                  <a:lnTo>
                    <a:pt x="39594" y="11626"/>
                  </a:lnTo>
                  <a:lnTo>
                    <a:pt x="38100" y="19050"/>
                  </a:lnTo>
                  <a:lnTo>
                    <a:pt x="38100" y="477647"/>
                  </a:lnTo>
                  <a:lnTo>
                    <a:pt x="39594" y="485028"/>
                  </a:lnTo>
                  <a:lnTo>
                    <a:pt x="43672" y="491064"/>
                  </a:lnTo>
                  <a:lnTo>
                    <a:pt x="49726" y="495138"/>
                  </a:lnTo>
                  <a:lnTo>
                    <a:pt x="57150" y="496633"/>
                  </a:lnTo>
                  <a:lnTo>
                    <a:pt x="64573" y="495138"/>
                  </a:lnTo>
                  <a:lnTo>
                    <a:pt x="70627" y="491064"/>
                  </a:lnTo>
                  <a:lnTo>
                    <a:pt x="74705" y="485028"/>
                  </a:lnTo>
                  <a:lnTo>
                    <a:pt x="76200" y="477647"/>
                  </a:lnTo>
                  <a:lnTo>
                    <a:pt x="76200" y="19050"/>
                  </a:lnTo>
                  <a:lnTo>
                    <a:pt x="74705" y="11626"/>
                  </a:lnTo>
                  <a:lnTo>
                    <a:pt x="70627" y="5572"/>
                  </a:lnTo>
                  <a:lnTo>
                    <a:pt x="64573" y="1494"/>
                  </a:lnTo>
                  <a:lnTo>
                    <a:pt x="57150" y="0"/>
                  </a:lnTo>
                  <a:close/>
                </a:path>
                <a:path w="114300" h="573404">
                  <a:moveTo>
                    <a:pt x="114300" y="458597"/>
                  </a:moveTo>
                  <a:lnTo>
                    <a:pt x="76200" y="458597"/>
                  </a:lnTo>
                  <a:lnTo>
                    <a:pt x="76200" y="477647"/>
                  </a:lnTo>
                  <a:lnTo>
                    <a:pt x="74705" y="485028"/>
                  </a:lnTo>
                  <a:lnTo>
                    <a:pt x="70627" y="491064"/>
                  </a:lnTo>
                  <a:lnTo>
                    <a:pt x="64573" y="495138"/>
                  </a:lnTo>
                  <a:lnTo>
                    <a:pt x="57150" y="496633"/>
                  </a:lnTo>
                  <a:lnTo>
                    <a:pt x="95271" y="496633"/>
                  </a:lnTo>
                  <a:lnTo>
                    <a:pt x="114300" y="458597"/>
                  </a:lnTo>
                  <a:close/>
                </a:path>
              </a:pathLst>
            </a:custGeom>
            <a:solidFill>
              <a:srgbClr val="9E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6350253" y="5442000"/>
            <a:ext cx="196468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20" dirty="0">
                <a:latin typeface="Microsoft YaHei UI Light"/>
                <a:cs typeface="Microsoft YaHei UI Light"/>
              </a:rPr>
              <a:t>Transported</a:t>
            </a:r>
            <a:r>
              <a:rPr sz="1800" b="0" spc="-80" dirty="0">
                <a:latin typeface="Microsoft YaHei UI Light"/>
                <a:cs typeface="Microsoft YaHei UI Light"/>
              </a:rPr>
              <a:t> </a:t>
            </a:r>
            <a:r>
              <a:rPr sz="1800" b="0" spc="-5" dirty="0">
                <a:latin typeface="Microsoft YaHei UI Light"/>
                <a:cs typeface="Microsoft YaHei UI Light"/>
              </a:rPr>
              <a:t>across</a:t>
            </a:r>
            <a:endParaRPr sz="1800">
              <a:latin typeface="Microsoft YaHei UI Light"/>
              <a:cs typeface="Microsoft YaHei UI Light"/>
            </a:endParaRPr>
          </a:p>
          <a:p>
            <a:pPr marL="13970">
              <a:lnSpc>
                <a:spcPct val="100000"/>
              </a:lnSpc>
            </a:pPr>
            <a:r>
              <a:rPr sz="1800" b="0" dirty="0">
                <a:latin typeface="Microsoft YaHei UI Light"/>
                <a:cs typeface="Microsoft YaHei UI Light"/>
              </a:rPr>
              <a:t>plasma</a:t>
            </a:r>
            <a:r>
              <a:rPr sz="1800" b="0" spc="-105" dirty="0">
                <a:latin typeface="Microsoft YaHei UI Light"/>
                <a:cs typeface="Microsoft YaHei UI Light"/>
              </a:rPr>
              <a:t> </a:t>
            </a:r>
            <a:r>
              <a:rPr sz="1800" b="0" dirty="0">
                <a:latin typeface="Microsoft YaHei UI Light"/>
                <a:cs typeface="Microsoft YaHei UI Light"/>
              </a:rPr>
              <a:t>membrane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610867" y="3886200"/>
            <a:ext cx="309880" cy="1073150"/>
            <a:chOff x="1610867" y="3886200"/>
            <a:chExt cx="309880" cy="1073150"/>
          </a:xfrm>
        </p:grpSpPr>
        <p:sp>
          <p:nvSpPr>
            <p:cNvPr id="30" name="object 30"/>
            <p:cNvSpPr/>
            <p:nvPr/>
          </p:nvSpPr>
          <p:spPr>
            <a:xfrm>
              <a:off x="1610867" y="3886200"/>
              <a:ext cx="309371" cy="10728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08403" y="3899916"/>
              <a:ext cx="114300" cy="878840"/>
            </a:xfrm>
            <a:custGeom>
              <a:avLst/>
              <a:gdLst/>
              <a:ahLst/>
              <a:cxnLst/>
              <a:rect l="l" t="t" r="r" b="b"/>
              <a:pathLst>
                <a:path w="114300" h="878839">
                  <a:moveTo>
                    <a:pt x="38100" y="764412"/>
                  </a:moveTo>
                  <a:lnTo>
                    <a:pt x="0" y="764412"/>
                  </a:lnTo>
                  <a:lnTo>
                    <a:pt x="57150" y="878712"/>
                  </a:lnTo>
                  <a:lnTo>
                    <a:pt x="95250" y="802512"/>
                  </a:lnTo>
                  <a:lnTo>
                    <a:pt x="57150" y="802512"/>
                  </a:lnTo>
                  <a:lnTo>
                    <a:pt x="49726" y="801018"/>
                  </a:lnTo>
                  <a:lnTo>
                    <a:pt x="43672" y="796940"/>
                  </a:lnTo>
                  <a:lnTo>
                    <a:pt x="39594" y="790886"/>
                  </a:lnTo>
                  <a:lnTo>
                    <a:pt x="38100" y="783462"/>
                  </a:lnTo>
                  <a:lnTo>
                    <a:pt x="38100" y="764412"/>
                  </a:lnTo>
                  <a:close/>
                </a:path>
                <a:path w="114300" h="878839">
                  <a:moveTo>
                    <a:pt x="57150" y="0"/>
                  </a:moveTo>
                  <a:lnTo>
                    <a:pt x="49726" y="1494"/>
                  </a:lnTo>
                  <a:lnTo>
                    <a:pt x="43672" y="5572"/>
                  </a:lnTo>
                  <a:lnTo>
                    <a:pt x="39594" y="11626"/>
                  </a:lnTo>
                  <a:lnTo>
                    <a:pt x="38100" y="19049"/>
                  </a:lnTo>
                  <a:lnTo>
                    <a:pt x="38100" y="783462"/>
                  </a:lnTo>
                  <a:lnTo>
                    <a:pt x="39594" y="790886"/>
                  </a:lnTo>
                  <a:lnTo>
                    <a:pt x="43672" y="796940"/>
                  </a:lnTo>
                  <a:lnTo>
                    <a:pt x="49726" y="801018"/>
                  </a:lnTo>
                  <a:lnTo>
                    <a:pt x="57150" y="802512"/>
                  </a:lnTo>
                  <a:lnTo>
                    <a:pt x="64573" y="801018"/>
                  </a:lnTo>
                  <a:lnTo>
                    <a:pt x="70627" y="796940"/>
                  </a:lnTo>
                  <a:lnTo>
                    <a:pt x="74705" y="790886"/>
                  </a:lnTo>
                  <a:lnTo>
                    <a:pt x="76200" y="783462"/>
                  </a:lnTo>
                  <a:lnTo>
                    <a:pt x="76200" y="19049"/>
                  </a:lnTo>
                  <a:lnTo>
                    <a:pt x="74705" y="11626"/>
                  </a:lnTo>
                  <a:lnTo>
                    <a:pt x="70627" y="5572"/>
                  </a:lnTo>
                  <a:lnTo>
                    <a:pt x="64573" y="1494"/>
                  </a:lnTo>
                  <a:lnTo>
                    <a:pt x="57150" y="0"/>
                  </a:lnTo>
                  <a:close/>
                </a:path>
                <a:path w="114300" h="878839">
                  <a:moveTo>
                    <a:pt x="114300" y="764412"/>
                  </a:moveTo>
                  <a:lnTo>
                    <a:pt x="76200" y="764412"/>
                  </a:lnTo>
                  <a:lnTo>
                    <a:pt x="76200" y="783462"/>
                  </a:lnTo>
                  <a:lnTo>
                    <a:pt x="74705" y="790886"/>
                  </a:lnTo>
                  <a:lnTo>
                    <a:pt x="70627" y="796940"/>
                  </a:lnTo>
                  <a:lnTo>
                    <a:pt x="64573" y="801018"/>
                  </a:lnTo>
                  <a:lnTo>
                    <a:pt x="57150" y="802512"/>
                  </a:lnTo>
                  <a:lnTo>
                    <a:pt x="95250" y="802512"/>
                  </a:lnTo>
                  <a:lnTo>
                    <a:pt x="114300" y="764412"/>
                  </a:lnTo>
                  <a:close/>
                </a:path>
              </a:pathLst>
            </a:custGeom>
            <a:solidFill>
              <a:srgbClr val="9E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5582411" y="5798820"/>
            <a:ext cx="1012190" cy="309880"/>
            <a:chOff x="5582411" y="5798820"/>
            <a:chExt cx="1012190" cy="309880"/>
          </a:xfrm>
        </p:grpSpPr>
        <p:sp>
          <p:nvSpPr>
            <p:cNvPr id="33" name="object 33"/>
            <p:cNvSpPr/>
            <p:nvPr/>
          </p:nvSpPr>
          <p:spPr>
            <a:xfrm>
              <a:off x="5582411" y="5798820"/>
              <a:ext cx="1011936" cy="3093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622035" y="5870448"/>
              <a:ext cx="817880" cy="114300"/>
            </a:xfrm>
            <a:custGeom>
              <a:avLst/>
              <a:gdLst/>
              <a:ahLst/>
              <a:cxnLst/>
              <a:rect l="l" t="t" r="r" b="b"/>
              <a:pathLst>
                <a:path w="817879" h="114300">
                  <a:moveTo>
                    <a:pt x="703199" y="0"/>
                  </a:moveTo>
                  <a:lnTo>
                    <a:pt x="703199" y="114299"/>
                  </a:lnTo>
                  <a:lnTo>
                    <a:pt x="779399" y="76199"/>
                  </a:lnTo>
                  <a:lnTo>
                    <a:pt x="722249" y="76199"/>
                  </a:lnTo>
                  <a:lnTo>
                    <a:pt x="729672" y="74702"/>
                  </a:lnTo>
                  <a:lnTo>
                    <a:pt x="735726" y="70618"/>
                  </a:lnTo>
                  <a:lnTo>
                    <a:pt x="739804" y="64562"/>
                  </a:lnTo>
                  <a:lnTo>
                    <a:pt x="741299" y="57149"/>
                  </a:lnTo>
                  <a:lnTo>
                    <a:pt x="739804" y="49731"/>
                  </a:lnTo>
                  <a:lnTo>
                    <a:pt x="735726" y="43676"/>
                  </a:lnTo>
                  <a:lnTo>
                    <a:pt x="729672" y="39596"/>
                  </a:lnTo>
                  <a:lnTo>
                    <a:pt x="722249" y="38099"/>
                  </a:lnTo>
                  <a:lnTo>
                    <a:pt x="779399" y="38099"/>
                  </a:lnTo>
                  <a:lnTo>
                    <a:pt x="703199" y="0"/>
                  </a:lnTo>
                  <a:close/>
                </a:path>
                <a:path w="817879" h="114300">
                  <a:moveTo>
                    <a:pt x="703199" y="38099"/>
                  </a:moveTo>
                  <a:lnTo>
                    <a:pt x="19050" y="38099"/>
                  </a:lnTo>
                  <a:lnTo>
                    <a:pt x="11626" y="39596"/>
                  </a:lnTo>
                  <a:lnTo>
                    <a:pt x="5572" y="43676"/>
                  </a:lnTo>
                  <a:lnTo>
                    <a:pt x="1494" y="49731"/>
                  </a:lnTo>
                  <a:lnTo>
                    <a:pt x="0" y="57149"/>
                  </a:lnTo>
                  <a:lnTo>
                    <a:pt x="1494" y="64562"/>
                  </a:lnTo>
                  <a:lnTo>
                    <a:pt x="5572" y="70618"/>
                  </a:lnTo>
                  <a:lnTo>
                    <a:pt x="11626" y="74702"/>
                  </a:lnTo>
                  <a:lnTo>
                    <a:pt x="19050" y="76199"/>
                  </a:lnTo>
                  <a:lnTo>
                    <a:pt x="703199" y="76199"/>
                  </a:lnTo>
                  <a:lnTo>
                    <a:pt x="703199" y="38099"/>
                  </a:lnTo>
                  <a:close/>
                </a:path>
                <a:path w="817879" h="114300">
                  <a:moveTo>
                    <a:pt x="779399" y="38099"/>
                  </a:moveTo>
                  <a:lnTo>
                    <a:pt x="722249" y="38099"/>
                  </a:lnTo>
                  <a:lnTo>
                    <a:pt x="729672" y="39596"/>
                  </a:lnTo>
                  <a:lnTo>
                    <a:pt x="735726" y="43676"/>
                  </a:lnTo>
                  <a:lnTo>
                    <a:pt x="739804" y="49731"/>
                  </a:lnTo>
                  <a:lnTo>
                    <a:pt x="741299" y="57149"/>
                  </a:lnTo>
                  <a:lnTo>
                    <a:pt x="739804" y="64562"/>
                  </a:lnTo>
                  <a:lnTo>
                    <a:pt x="735726" y="70618"/>
                  </a:lnTo>
                  <a:lnTo>
                    <a:pt x="729672" y="74702"/>
                  </a:lnTo>
                  <a:lnTo>
                    <a:pt x="722249" y="76199"/>
                  </a:lnTo>
                  <a:lnTo>
                    <a:pt x="779399" y="76199"/>
                  </a:lnTo>
                  <a:lnTo>
                    <a:pt x="817499" y="57149"/>
                  </a:lnTo>
                  <a:lnTo>
                    <a:pt x="779399" y="38099"/>
                  </a:lnTo>
                  <a:close/>
                </a:path>
              </a:pathLst>
            </a:custGeom>
            <a:solidFill>
              <a:srgbClr val="9E5E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8691" y="1676400"/>
            <a:ext cx="28194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9091" y="0"/>
            <a:ext cx="16002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8691" y="6096000"/>
            <a:ext cx="990600" cy="761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79697"/>
            <a:ext cx="4037076" cy="417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1164590"/>
            <a:chOff x="0" y="0"/>
            <a:chExt cx="9144000" cy="1164590"/>
          </a:xfrm>
        </p:grpSpPr>
        <p:sp>
          <p:nvSpPr>
            <p:cNvPr id="7" name="object 7"/>
            <p:cNvSpPr/>
            <p:nvPr/>
          </p:nvSpPr>
          <p:spPr>
            <a:xfrm>
              <a:off x="7724470" y="18779"/>
              <a:ext cx="726795" cy="11455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1160145"/>
            </a:xfrm>
            <a:custGeom>
              <a:avLst/>
              <a:gdLst/>
              <a:ahLst/>
              <a:cxnLst/>
              <a:rect l="l" t="t" r="r" b="b"/>
              <a:pathLst>
                <a:path w="9144000" h="1160145">
                  <a:moveTo>
                    <a:pt x="9144000" y="0"/>
                  </a:moveTo>
                  <a:lnTo>
                    <a:pt x="0" y="0"/>
                  </a:lnTo>
                  <a:lnTo>
                    <a:pt x="0" y="1159764"/>
                  </a:lnTo>
                  <a:lnTo>
                    <a:pt x="9144000" y="115976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F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871721" y="16890"/>
            <a:ext cx="140017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10" dirty="0">
                <a:latin typeface="Microsoft YaHei UI Light"/>
                <a:cs typeface="Microsoft YaHei UI Light"/>
              </a:rPr>
              <a:t>S</a:t>
            </a:r>
            <a:r>
              <a:rPr b="0" spc="-5" dirty="0">
                <a:latin typeface="Microsoft YaHei UI Light"/>
                <a:cs typeface="Microsoft YaHei UI Light"/>
              </a:rPr>
              <a:t>u</a:t>
            </a:r>
            <a:r>
              <a:rPr b="0" spc="20" dirty="0">
                <a:latin typeface="Microsoft YaHei UI Light"/>
                <a:cs typeface="Microsoft YaHei UI Light"/>
              </a:rPr>
              <a:t>l</a:t>
            </a:r>
            <a:r>
              <a:rPr b="0" dirty="0">
                <a:latin typeface="Microsoft YaHei UI Light"/>
                <a:cs typeface="Microsoft YaHei UI Light"/>
              </a:rPr>
              <a:t>fur</a:t>
            </a:r>
          </a:p>
        </p:txBody>
      </p:sp>
      <p:sp>
        <p:nvSpPr>
          <p:cNvPr id="10" name="object 10"/>
          <p:cNvSpPr/>
          <p:nvPr/>
        </p:nvSpPr>
        <p:spPr>
          <a:xfrm>
            <a:off x="5896355" y="3517391"/>
            <a:ext cx="1418844" cy="1418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71438" y="3970401"/>
            <a:ext cx="874394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r>
              <a:rPr sz="2600" b="0" spc="-1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26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lfur</a:t>
            </a:r>
            <a:endParaRPr sz="2600">
              <a:latin typeface="Microsoft YaHei UI Light"/>
              <a:cs typeface="Microsoft YaHei UI Ligh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96355" y="1644395"/>
            <a:ext cx="1418844" cy="141884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5514954" y="3113532"/>
            <a:ext cx="2202815" cy="1382395"/>
            <a:chOff x="5514954" y="3113532"/>
            <a:chExt cx="2202815" cy="1382395"/>
          </a:xfrm>
        </p:grpSpPr>
        <p:sp>
          <p:nvSpPr>
            <p:cNvPr id="14" name="object 14"/>
            <p:cNvSpPr/>
            <p:nvPr/>
          </p:nvSpPr>
          <p:spPr>
            <a:xfrm>
              <a:off x="6338315" y="3113532"/>
              <a:ext cx="536447" cy="36880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350251" y="3957828"/>
              <a:ext cx="367283" cy="537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14954" y="3986647"/>
              <a:ext cx="339691" cy="4899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80150" y="2027301"/>
            <a:ext cx="652780" cy="54991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86995" marR="5080" indent="-74930">
              <a:lnSpc>
                <a:spcPts val="1970"/>
              </a:lnSpc>
              <a:spcBef>
                <a:spcPts val="325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Ami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  acids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69352" y="3517391"/>
            <a:ext cx="1374647" cy="141884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181213" y="4026154"/>
            <a:ext cx="5918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Biotin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57474" y="4989174"/>
            <a:ext cx="498130" cy="33969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96355" y="5387338"/>
            <a:ext cx="1418844" cy="14188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200902" y="5770879"/>
            <a:ext cx="814069" cy="550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65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Carbohy</a:t>
            </a:r>
            <a:endParaRPr sz="1800">
              <a:latin typeface="Calibri"/>
              <a:cs typeface="Calibri"/>
            </a:endParaRPr>
          </a:p>
          <a:p>
            <a:pPr marL="108585">
              <a:lnSpc>
                <a:spcPts val="2065"/>
              </a:lnSpc>
            </a:pP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drates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026408" y="3517391"/>
            <a:ext cx="1420367" cy="141884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279772" y="4026154"/>
            <a:ext cx="911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Thiamine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739" y="1368932"/>
            <a:ext cx="5356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570A09"/>
              </a:buClr>
              <a:buFont typeface="Wingdings"/>
              <a:buChar char=""/>
              <a:tabLst>
                <a:tab pos="299720" algn="l"/>
              </a:tabLst>
            </a:pPr>
            <a:r>
              <a:rPr sz="2000" b="1" spc="-5" dirty="0">
                <a:latin typeface="Calibri"/>
                <a:cs typeface="Calibri"/>
              </a:rPr>
              <a:t>Microorganisms </a:t>
            </a:r>
            <a:r>
              <a:rPr sz="2000" b="1" dirty="0">
                <a:latin typeface="Calibri"/>
                <a:cs typeface="Calibri"/>
              </a:rPr>
              <a:t>use </a:t>
            </a:r>
            <a:r>
              <a:rPr sz="2000" b="1" spc="-15" dirty="0">
                <a:latin typeface="Calibri"/>
                <a:cs typeface="Calibri"/>
              </a:rPr>
              <a:t>sulfate </a:t>
            </a:r>
            <a:r>
              <a:rPr sz="2000" b="1" dirty="0">
                <a:latin typeface="Calibri"/>
                <a:cs typeface="Calibri"/>
              </a:rPr>
              <a:t>as a </a:t>
            </a:r>
            <a:r>
              <a:rPr sz="2000" b="1" spc="-5" dirty="0">
                <a:latin typeface="Calibri"/>
                <a:cs typeface="Calibri"/>
              </a:rPr>
              <a:t>source </a:t>
            </a:r>
            <a:r>
              <a:rPr sz="2000" b="1" dirty="0">
                <a:latin typeface="Calibri"/>
                <a:cs typeface="Calibri"/>
              </a:rPr>
              <a:t>of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sulfur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739" y="1978532"/>
            <a:ext cx="47879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570A09"/>
              </a:buClr>
              <a:buFont typeface="Wingdings"/>
              <a:buChar char=""/>
              <a:tabLst>
                <a:tab pos="299720" algn="l"/>
              </a:tabLst>
            </a:pPr>
            <a:r>
              <a:rPr sz="2000" b="1" spc="-5" dirty="0">
                <a:latin typeface="Calibri"/>
                <a:cs typeface="Calibri"/>
              </a:rPr>
              <a:t>Reduce </a:t>
            </a:r>
            <a:r>
              <a:rPr sz="2000" b="1" dirty="0">
                <a:latin typeface="Calibri"/>
                <a:cs typeface="Calibri"/>
              </a:rPr>
              <a:t>it </a:t>
            </a:r>
            <a:r>
              <a:rPr sz="2000" b="1" spc="-5" dirty="0">
                <a:latin typeface="Calibri"/>
                <a:cs typeface="Calibri"/>
              </a:rPr>
              <a:t>by assimilatory </a:t>
            </a:r>
            <a:r>
              <a:rPr sz="2000" b="1" spc="-15" dirty="0">
                <a:latin typeface="Calibri"/>
                <a:cs typeface="Calibri"/>
              </a:rPr>
              <a:t>sulfate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reduction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8739" y="2587828"/>
            <a:ext cx="57404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570A09"/>
              </a:buClr>
              <a:buFont typeface="Wingdings"/>
              <a:buChar char=""/>
              <a:tabLst>
                <a:tab pos="299720" algn="l"/>
              </a:tabLst>
            </a:pPr>
            <a:r>
              <a:rPr sz="2000" b="1" spc="-5" dirty="0">
                <a:latin typeface="Calibri"/>
                <a:cs typeface="Calibri"/>
              </a:rPr>
              <a:t>Reduced </a:t>
            </a:r>
            <a:r>
              <a:rPr sz="2000" b="1" spc="-10" dirty="0">
                <a:latin typeface="Calibri"/>
                <a:cs typeface="Calibri"/>
              </a:rPr>
              <a:t>form </a:t>
            </a:r>
            <a:r>
              <a:rPr sz="2000" b="1" dirty="0">
                <a:latin typeface="Calibri"/>
                <a:cs typeface="Calibri"/>
              </a:rPr>
              <a:t>of sulfur such </a:t>
            </a:r>
            <a:r>
              <a:rPr sz="2000" b="1" spc="-5" dirty="0">
                <a:latin typeface="Calibri"/>
                <a:cs typeface="Calibri"/>
              </a:rPr>
              <a:t>as </a:t>
            </a:r>
            <a:r>
              <a:rPr sz="2000" b="1" spc="-10" dirty="0">
                <a:latin typeface="Calibri"/>
                <a:cs typeface="Calibri"/>
              </a:rPr>
              <a:t>cysteine </a:t>
            </a:r>
            <a:r>
              <a:rPr sz="2000" b="1" dirty="0">
                <a:latin typeface="Calibri"/>
                <a:cs typeface="Calibri"/>
              </a:rPr>
              <a:t>is also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used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7489" y="0"/>
            <a:ext cx="35877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Growth</a:t>
            </a:r>
            <a:r>
              <a:rPr spc="-75" dirty="0"/>
              <a:t> </a:t>
            </a:r>
            <a:r>
              <a:rPr spc="-5" dirty="0"/>
              <a:t>Factors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037794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8739" y="1124203"/>
            <a:ext cx="83889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10" dirty="0">
                <a:latin typeface="Calibri"/>
                <a:cs typeface="Calibri"/>
              </a:rPr>
              <a:t>Organic </a:t>
            </a:r>
            <a:r>
              <a:rPr sz="2000" b="1" dirty="0">
                <a:latin typeface="Calibri"/>
                <a:cs typeface="Calibri"/>
              </a:rPr>
              <a:t>compounds </a:t>
            </a:r>
            <a:r>
              <a:rPr sz="2000" b="1" spc="-10" dirty="0">
                <a:latin typeface="Calibri"/>
                <a:cs typeface="Calibri"/>
              </a:rPr>
              <a:t>that are </a:t>
            </a:r>
            <a:r>
              <a:rPr sz="2000" b="1" spc="-5" dirty="0">
                <a:latin typeface="Calibri"/>
                <a:cs typeface="Calibri"/>
              </a:rPr>
              <a:t>essential cell components </a:t>
            </a:r>
            <a:r>
              <a:rPr sz="2000" b="1" dirty="0">
                <a:latin typeface="Calibri"/>
                <a:cs typeface="Calibri"/>
              </a:rPr>
              <a:t>or </a:t>
            </a:r>
            <a:r>
              <a:rPr sz="2000" b="1" spc="-10" dirty="0">
                <a:latin typeface="Calibri"/>
                <a:cs typeface="Calibri"/>
              </a:rPr>
              <a:t>precursors </a:t>
            </a:r>
            <a:r>
              <a:rPr sz="2000" b="1" dirty="0">
                <a:latin typeface="Calibri"/>
                <a:cs typeface="Calibri"/>
              </a:rPr>
              <a:t>of such  </a:t>
            </a:r>
            <a:r>
              <a:rPr sz="2000" b="1" spc="-5" dirty="0">
                <a:latin typeface="Calibri"/>
                <a:cs typeface="Calibri"/>
              </a:rPr>
              <a:t>components </a:t>
            </a:r>
            <a:r>
              <a:rPr sz="2000" b="1" dirty="0">
                <a:latin typeface="Calibri"/>
                <a:cs typeface="Calibri"/>
              </a:rPr>
              <a:t>but </a:t>
            </a:r>
            <a:r>
              <a:rPr sz="2000" b="1" spc="-5" dirty="0">
                <a:latin typeface="Calibri"/>
                <a:cs typeface="Calibri"/>
              </a:rPr>
              <a:t>cannot </a:t>
            </a:r>
            <a:r>
              <a:rPr sz="2000" b="1" dirty="0">
                <a:latin typeface="Calibri"/>
                <a:cs typeface="Calibri"/>
              </a:rPr>
              <a:t>be </a:t>
            </a:r>
            <a:r>
              <a:rPr sz="2000" b="1" spc="-5" dirty="0">
                <a:latin typeface="Calibri"/>
                <a:cs typeface="Calibri"/>
              </a:rPr>
              <a:t>synthesised by </a:t>
            </a:r>
            <a:r>
              <a:rPr sz="2000" b="1" dirty="0">
                <a:latin typeface="Calibri"/>
                <a:cs typeface="Calibri"/>
              </a:rPr>
              <a:t>the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organism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236370" y="2084577"/>
            <a:ext cx="7114540" cy="4133215"/>
            <a:chOff x="1236370" y="2084577"/>
            <a:chExt cx="7114540" cy="4133215"/>
          </a:xfrm>
        </p:grpSpPr>
        <p:sp>
          <p:nvSpPr>
            <p:cNvPr id="16" name="object 16"/>
            <p:cNvSpPr/>
            <p:nvPr/>
          </p:nvSpPr>
          <p:spPr>
            <a:xfrm>
              <a:off x="3078480" y="2084577"/>
              <a:ext cx="2032000" cy="4133215"/>
            </a:xfrm>
            <a:custGeom>
              <a:avLst/>
              <a:gdLst/>
              <a:ahLst/>
              <a:cxnLst/>
              <a:rect l="l" t="t" r="r" b="b"/>
              <a:pathLst>
                <a:path w="2032000" h="4133215">
                  <a:moveTo>
                    <a:pt x="0" y="0"/>
                  </a:moveTo>
                  <a:lnTo>
                    <a:pt x="0" y="4132630"/>
                  </a:lnTo>
                </a:path>
                <a:path w="2032000" h="4133215">
                  <a:moveTo>
                    <a:pt x="2031999" y="0"/>
                  </a:moveTo>
                  <a:lnTo>
                    <a:pt x="2031999" y="4132630"/>
                  </a:lnTo>
                </a:path>
              </a:pathLst>
            </a:custGeom>
            <a:ln w="12700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36370" y="2461768"/>
              <a:ext cx="7114540" cy="0"/>
            </a:xfrm>
            <a:custGeom>
              <a:avLst/>
              <a:gdLst/>
              <a:ahLst/>
              <a:cxnLst/>
              <a:rect l="l" t="t" r="r" b="b"/>
              <a:pathLst>
                <a:path w="7114540">
                  <a:moveTo>
                    <a:pt x="0" y="0"/>
                  </a:moveTo>
                  <a:lnTo>
                    <a:pt x="7114514" y="0"/>
                  </a:lnTo>
                </a:path>
              </a:pathLst>
            </a:custGeom>
            <a:ln w="25400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36370" y="2084577"/>
              <a:ext cx="7114540" cy="4133215"/>
            </a:xfrm>
            <a:custGeom>
              <a:avLst/>
              <a:gdLst/>
              <a:ahLst/>
              <a:cxnLst/>
              <a:rect l="l" t="t" r="r" b="b"/>
              <a:pathLst>
                <a:path w="7114540" h="4133215">
                  <a:moveTo>
                    <a:pt x="0" y="1291589"/>
                  </a:moveTo>
                  <a:lnTo>
                    <a:pt x="7114514" y="1291589"/>
                  </a:lnTo>
                </a:path>
                <a:path w="7114540" h="4133215">
                  <a:moveTo>
                    <a:pt x="0" y="1931670"/>
                  </a:moveTo>
                  <a:lnTo>
                    <a:pt x="7114514" y="1931670"/>
                  </a:lnTo>
                </a:path>
                <a:path w="7114540" h="4133215">
                  <a:moveTo>
                    <a:pt x="0" y="2571750"/>
                  </a:moveTo>
                  <a:lnTo>
                    <a:pt x="7114514" y="2571750"/>
                  </a:lnTo>
                </a:path>
                <a:path w="7114540" h="4133215">
                  <a:moveTo>
                    <a:pt x="0" y="3486150"/>
                  </a:moveTo>
                  <a:lnTo>
                    <a:pt x="7114514" y="3486150"/>
                  </a:lnTo>
                </a:path>
                <a:path w="7114540" h="4133215">
                  <a:moveTo>
                    <a:pt x="6350" y="0"/>
                  </a:moveTo>
                  <a:lnTo>
                    <a:pt x="6350" y="4132630"/>
                  </a:lnTo>
                </a:path>
                <a:path w="7114540" h="4133215">
                  <a:moveTo>
                    <a:pt x="7108164" y="0"/>
                  </a:moveTo>
                  <a:lnTo>
                    <a:pt x="7108164" y="4132630"/>
                  </a:lnTo>
                </a:path>
                <a:path w="7114540" h="4133215">
                  <a:moveTo>
                    <a:pt x="0" y="6350"/>
                  </a:moveTo>
                  <a:lnTo>
                    <a:pt x="7114514" y="6350"/>
                  </a:lnTo>
                </a:path>
                <a:path w="7114540" h="4133215">
                  <a:moveTo>
                    <a:pt x="0" y="4126280"/>
                  </a:moveTo>
                  <a:lnTo>
                    <a:pt x="7114514" y="4126280"/>
                  </a:lnTo>
                </a:path>
              </a:pathLst>
            </a:custGeom>
            <a:ln w="12700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25929" y="2116963"/>
            <a:ext cx="2901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8485" algn="l"/>
              </a:tabLst>
            </a:pPr>
            <a:r>
              <a:rPr sz="1800" b="1" dirty="0">
                <a:latin typeface="Myanmar Text"/>
                <a:cs typeface="Myanmar Text"/>
              </a:rPr>
              <a:t>Vitamin	Functio</a:t>
            </a:r>
            <a:r>
              <a:rPr sz="1800" b="1" spc="5" dirty="0">
                <a:latin typeface="Myanmar Text"/>
                <a:cs typeface="Myanmar Text"/>
              </a:rPr>
              <a:t>n</a:t>
            </a:r>
            <a:r>
              <a:rPr sz="1800" b="1" dirty="0">
                <a:latin typeface="Myanmar Text"/>
                <a:cs typeface="Myanmar Text"/>
              </a:rPr>
              <a:t>s</a:t>
            </a:r>
            <a:endParaRPr sz="1800" dirty="0">
              <a:latin typeface="Myanmar Text"/>
              <a:cs typeface="Myanmar Tex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75282" y="2480309"/>
            <a:ext cx="570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Biot</a:t>
            </a:r>
            <a:r>
              <a:rPr sz="1800" spc="-1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92602" y="2480309"/>
            <a:ext cx="160528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One carbon  metabolism,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</a:t>
            </a:r>
            <a:r>
              <a:rPr sz="1600" spc="-10" dirty="0">
                <a:latin typeface="Calibri"/>
                <a:cs typeface="Calibri"/>
              </a:rPr>
              <a:t>2  </a:t>
            </a:r>
            <a:r>
              <a:rPr sz="1800" spc="-15" dirty="0">
                <a:latin typeface="Calibri"/>
                <a:cs typeface="Calibri"/>
              </a:rPr>
              <a:t>fixation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497195" y="2480309"/>
            <a:ext cx="246126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5080" indent="-26034" algn="just">
              <a:lnSpc>
                <a:spcPct val="100000"/>
              </a:lnSpc>
              <a:spcBef>
                <a:spcPts val="100"/>
              </a:spcBef>
            </a:pPr>
            <a:r>
              <a:rPr sz="1800" i="1" spc="-15" dirty="0">
                <a:latin typeface="Calibri"/>
                <a:cs typeface="Calibri"/>
              </a:rPr>
              <a:t>Leuconostoc </a:t>
            </a:r>
            <a:r>
              <a:rPr sz="1800" i="1" spc="-10" dirty="0">
                <a:latin typeface="Calibri"/>
                <a:cs typeface="Calibri"/>
              </a:rPr>
              <a:t>mesenteroids  Saccharomyces cerevisiae  </a:t>
            </a:r>
            <a:r>
              <a:rPr sz="1800" i="1" spc="-5" dirty="0">
                <a:latin typeface="Calibri"/>
                <a:cs typeface="Calibri"/>
              </a:rPr>
              <a:t>Acanthamoeba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5" dirty="0">
                <a:latin typeface="Calibri"/>
                <a:cs typeface="Calibri"/>
              </a:rPr>
              <a:t>castellanii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19833" y="3394709"/>
            <a:ext cx="880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Folic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acid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34917" y="3394709"/>
            <a:ext cx="112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One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carbon  </a:t>
            </a:r>
            <a:r>
              <a:rPr sz="180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abol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sm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85230" y="3394709"/>
            <a:ext cx="18859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Tetrahymena </a:t>
            </a:r>
            <a:r>
              <a:rPr sz="1800" spc="-5" dirty="0">
                <a:latin typeface="Calibri"/>
                <a:cs typeface="Calibri"/>
              </a:rPr>
              <a:t>spp.  </a:t>
            </a:r>
            <a:r>
              <a:rPr sz="1800" spc="-15" dirty="0">
                <a:latin typeface="Calibri"/>
                <a:cs typeface="Calibri"/>
              </a:rPr>
              <a:t>Enterococcus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fecalis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71041" y="4035044"/>
            <a:ext cx="137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Riboflavin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(B2)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202685" y="4035044"/>
            <a:ext cx="17843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7385" marR="5080" indent="-65532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Precursor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35" dirty="0">
                <a:latin typeface="Calibri"/>
                <a:cs typeface="Calibri"/>
              </a:rPr>
              <a:t>FAD </a:t>
            </a:r>
            <a:r>
              <a:rPr sz="1800" dirty="0">
                <a:latin typeface="Calibri"/>
                <a:cs typeface="Calibri"/>
              </a:rPr>
              <a:t>&amp;  </a:t>
            </a:r>
            <a:r>
              <a:rPr sz="1800" spc="-5" dirty="0">
                <a:latin typeface="Calibri"/>
                <a:cs typeface="Calibri"/>
              </a:rPr>
              <a:t>FMN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715127" y="4035044"/>
            <a:ext cx="20269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Caulobacter </a:t>
            </a:r>
            <a:r>
              <a:rPr sz="1800" i="1" spc="-5" dirty="0">
                <a:latin typeface="Calibri"/>
                <a:cs typeface="Calibri"/>
              </a:rPr>
              <a:t>vibriodes  </a:t>
            </a:r>
            <a:r>
              <a:rPr sz="1800" i="1" spc="-10" dirty="0">
                <a:latin typeface="Calibri"/>
                <a:cs typeface="Calibri"/>
              </a:rPr>
              <a:t>Dictyostellium</a:t>
            </a:r>
            <a:r>
              <a:rPr sz="1800" i="1" spc="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spp.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00377" y="4675123"/>
            <a:ext cx="13188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Thiamine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(B1)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47465" y="4675123"/>
            <a:ext cx="14935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4175" marR="5080" indent="-37211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Aldehyde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group  </a:t>
            </a:r>
            <a:r>
              <a:rPr sz="1800" spc="-15" dirty="0">
                <a:latin typeface="Calibri"/>
                <a:cs typeface="Calibri"/>
              </a:rPr>
              <a:t>transfer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488051" y="4675123"/>
            <a:ext cx="247967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Calibri"/>
                <a:cs typeface="Calibri"/>
              </a:rPr>
              <a:t>Bacillus </a:t>
            </a:r>
            <a:r>
              <a:rPr sz="1800" i="1" spc="-10" dirty="0">
                <a:latin typeface="Calibri"/>
                <a:cs typeface="Calibri"/>
              </a:rPr>
              <a:t>anthracis  Colpidium campylum  Ochromonas </a:t>
            </a:r>
            <a:r>
              <a:rPr sz="1800" i="1" spc="-5" dirty="0">
                <a:latin typeface="Calibri"/>
                <a:cs typeface="Calibri"/>
              </a:rPr>
              <a:t>malhamensis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73886" y="5589828"/>
            <a:ext cx="3300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5190" algn="l"/>
              </a:tabLst>
            </a:pPr>
            <a:r>
              <a:rPr sz="1800" spc="-10" dirty="0">
                <a:latin typeface="Calibri"/>
                <a:cs typeface="Calibri"/>
              </a:rPr>
              <a:t>Pantothenic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acid	</a:t>
            </a:r>
            <a:r>
              <a:rPr sz="1800" spc="-10" dirty="0" smtClean="0">
                <a:latin typeface="Calibri"/>
                <a:cs typeface="Calibri"/>
              </a:rPr>
              <a:t>Precursor</a:t>
            </a:r>
            <a:r>
              <a:rPr sz="1800" spc="-65" dirty="0" smtClean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19678" y="5864148"/>
            <a:ext cx="1149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 smtClean="0">
                <a:latin typeface="Calibri"/>
                <a:cs typeface="Calibri"/>
              </a:rPr>
              <a:t>coenzyme</a:t>
            </a:r>
            <a:r>
              <a:rPr sz="1800" spc="-40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5922390" y="5589828"/>
            <a:ext cx="1612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0" dirty="0">
                <a:latin typeface="Calibri"/>
                <a:cs typeface="Calibri"/>
              </a:rPr>
              <a:t>Proteus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5" dirty="0">
                <a:latin typeface="Calibri"/>
                <a:cs typeface="Calibri"/>
              </a:rPr>
              <a:t>morganii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06144" y="6313119"/>
            <a:ext cx="65843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Myanmar Text"/>
                <a:cs typeface="Myanmar Text"/>
              </a:rPr>
              <a:t>Functions </a:t>
            </a:r>
            <a:r>
              <a:rPr sz="2000" b="1" spc="-5" dirty="0">
                <a:latin typeface="Myanmar Text"/>
                <a:cs typeface="Myanmar Text"/>
              </a:rPr>
              <a:t>of some common </a:t>
            </a:r>
            <a:r>
              <a:rPr sz="2000" b="1" dirty="0">
                <a:latin typeface="Myanmar Text"/>
                <a:cs typeface="Myanmar Text"/>
              </a:rPr>
              <a:t>vitamins </a:t>
            </a:r>
            <a:r>
              <a:rPr sz="2000" b="1" spc="-5" dirty="0">
                <a:latin typeface="Myanmar Text"/>
                <a:cs typeface="Myanmar Text"/>
              </a:rPr>
              <a:t>in</a:t>
            </a:r>
            <a:r>
              <a:rPr sz="2000" b="1" spc="-45" dirty="0">
                <a:latin typeface="Myanmar Text"/>
                <a:cs typeface="Myanmar Text"/>
              </a:rPr>
              <a:t> </a:t>
            </a:r>
            <a:r>
              <a:rPr sz="2000" b="1" spc="-5" dirty="0">
                <a:latin typeface="Myanmar Text"/>
                <a:cs typeface="Myanmar Text"/>
              </a:rPr>
              <a:t>microorganism</a:t>
            </a:r>
            <a:endParaRPr sz="2000" dirty="0">
              <a:latin typeface="Myanmar Text"/>
              <a:cs typeface="Myanmar Tex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3610" y="2118771"/>
            <a:ext cx="2656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48485" algn="l"/>
              </a:tabLst>
            </a:pPr>
            <a:r>
              <a:rPr lang="en-US" b="1" dirty="0">
                <a:latin typeface="Myanmar Text"/>
                <a:cs typeface="Myanmar Text"/>
              </a:rPr>
              <a:t>Examples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50183" y="2442912"/>
            <a:ext cx="1565275" cy="1427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7955" marR="5080" indent="-135890">
              <a:lnSpc>
                <a:spcPct val="139400"/>
              </a:lnSpc>
              <a:spcBef>
                <a:spcPts val="95"/>
              </a:spcBef>
            </a:pPr>
            <a:r>
              <a:rPr sz="3300" spc="-5" dirty="0">
                <a:solidFill>
                  <a:srgbClr val="FFFFFF"/>
                </a:solidFill>
                <a:latin typeface="Myanmar Text"/>
                <a:cs typeface="Myanmar Text"/>
              </a:rPr>
              <a:t>Nutr</a:t>
            </a:r>
            <a:r>
              <a:rPr sz="3300" spc="5" dirty="0">
                <a:solidFill>
                  <a:srgbClr val="FFFFFF"/>
                </a:solidFill>
                <a:latin typeface="Myanmar Text"/>
                <a:cs typeface="Myanmar Text"/>
              </a:rPr>
              <a:t>i</a:t>
            </a:r>
            <a:r>
              <a:rPr sz="3300" dirty="0">
                <a:solidFill>
                  <a:srgbClr val="FFFFFF"/>
                </a:solidFill>
                <a:latin typeface="Myanmar Text"/>
                <a:cs typeface="Myanmar Text"/>
              </a:rPr>
              <a:t>ent  uptake</a:t>
            </a:r>
            <a:endParaRPr sz="3300">
              <a:latin typeface="Myanmar Text"/>
              <a:cs typeface="Myanmar Tex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87467" y="1266444"/>
            <a:ext cx="2333625" cy="2428240"/>
            <a:chOff x="4887467" y="1266444"/>
            <a:chExt cx="2333625" cy="2428240"/>
          </a:xfrm>
        </p:grpSpPr>
        <p:sp>
          <p:nvSpPr>
            <p:cNvPr id="4" name="object 4"/>
            <p:cNvSpPr/>
            <p:nvPr/>
          </p:nvSpPr>
          <p:spPr>
            <a:xfrm>
              <a:off x="5513831" y="2743200"/>
              <a:ext cx="1091184" cy="9509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53455" y="2756916"/>
              <a:ext cx="1012190" cy="871855"/>
            </a:xfrm>
            <a:custGeom>
              <a:avLst/>
              <a:gdLst/>
              <a:ahLst/>
              <a:cxnLst/>
              <a:rect l="l" t="t" r="r" b="b"/>
              <a:pathLst>
                <a:path w="1012190" h="871854">
                  <a:moveTo>
                    <a:pt x="759968" y="0"/>
                  </a:moveTo>
                  <a:lnTo>
                    <a:pt x="251968" y="0"/>
                  </a:lnTo>
                  <a:lnTo>
                    <a:pt x="0" y="435863"/>
                  </a:lnTo>
                  <a:lnTo>
                    <a:pt x="251968" y="871728"/>
                  </a:lnTo>
                  <a:lnTo>
                    <a:pt x="759968" y="871728"/>
                  </a:lnTo>
                  <a:lnTo>
                    <a:pt x="1011936" y="435863"/>
                  </a:lnTo>
                  <a:lnTo>
                    <a:pt x="759968" y="0"/>
                  </a:lnTo>
                  <a:close/>
                </a:path>
              </a:pathLst>
            </a:custGeom>
            <a:solidFill>
              <a:srgbClr val="F5E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87467" y="1266444"/>
              <a:ext cx="2333243" cy="20360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469128" y="2015109"/>
            <a:ext cx="1170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Diff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sion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92396" y="3566159"/>
            <a:ext cx="2528570" cy="2037714"/>
            <a:chOff x="4692396" y="3566159"/>
            <a:chExt cx="2528570" cy="2037714"/>
          </a:xfrm>
        </p:grpSpPr>
        <p:sp>
          <p:nvSpPr>
            <p:cNvPr id="9" name="object 9"/>
            <p:cNvSpPr/>
            <p:nvPr/>
          </p:nvSpPr>
          <p:spPr>
            <a:xfrm>
              <a:off x="4692396" y="4584191"/>
              <a:ext cx="1091184" cy="952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32020" y="4597907"/>
              <a:ext cx="1012190" cy="873760"/>
            </a:xfrm>
            <a:custGeom>
              <a:avLst/>
              <a:gdLst/>
              <a:ahLst/>
              <a:cxnLst/>
              <a:rect l="l" t="t" r="r" b="b"/>
              <a:pathLst>
                <a:path w="1012189" h="873760">
                  <a:moveTo>
                    <a:pt x="759587" y="0"/>
                  </a:moveTo>
                  <a:lnTo>
                    <a:pt x="252349" y="0"/>
                  </a:lnTo>
                  <a:lnTo>
                    <a:pt x="0" y="436626"/>
                  </a:lnTo>
                  <a:lnTo>
                    <a:pt x="252349" y="873252"/>
                  </a:lnTo>
                  <a:lnTo>
                    <a:pt x="759587" y="873252"/>
                  </a:lnTo>
                  <a:lnTo>
                    <a:pt x="1011935" y="436626"/>
                  </a:lnTo>
                  <a:lnTo>
                    <a:pt x="759587" y="0"/>
                  </a:lnTo>
                  <a:close/>
                </a:path>
              </a:pathLst>
            </a:custGeom>
            <a:solidFill>
              <a:srgbClr val="F5E6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87468" y="3566159"/>
              <a:ext cx="2333243" cy="20375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450840" y="4148708"/>
            <a:ext cx="1210945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198120">
              <a:lnSpc>
                <a:spcPts val="2640"/>
              </a:lnSpc>
              <a:spcBef>
                <a:spcPts val="38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Active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ansport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634995" y="4738115"/>
            <a:ext cx="2804160" cy="20375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192907" y="5320690"/>
            <a:ext cx="1690370" cy="72644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indent="436880">
              <a:lnSpc>
                <a:spcPts val="2640"/>
              </a:lnSpc>
              <a:spcBef>
                <a:spcPts val="385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Group 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ansloc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10818" y="0"/>
            <a:ext cx="71215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Uptake </a:t>
            </a:r>
            <a:r>
              <a:rPr dirty="0"/>
              <a:t>of nutrients by the</a:t>
            </a:r>
            <a:r>
              <a:rPr spc="-65" dirty="0"/>
              <a:t> </a:t>
            </a:r>
            <a:r>
              <a:rPr dirty="0"/>
              <a:t>cell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118108"/>
            <a:ext cx="8654415" cy="5313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62585" indent="-342900">
              <a:lnSpc>
                <a:spcPct val="100000"/>
              </a:lnSpc>
              <a:spcBef>
                <a:spcPts val="95"/>
              </a:spcBef>
              <a:buClr>
                <a:srgbClr val="001F5F"/>
              </a:buClr>
              <a:buSzPct val="80357"/>
              <a:buFont typeface="Wingdings"/>
              <a:buChar char="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solid/liquid </a:t>
            </a:r>
            <a:r>
              <a:rPr sz="2800" spc="-15" dirty="0">
                <a:latin typeface="Calibri"/>
                <a:cs typeface="Calibri"/>
              </a:rPr>
              <a:t>preparation </a:t>
            </a:r>
            <a:r>
              <a:rPr sz="2800" spc="-10" dirty="0">
                <a:latin typeface="Calibri"/>
                <a:cs typeface="Calibri"/>
              </a:rPr>
              <a:t>used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65" dirty="0">
                <a:latin typeface="Calibri"/>
                <a:cs typeface="Calibri"/>
              </a:rPr>
              <a:t>grow, </a:t>
            </a:r>
            <a:r>
              <a:rPr sz="2800" spc="-10" dirty="0">
                <a:latin typeface="Calibri"/>
                <a:cs typeface="Calibri"/>
              </a:rPr>
              <a:t>transport, </a:t>
            </a:r>
            <a:r>
              <a:rPr sz="2800" spc="-5" dirty="0">
                <a:latin typeface="Calibri"/>
                <a:cs typeface="Calibri"/>
              </a:rPr>
              <a:t>and  </a:t>
            </a:r>
            <a:r>
              <a:rPr sz="2800" spc="-25" dirty="0">
                <a:latin typeface="Calibri"/>
                <a:cs typeface="Calibri"/>
              </a:rPr>
              <a:t>store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microorganisms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"/>
            </a:pP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950"/>
              </a:spcBef>
              <a:buClr>
                <a:srgbClr val="001F5F"/>
              </a:buClr>
              <a:buSzPct val="80357"/>
              <a:buFont typeface="Wingdings"/>
              <a:buChar char=""/>
              <a:tabLst>
                <a:tab pos="436245" algn="l"/>
                <a:tab pos="436880" algn="l"/>
              </a:tabLst>
            </a:pPr>
            <a:r>
              <a:rPr dirty="0"/>
              <a:t>	</a:t>
            </a:r>
            <a:r>
              <a:rPr sz="2800" spc="-15" dirty="0">
                <a:latin typeface="Calibri"/>
                <a:cs typeface="Calibri"/>
              </a:rPr>
              <a:t>Complex </a:t>
            </a:r>
            <a:r>
              <a:rPr sz="2800" spc="-10" dirty="0">
                <a:latin typeface="Calibri"/>
                <a:cs typeface="Calibri"/>
              </a:rPr>
              <a:t>liquid </a:t>
            </a:r>
            <a:r>
              <a:rPr sz="2800" spc="-5" dirty="0">
                <a:latin typeface="Calibri"/>
                <a:cs typeface="Calibri"/>
              </a:rPr>
              <a:t>media </a:t>
            </a:r>
            <a:r>
              <a:rPr sz="2800" spc="-10" dirty="0">
                <a:latin typeface="Calibri"/>
                <a:cs typeface="Calibri"/>
              </a:rPr>
              <a:t>(urine, </a:t>
            </a:r>
            <a:r>
              <a:rPr sz="2800" spc="-15" dirty="0">
                <a:latin typeface="Calibri"/>
                <a:cs typeface="Calibri"/>
              </a:rPr>
              <a:t>chicken/ </a:t>
            </a:r>
            <a:r>
              <a:rPr sz="2800" spc="-10" dirty="0">
                <a:latin typeface="Calibri"/>
                <a:cs typeface="Calibri"/>
              </a:rPr>
              <a:t>meat broth)- 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Louis  </a:t>
            </a:r>
            <a:r>
              <a:rPr sz="2800" spc="-25" dirty="0">
                <a:solidFill>
                  <a:srgbClr val="FF0000"/>
                </a:solidFill>
                <a:latin typeface="Calibri"/>
                <a:cs typeface="Calibri"/>
              </a:rPr>
              <a:t>Pasteur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"/>
            </a:pPr>
            <a:endParaRPr sz="2800">
              <a:latin typeface="Calibri"/>
              <a:cs typeface="Calibri"/>
            </a:endParaRPr>
          </a:p>
          <a:p>
            <a:pPr marL="436245" indent="-424180">
              <a:lnSpc>
                <a:spcPct val="100000"/>
              </a:lnSpc>
              <a:spcBef>
                <a:spcPts val="1945"/>
              </a:spcBef>
              <a:buClr>
                <a:srgbClr val="001F5F"/>
              </a:buClr>
              <a:buSzPct val="80357"/>
              <a:buFont typeface="Wingdings"/>
              <a:buChar char=""/>
              <a:tabLst>
                <a:tab pos="436245" algn="l"/>
                <a:tab pos="436880" algn="l"/>
              </a:tabLst>
            </a:pPr>
            <a:r>
              <a:rPr sz="2800" spc="-10" dirty="0">
                <a:latin typeface="Calibri"/>
                <a:cs typeface="Calibri"/>
              </a:rPr>
              <a:t>Solid </a:t>
            </a:r>
            <a:r>
              <a:rPr sz="2800" spc="-5" dirty="0">
                <a:latin typeface="Calibri"/>
                <a:cs typeface="Calibri"/>
              </a:rPr>
              <a:t>media </a:t>
            </a:r>
            <a:r>
              <a:rPr sz="2800" spc="-25" dirty="0">
                <a:latin typeface="Calibri"/>
                <a:cs typeface="Calibri"/>
              </a:rPr>
              <a:t>(Potato </a:t>
            </a:r>
            <a:r>
              <a:rPr sz="2800" spc="-15" dirty="0">
                <a:latin typeface="Calibri"/>
                <a:cs typeface="Calibri"/>
              </a:rPr>
              <a:t>surface, </a:t>
            </a:r>
            <a:r>
              <a:rPr sz="2800" spc="-10" dirty="0">
                <a:latin typeface="Calibri"/>
                <a:cs typeface="Calibri"/>
              </a:rPr>
              <a:t>gelatin): </a:t>
            </a:r>
            <a:r>
              <a:rPr sz="2800" spc="-15" dirty="0">
                <a:solidFill>
                  <a:srgbClr val="FF0000"/>
                </a:solidFill>
                <a:latin typeface="Calibri"/>
                <a:cs typeface="Calibri"/>
              </a:rPr>
              <a:t>Robert</a:t>
            </a:r>
            <a:r>
              <a:rPr sz="2800" spc="1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Koch</a:t>
            </a:r>
            <a:endParaRPr sz="2800">
              <a:latin typeface="Calibri"/>
              <a:cs typeface="Calibri"/>
            </a:endParaRPr>
          </a:p>
          <a:p>
            <a:pPr marL="1155700" lvl="1" indent="-343535">
              <a:lnSpc>
                <a:spcPct val="100000"/>
              </a:lnSpc>
              <a:spcBef>
                <a:spcPts val="1065"/>
              </a:spcBef>
              <a:buClr>
                <a:srgbClr val="001F5F"/>
              </a:buClr>
              <a:buSzPct val="8000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Gelatin melts </a:t>
            </a:r>
            <a:r>
              <a:rPr sz="2000" spc="-15" dirty="0">
                <a:latin typeface="Calibri"/>
                <a:cs typeface="Calibri"/>
              </a:rPr>
              <a:t>at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24</a:t>
            </a:r>
            <a:r>
              <a:rPr sz="2000" dirty="0">
                <a:latin typeface="Times New Roman"/>
                <a:cs typeface="Times New Roman"/>
              </a:rPr>
              <a:t>º</a:t>
            </a:r>
            <a:r>
              <a:rPr sz="2000" dirty="0">
                <a:latin typeface="Calibri"/>
                <a:cs typeface="Calibri"/>
              </a:rPr>
              <a:t>C</a:t>
            </a:r>
            <a:endParaRPr sz="2000">
              <a:latin typeface="Calibri"/>
              <a:cs typeface="Calibri"/>
            </a:endParaRPr>
          </a:p>
          <a:p>
            <a:pPr marL="1155700" lvl="1" indent="-343535">
              <a:lnSpc>
                <a:spcPct val="100000"/>
              </a:lnSpc>
              <a:spcBef>
                <a:spcPts val="985"/>
              </a:spcBef>
              <a:buClr>
                <a:srgbClr val="001F5F"/>
              </a:buClr>
              <a:buSzPct val="80000"/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5" dirty="0">
                <a:latin typeface="Calibri"/>
                <a:cs typeface="Calibri"/>
              </a:rPr>
              <a:t>Microbes used </a:t>
            </a:r>
            <a:r>
              <a:rPr sz="2000" dirty="0">
                <a:latin typeface="Calibri"/>
                <a:cs typeface="Calibri"/>
              </a:rPr>
              <a:t>it as a </a:t>
            </a:r>
            <a:r>
              <a:rPr sz="2000" spc="-15" dirty="0">
                <a:latin typeface="Calibri"/>
                <a:cs typeface="Calibri"/>
              </a:rPr>
              <a:t>substrate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buClr>
                <a:srgbClr val="001F5F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1F5F"/>
              </a:buClr>
              <a:buFont typeface="Arial"/>
              <a:buChar char="•"/>
            </a:pPr>
            <a:endParaRPr sz="15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001F5F"/>
              </a:buClr>
              <a:buSzPct val="79166"/>
              <a:buFont typeface="Wingdings"/>
              <a:buChar char=""/>
              <a:tabLst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Agar </a:t>
            </a:r>
            <a:r>
              <a:rPr sz="2400" spc="-10" dirty="0">
                <a:latin typeface="Calibri"/>
                <a:cs typeface="Calibri"/>
              </a:rPr>
              <a:t>was </a:t>
            </a:r>
            <a:r>
              <a:rPr sz="2400" spc="-15" dirty="0">
                <a:latin typeface="Calibri"/>
                <a:cs typeface="Calibri"/>
              </a:rPr>
              <a:t>first </a:t>
            </a:r>
            <a:r>
              <a:rPr sz="2400" spc="-5" dirty="0">
                <a:latin typeface="Calibri"/>
                <a:cs typeface="Calibri"/>
              </a:rPr>
              <a:t>described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0" dirty="0">
                <a:latin typeface="Calibri"/>
                <a:cs typeface="Calibri"/>
              </a:rPr>
              <a:t>microbiology by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Walter</a:t>
            </a:r>
            <a:r>
              <a:rPr sz="24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Hesse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Culture</a:t>
            </a:r>
            <a:r>
              <a:rPr spc="-70" dirty="0"/>
              <a:t> </a:t>
            </a:r>
            <a:r>
              <a:rPr spc="-5" dirty="0"/>
              <a:t>Media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Culture</a:t>
            </a:r>
            <a:r>
              <a:rPr spc="-70" dirty="0"/>
              <a:t> </a:t>
            </a:r>
            <a:r>
              <a:rPr spc="-5" dirty="0"/>
              <a:t>Media</a:t>
            </a:r>
          </a:p>
        </p:txBody>
      </p:sp>
      <p:sp>
        <p:nvSpPr>
          <p:cNvPr id="4" name="object 4"/>
          <p:cNvSpPr/>
          <p:nvPr/>
        </p:nvSpPr>
        <p:spPr>
          <a:xfrm>
            <a:off x="2956560" y="2430779"/>
            <a:ext cx="3230880" cy="3230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20515" y="3524102"/>
            <a:ext cx="190436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7515" marR="5080" indent="-425450">
              <a:lnSpc>
                <a:spcPct val="142900"/>
              </a:lnSpc>
              <a:spcBef>
                <a:spcPts val="95"/>
              </a:spcBef>
            </a:pPr>
            <a:r>
              <a:rPr sz="2800" b="1" spc="-5" dirty="0">
                <a:latin typeface="Myanmar Text"/>
                <a:cs typeface="Myanmar Text"/>
              </a:rPr>
              <a:t>s of</a:t>
            </a:r>
            <a:r>
              <a:rPr sz="2800" b="1" spc="-75" dirty="0">
                <a:latin typeface="Myanmar Text"/>
                <a:cs typeface="Myanmar Text"/>
              </a:rPr>
              <a:t> </a:t>
            </a:r>
            <a:r>
              <a:rPr sz="2800" b="1" spc="-5" dirty="0">
                <a:latin typeface="Myanmar Text"/>
                <a:cs typeface="Myanmar Text"/>
              </a:rPr>
              <a:t>culture  </a:t>
            </a:r>
            <a:r>
              <a:rPr sz="2800" b="1" spc="-10" dirty="0">
                <a:latin typeface="Myanmar Text"/>
                <a:cs typeface="Myanmar Text"/>
              </a:rPr>
              <a:t>media</a:t>
            </a:r>
            <a:endParaRPr sz="2800">
              <a:latin typeface="Myanmar Text"/>
              <a:cs typeface="Myanmar Tex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762755" y="1135380"/>
            <a:ext cx="1618488" cy="16200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49978" y="1378737"/>
            <a:ext cx="844550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5080" indent="-38100">
              <a:lnSpc>
                <a:spcPct val="143200"/>
              </a:lnSpc>
              <a:spcBef>
                <a:spcPts val="100"/>
              </a:spcBef>
            </a:pPr>
            <a:r>
              <a:rPr sz="1900" b="1" spc="-5" dirty="0">
                <a:latin typeface="Myanmar Text"/>
                <a:cs typeface="Myanmar Text"/>
              </a:rPr>
              <a:t>Car</a:t>
            </a:r>
            <a:r>
              <a:rPr sz="1900" b="1" spc="-10" dirty="0">
                <a:latin typeface="Myanmar Text"/>
                <a:cs typeface="Myanmar Text"/>
              </a:rPr>
              <a:t>b</a:t>
            </a:r>
            <a:r>
              <a:rPr sz="1900" b="1" spc="-5" dirty="0">
                <a:latin typeface="Myanmar Text"/>
                <a:cs typeface="Myanmar Text"/>
              </a:rPr>
              <a:t>on  source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13020" y="1627632"/>
            <a:ext cx="1618487" cy="1618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20309" y="1870354"/>
            <a:ext cx="803910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" marR="5080" indent="-18415">
              <a:lnSpc>
                <a:spcPct val="143200"/>
              </a:lnSpc>
              <a:spcBef>
                <a:spcPts val="100"/>
              </a:spcBef>
            </a:pPr>
            <a:r>
              <a:rPr sz="1900" b="1" spc="-10" dirty="0">
                <a:latin typeface="Myanmar Text"/>
                <a:cs typeface="Myanmar Text"/>
              </a:rPr>
              <a:t>Energy  </a:t>
            </a:r>
            <a:r>
              <a:rPr sz="1900" b="1" spc="-5" dirty="0">
                <a:latin typeface="Myanmar Text"/>
                <a:cs typeface="Myanmar Text"/>
              </a:rPr>
              <a:t>source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30823" y="2871216"/>
            <a:ext cx="1620012" cy="1620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18605" y="3114042"/>
            <a:ext cx="1046480" cy="85598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900" b="1" spc="-10" dirty="0">
                <a:latin typeface="Myanmar Text"/>
                <a:cs typeface="Myanmar Text"/>
              </a:rPr>
              <a:t>Nitrogen</a:t>
            </a:r>
            <a:endParaRPr sz="1900">
              <a:latin typeface="Myanmar Text"/>
              <a:cs typeface="Myanmar Text"/>
            </a:endParaRPr>
          </a:p>
          <a:p>
            <a:pPr marL="151130">
              <a:lnSpc>
                <a:spcPct val="100000"/>
              </a:lnSpc>
              <a:spcBef>
                <a:spcPts val="985"/>
              </a:spcBef>
            </a:pPr>
            <a:r>
              <a:rPr sz="1900" b="1" spc="-5" dirty="0">
                <a:latin typeface="Myanmar Text"/>
                <a:cs typeface="Myanmar Text"/>
              </a:rPr>
              <a:t>source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82411" y="4287011"/>
            <a:ext cx="1618488" cy="1618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12890" y="4862829"/>
            <a:ext cx="5588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Myanmar Text"/>
                <a:cs typeface="Myanmar Text"/>
              </a:rPr>
              <a:t>Sal</a:t>
            </a:r>
            <a:r>
              <a:rPr sz="1900" b="1" spc="-10" dirty="0">
                <a:latin typeface="Myanmar Text"/>
                <a:cs typeface="Myanmar Text"/>
              </a:rPr>
              <a:t>ts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80559" y="5210554"/>
            <a:ext cx="1620012" cy="1620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10988" y="5786729"/>
            <a:ext cx="3594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Myanmar Text"/>
                <a:cs typeface="Myanmar Text"/>
              </a:rPr>
              <a:t>pH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43427" y="5210554"/>
            <a:ext cx="1620012" cy="16200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19094" y="5454497"/>
            <a:ext cx="870585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 marR="5080" indent="-30480">
              <a:lnSpc>
                <a:spcPct val="143200"/>
              </a:lnSpc>
              <a:spcBef>
                <a:spcPts val="100"/>
              </a:spcBef>
            </a:pPr>
            <a:r>
              <a:rPr sz="1900" b="1" spc="-5" dirty="0">
                <a:latin typeface="Myanmar Text"/>
                <a:cs typeface="Myanmar Text"/>
              </a:rPr>
              <a:t>Growth  </a:t>
            </a:r>
            <a:r>
              <a:rPr sz="1900" b="1" spc="-10" dirty="0">
                <a:latin typeface="Myanmar Text"/>
                <a:cs typeface="Myanmar Text"/>
              </a:rPr>
              <a:t>factors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43100" y="4287011"/>
            <a:ext cx="1618488" cy="1618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228214" y="4530623"/>
            <a:ext cx="1047115" cy="854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1170" marR="5080" indent="-459105">
              <a:lnSpc>
                <a:spcPct val="143200"/>
              </a:lnSpc>
              <a:spcBef>
                <a:spcPts val="100"/>
              </a:spcBef>
            </a:pPr>
            <a:r>
              <a:rPr sz="1900" b="1" spc="-5" dirty="0">
                <a:latin typeface="Myanmar Text"/>
                <a:cs typeface="Myanmar Text"/>
              </a:rPr>
              <a:t>Ind</a:t>
            </a:r>
            <a:r>
              <a:rPr sz="1900" b="1" spc="-10" dirty="0">
                <a:latin typeface="Myanmar Text"/>
                <a:cs typeface="Myanmar Text"/>
              </a:rPr>
              <a:t>icator  </a:t>
            </a:r>
            <a:r>
              <a:rPr sz="1900" b="1" spc="-5" dirty="0">
                <a:latin typeface="Myanmar Text"/>
                <a:cs typeface="Myanmar Text"/>
              </a:rPr>
              <a:t>s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693164" y="2871216"/>
            <a:ext cx="1620012" cy="1620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437257" y="3655314"/>
            <a:ext cx="1314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Myanmar Text"/>
                <a:cs typeface="Myanmar Text"/>
              </a:rPr>
              <a:t>s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12492" y="1446275"/>
            <a:ext cx="1618487" cy="1895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723133" y="1250295"/>
            <a:ext cx="996950" cy="1267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42900"/>
              </a:lnSpc>
              <a:spcBef>
                <a:spcPts val="100"/>
              </a:spcBef>
            </a:pPr>
            <a:r>
              <a:rPr sz="1900" b="1" spc="-10" dirty="0">
                <a:latin typeface="Myanmar Text"/>
                <a:cs typeface="Myanmar Text"/>
              </a:rPr>
              <a:t>Oxidatio  </a:t>
            </a:r>
            <a:r>
              <a:rPr sz="1900" b="1" spc="-5" dirty="0">
                <a:latin typeface="Myanmar Text"/>
                <a:cs typeface="Myanmar Text"/>
              </a:rPr>
              <a:t>n      reductio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36138" y="2616199"/>
            <a:ext cx="17145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Myanmar Text"/>
                <a:cs typeface="Myanmar Text"/>
              </a:rPr>
              <a:t>n</a:t>
            </a:r>
            <a:endParaRPr sz="1900">
              <a:latin typeface="Myanmar Text"/>
              <a:cs typeface="Myanmar Tex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69897" y="3097529"/>
            <a:ext cx="37236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50" b="1" spc="-225" baseline="-7309" dirty="0">
                <a:latin typeface="Myanmar Text"/>
                <a:cs typeface="Myanmar Text"/>
              </a:rPr>
              <a:t>Inhibit</a:t>
            </a:r>
            <a:r>
              <a:rPr sz="2850" b="1" spc="-225" baseline="42397" dirty="0">
                <a:latin typeface="Myanmar Text"/>
                <a:cs typeface="Myanmar Text"/>
              </a:rPr>
              <a:t>p</a:t>
            </a:r>
            <a:r>
              <a:rPr sz="2850" b="1" spc="-225" baseline="-7309" dirty="0">
                <a:latin typeface="Myanmar Text"/>
                <a:cs typeface="Myanmar Text"/>
              </a:rPr>
              <a:t>o</a:t>
            </a:r>
            <a:r>
              <a:rPr sz="2850" b="1" spc="-225" baseline="42397" dirty="0">
                <a:latin typeface="Myanmar Text"/>
                <a:cs typeface="Myanmar Text"/>
              </a:rPr>
              <a:t>o</a:t>
            </a:r>
            <a:r>
              <a:rPr sz="2850" b="1" spc="-225" baseline="-7309" dirty="0">
                <a:latin typeface="Myanmar Text"/>
                <a:cs typeface="Myanmar Text"/>
              </a:rPr>
              <a:t>r</a:t>
            </a:r>
            <a:r>
              <a:rPr sz="2850" b="1" spc="-225" baseline="42397" dirty="0">
                <a:latin typeface="Myanmar Text"/>
                <a:cs typeface="Myanmar Text"/>
              </a:rPr>
              <a:t>tenti</a:t>
            </a:r>
            <a:r>
              <a:rPr sz="2800" b="1" spc="-150" dirty="0">
                <a:latin typeface="Myanmar Text"/>
                <a:cs typeface="Myanmar Text"/>
              </a:rPr>
              <a:t>R</a:t>
            </a:r>
            <a:r>
              <a:rPr sz="2850" b="1" spc="-225" baseline="42397" dirty="0">
                <a:latin typeface="Myanmar Text"/>
                <a:cs typeface="Myanmar Text"/>
              </a:rPr>
              <a:t>al</a:t>
            </a:r>
            <a:r>
              <a:rPr sz="2800" b="1" spc="-150" dirty="0">
                <a:latin typeface="Myanmar Text"/>
                <a:cs typeface="Myanmar Text"/>
              </a:rPr>
              <a:t>equirement</a:t>
            </a:r>
            <a:endParaRPr sz="280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Culture</a:t>
            </a:r>
            <a:r>
              <a:rPr spc="-70" dirty="0"/>
              <a:t> </a:t>
            </a:r>
            <a:r>
              <a:rPr spc="-5" dirty="0"/>
              <a:t>Media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548383" y="1735835"/>
            <a:ext cx="1908175" cy="2097405"/>
            <a:chOff x="1548383" y="1735835"/>
            <a:chExt cx="1908175" cy="2097405"/>
          </a:xfrm>
        </p:grpSpPr>
        <p:sp>
          <p:nvSpPr>
            <p:cNvPr id="5" name="object 5"/>
            <p:cNvSpPr/>
            <p:nvPr/>
          </p:nvSpPr>
          <p:spPr>
            <a:xfrm>
              <a:off x="1548383" y="1735835"/>
              <a:ext cx="1908048" cy="1418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2985" y="2753105"/>
              <a:ext cx="177800" cy="591185"/>
            </a:xfrm>
            <a:custGeom>
              <a:avLst/>
              <a:gdLst/>
              <a:ahLst/>
              <a:cxnLst/>
              <a:rect l="l" t="t" r="r" b="b"/>
              <a:pathLst>
                <a:path w="177800" h="591185">
                  <a:moveTo>
                    <a:pt x="0" y="0"/>
                  </a:moveTo>
                  <a:lnTo>
                    <a:pt x="0" y="590804"/>
                  </a:lnTo>
                  <a:lnTo>
                    <a:pt x="177419" y="590804"/>
                  </a:lnTo>
                </a:path>
              </a:pathLst>
            </a:custGeom>
            <a:ln w="19812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6335" y="2930651"/>
              <a:ext cx="1507236" cy="876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86355" y="2990087"/>
              <a:ext cx="1185671" cy="842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70531" y="2948939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1340104" y="0"/>
                  </a:moveTo>
                  <a:lnTo>
                    <a:pt x="78740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709168"/>
                  </a:lnTo>
                  <a:lnTo>
                    <a:pt x="6195" y="739794"/>
                  </a:lnTo>
                  <a:lnTo>
                    <a:pt x="23082" y="764825"/>
                  </a:lnTo>
                  <a:lnTo>
                    <a:pt x="48113" y="781712"/>
                  </a:lnTo>
                  <a:lnTo>
                    <a:pt x="78740" y="787908"/>
                  </a:lnTo>
                  <a:lnTo>
                    <a:pt x="1340104" y="787908"/>
                  </a:lnTo>
                  <a:lnTo>
                    <a:pt x="1370730" y="781712"/>
                  </a:lnTo>
                  <a:lnTo>
                    <a:pt x="1395761" y="764825"/>
                  </a:lnTo>
                  <a:lnTo>
                    <a:pt x="1412648" y="739794"/>
                  </a:lnTo>
                  <a:lnTo>
                    <a:pt x="1418844" y="709168"/>
                  </a:lnTo>
                  <a:lnTo>
                    <a:pt x="1418844" y="78739"/>
                  </a:lnTo>
                  <a:lnTo>
                    <a:pt x="1412648" y="48113"/>
                  </a:lnTo>
                  <a:lnTo>
                    <a:pt x="1395761" y="23082"/>
                  </a:lnTo>
                  <a:lnTo>
                    <a:pt x="1370730" y="6195"/>
                  </a:lnTo>
                  <a:lnTo>
                    <a:pt x="13401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70531" y="2948939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0" y="78739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40" y="0"/>
                  </a:lnTo>
                  <a:lnTo>
                    <a:pt x="1340104" y="0"/>
                  </a:lnTo>
                  <a:lnTo>
                    <a:pt x="1370730" y="6195"/>
                  </a:lnTo>
                  <a:lnTo>
                    <a:pt x="1395761" y="23082"/>
                  </a:lnTo>
                  <a:lnTo>
                    <a:pt x="1412648" y="48113"/>
                  </a:lnTo>
                  <a:lnTo>
                    <a:pt x="1418844" y="78739"/>
                  </a:lnTo>
                  <a:lnTo>
                    <a:pt x="1418844" y="709168"/>
                  </a:lnTo>
                  <a:lnTo>
                    <a:pt x="1412648" y="739794"/>
                  </a:lnTo>
                  <a:lnTo>
                    <a:pt x="1395761" y="764825"/>
                  </a:lnTo>
                  <a:lnTo>
                    <a:pt x="1370730" y="781712"/>
                  </a:lnTo>
                  <a:lnTo>
                    <a:pt x="1340104" y="787908"/>
                  </a:lnTo>
                  <a:lnTo>
                    <a:pt x="78740" y="787908"/>
                  </a:lnTo>
                  <a:lnTo>
                    <a:pt x="48113" y="781712"/>
                  </a:lnTo>
                  <a:lnTo>
                    <a:pt x="23082" y="764825"/>
                  </a:lnTo>
                  <a:lnTo>
                    <a:pt x="6195" y="739794"/>
                  </a:lnTo>
                  <a:lnTo>
                    <a:pt x="0" y="709168"/>
                  </a:lnTo>
                  <a:lnTo>
                    <a:pt x="0" y="78739"/>
                  </a:lnTo>
                  <a:close/>
                </a:path>
              </a:pathLst>
            </a:custGeom>
            <a:ln w="9144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008758" y="1763242"/>
            <a:ext cx="1018540" cy="165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marR="35560" indent="-67310">
              <a:lnSpc>
                <a:spcPct val="1431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Myanmar Text"/>
                <a:cs typeface="Myanmar Text"/>
              </a:rPr>
              <a:t>P</a:t>
            </a:r>
            <a:r>
              <a:rPr sz="2000" b="1" spc="5" dirty="0">
                <a:solidFill>
                  <a:srgbClr val="FFFFFF"/>
                </a:solidFill>
                <a:latin typeface="Myanmar Text"/>
                <a:cs typeface="Myanmar Text"/>
              </a:rPr>
              <a:t>h</a:t>
            </a:r>
            <a:r>
              <a:rPr sz="2000" b="1" spc="-5" dirty="0">
                <a:solidFill>
                  <a:srgbClr val="FFFFFF"/>
                </a:solidFill>
                <a:latin typeface="Myanmar Text"/>
                <a:cs typeface="Myanmar Text"/>
              </a:rPr>
              <a:t>ys</a:t>
            </a:r>
            <a:r>
              <a:rPr sz="2000" b="1" spc="-15" dirty="0">
                <a:solidFill>
                  <a:srgbClr val="FFFFFF"/>
                </a:solidFill>
                <a:latin typeface="Myanmar Text"/>
                <a:cs typeface="Myanmar Text"/>
              </a:rPr>
              <a:t>i</a:t>
            </a:r>
            <a:r>
              <a:rPr sz="2000" b="1" dirty="0">
                <a:solidFill>
                  <a:srgbClr val="FFFFFF"/>
                </a:solidFill>
                <a:latin typeface="Myanmar Text"/>
                <a:cs typeface="Myanmar Text"/>
              </a:rPr>
              <a:t>cal  </a:t>
            </a:r>
            <a:r>
              <a:rPr sz="2000" b="1" spc="-5" dirty="0">
                <a:solidFill>
                  <a:srgbClr val="FFFFFF"/>
                </a:solidFill>
                <a:latin typeface="Myanmar Text"/>
                <a:cs typeface="Myanmar Text"/>
              </a:rPr>
              <a:t>Nature</a:t>
            </a:r>
            <a:endParaRPr sz="2000" dirty="0">
              <a:latin typeface="Myanmar Text"/>
              <a:cs typeface="Myanmar Tex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Myanmar Text"/>
              <a:cs typeface="Myanmar Text"/>
            </a:endParaRPr>
          </a:p>
          <a:p>
            <a:pPr marL="335915">
              <a:lnSpc>
                <a:spcPct val="100000"/>
              </a:lnSpc>
            </a:pPr>
            <a:r>
              <a:rPr sz="1800" b="1" spc="-5" dirty="0">
                <a:latin typeface="Myanmar Text"/>
                <a:cs typeface="Myanmar Text"/>
              </a:rPr>
              <a:t>Liquid</a:t>
            </a:r>
            <a:endParaRPr sz="1800" dirty="0">
              <a:latin typeface="Myanmar Text"/>
              <a:cs typeface="Myanmar Tex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782826" y="2742945"/>
            <a:ext cx="1705610" cy="2074545"/>
            <a:chOff x="1782826" y="2742945"/>
            <a:chExt cx="1705610" cy="2074545"/>
          </a:xfrm>
        </p:grpSpPr>
        <p:sp>
          <p:nvSpPr>
            <p:cNvPr id="13" name="object 13"/>
            <p:cNvSpPr/>
            <p:nvPr/>
          </p:nvSpPr>
          <p:spPr>
            <a:xfrm>
              <a:off x="1792986" y="2753105"/>
              <a:ext cx="177800" cy="1576070"/>
            </a:xfrm>
            <a:custGeom>
              <a:avLst/>
              <a:gdLst/>
              <a:ahLst/>
              <a:cxnLst/>
              <a:rect l="l" t="t" r="r" b="b"/>
              <a:pathLst>
                <a:path w="177800" h="1576070">
                  <a:moveTo>
                    <a:pt x="0" y="0"/>
                  </a:moveTo>
                  <a:lnTo>
                    <a:pt x="0" y="1575562"/>
                  </a:lnTo>
                  <a:lnTo>
                    <a:pt x="177419" y="1575562"/>
                  </a:lnTo>
                </a:path>
              </a:pathLst>
            </a:custGeom>
            <a:ln w="19812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26336" y="3915155"/>
              <a:ext cx="1507236" cy="876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69948" y="3974591"/>
              <a:ext cx="1618488" cy="84277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70532" y="3933443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1340104" y="0"/>
                  </a:moveTo>
                  <a:lnTo>
                    <a:pt x="78740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709167"/>
                  </a:lnTo>
                  <a:lnTo>
                    <a:pt x="6195" y="739794"/>
                  </a:lnTo>
                  <a:lnTo>
                    <a:pt x="23082" y="764825"/>
                  </a:lnTo>
                  <a:lnTo>
                    <a:pt x="48113" y="781712"/>
                  </a:lnTo>
                  <a:lnTo>
                    <a:pt x="78740" y="787907"/>
                  </a:lnTo>
                  <a:lnTo>
                    <a:pt x="1340104" y="787907"/>
                  </a:lnTo>
                  <a:lnTo>
                    <a:pt x="1370730" y="781712"/>
                  </a:lnTo>
                  <a:lnTo>
                    <a:pt x="1395761" y="764825"/>
                  </a:lnTo>
                  <a:lnTo>
                    <a:pt x="1412648" y="739794"/>
                  </a:lnTo>
                  <a:lnTo>
                    <a:pt x="1418844" y="709167"/>
                  </a:lnTo>
                  <a:lnTo>
                    <a:pt x="1418844" y="78739"/>
                  </a:lnTo>
                  <a:lnTo>
                    <a:pt x="1412648" y="48113"/>
                  </a:lnTo>
                  <a:lnTo>
                    <a:pt x="1395761" y="23082"/>
                  </a:lnTo>
                  <a:lnTo>
                    <a:pt x="1370730" y="6195"/>
                  </a:lnTo>
                  <a:lnTo>
                    <a:pt x="13401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70532" y="3933443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0" y="78739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40" y="0"/>
                  </a:lnTo>
                  <a:lnTo>
                    <a:pt x="1340104" y="0"/>
                  </a:lnTo>
                  <a:lnTo>
                    <a:pt x="1370730" y="6195"/>
                  </a:lnTo>
                  <a:lnTo>
                    <a:pt x="1395761" y="23082"/>
                  </a:lnTo>
                  <a:lnTo>
                    <a:pt x="1412648" y="48113"/>
                  </a:lnTo>
                  <a:lnTo>
                    <a:pt x="1418844" y="78739"/>
                  </a:lnTo>
                  <a:lnTo>
                    <a:pt x="1418844" y="709167"/>
                  </a:lnTo>
                  <a:lnTo>
                    <a:pt x="1412648" y="739794"/>
                  </a:lnTo>
                  <a:lnTo>
                    <a:pt x="1395761" y="764825"/>
                  </a:lnTo>
                  <a:lnTo>
                    <a:pt x="1370730" y="781712"/>
                  </a:lnTo>
                  <a:lnTo>
                    <a:pt x="1340104" y="787907"/>
                  </a:lnTo>
                  <a:lnTo>
                    <a:pt x="78740" y="787907"/>
                  </a:lnTo>
                  <a:lnTo>
                    <a:pt x="48113" y="781712"/>
                  </a:lnTo>
                  <a:lnTo>
                    <a:pt x="23082" y="764825"/>
                  </a:lnTo>
                  <a:lnTo>
                    <a:pt x="6195" y="739794"/>
                  </a:lnTo>
                  <a:lnTo>
                    <a:pt x="0" y="709167"/>
                  </a:lnTo>
                  <a:lnTo>
                    <a:pt x="0" y="78739"/>
                  </a:lnTo>
                  <a:close/>
                </a:path>
              </a:pathLst>
            </a:custGeom>
            <a:ln w="9144">
              <a:solidFill>
                <a:srgbClr val="E6B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115692" y="4104894"/>
            <a:ext cx="1128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Myanmar Text"/>
                <a:cs typeface="Myanmar Text"/>
              </a:rPr>
              <a:t>Semi</a:t>
            </a:r>
            <a:r>
              <a:rPr sz="1800" b="1" spc="-50" dirty="0">
                <a:latin typeface="Myanmar Text"/>
                <a:cs typeface="Myanmar Text"/>
              </a:rPr>
              <a:t> </a:t>
            </a:r>
            <a:r>
              <a:rPr sz="1800" b="1" spc="-5" dirty="0">
                <a:latin typeface="Myanmar Text"/>
                <a:cs typeface="Myanmar Text"/>
              </a:rPr>
              <a:t>solid</a:t>
            </a:r>
            <a:endParaRPr sz="1800">
              <a:latin typeface="Myanmar Text"/>
              <a:cs typeface="Myanmar Tex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782826" y="2742945"/>
            <a:ext cx="1651000" cy="3059430"/>
            <a:chOff x="1782826" y="2742945"/>
            <a:chExt cx="1651000" cy="3059430"/>
          </a:xfrm>
        </p:grpSpPr>
        <p:sp>
          <p:nvSpPr>
            <p:cNvPr id="20" name="object 20"/>
            <p:cNvSpPr/>
            <p:nvPr/>
          </p:nvSpPr>
          <p:spPr>
            <a:xfrm>
              <a:off x="1792986" y="2753105"/>
              <a:ext cx="177800" cy="2560320"/>
            </a:xfrm>
            <a:custGeom>
              <a:avLst/>
              <a:gdLst/>
              <a:ahLst/>
              <a:cxnLst/>
              <a:rect l="l" t="t" r="r" b="b"/>
              <a:pathLst>
                <a:path w="177800" h="2560320">
                  <a:moveTo>
                    <a:pt x="0" y="0"/>
                  </a:moveTo>
                  <a:lnTo>
                    <a:pt x="0" y="2560193"/>
                  </a:lnTo>
                  <a:lnTo>
                    <a:pt x="177419" y="2560193"/>
                  </a:lnTo>
                </a:path>
              </a:pathLst>
            </a:custGeom>
            <a:ln w="19812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26336" y="4899660"/>
              <a:ext cx="1507236" cy="8762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150364" y="4960619"/>
              <a:ext cx="1056132" cy="84124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70532" y="4917947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1340104" y="0"/>
                  </a:moveTo>
                  <a:lnTo>
                    <a:pt x="78740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709117"/>
                  </a:lnTo>
                  <a:lnTo>
                    <a:pt x="6195" y="739784"/>
                  </a:lnTo>
                  <a:lnTo>
                    <a:pt x="23082" y="764828"/>
                  </a:lnTo>
                  <a:lnTo>
                    <a:pt x="48113" y="781715"/>
                  </a:lnTo>
                  <a:lnTo>
                    <a:pt x="78740" y="787907"/>
                  </a:lnTo>
                  <a:lnTo>
                    <a:pt x="1340104" y="787907"/>
                  </a:lnTo>
                  <a:lnTo>
                    <a:pt x="1370730" y="781715"/>
                  </a:lnTo>
                  <a:lnTo>
                    <a:pt x="1395761" y="764828"/>
                  </a:lnTo>
                  <a:lnTo>
                    <a:pt x="1412648" y="739784"/>
                  </a:lnTo>
                  <a:lnTo>
                    <a:pt x="1418844" y="709117"/>
                  </a:lnTo>
                  <a:lnTo>
                    <a:pt x="1418844" y="78739"/>
                  </a:lnTo>
                  <a:lnTo>
                    <a:pt x="1412648" y="48113"/>
                  </a:lnTo>
                  <a:lnTo>
                    <a:pt x="1395761" y="23082"/>
                  </a:lnTo>
                  <a:lnTo>
                    <a:pt x="1370730" y="6195"/>
                  </a:lnTo>
                  <a:lnTo>
                    <a:pt x="13401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70532" y="4917947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0" y="78739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40" y="0"/>
                  </a:lnTo>
                  <a:lnTo>
                    <a:pt x="1340104" y="0"/>
                  </a:lnTo>
                  <a:lnTo>
                    <a:pt x="1370730" y="6195"/>
                  </a:lnTo>
                  <a:lnTo>
                    <a:pt x="1395761" y="23082"/>
                  </a:lnTo>
                  <a:lnTo>
                    <a:pt x="1412648" y="48113"/>
                  </a:lnTo>
                  <a:lnTo>
                    <a:pt x="1418844" y="78739"/>
                  </a:lnTo>
                  <a:lnTo>
                    <a:pt x="1418844" y="709117"/>
                  </a:lnTo>
                  <a:lnTo>
                    <a:pt x="1412648" y="739784"/>
                  </a:lnTo>
                  <a:lnTo>
                    <a:pt x="1395761" y="764828"/>
                  </a:lnTo>
                  <a:lnTo>
                    <a:pt x="1370730" y="781715"/>
                  </a:lnTo>
                  <a:lnTo>
                    <a:pt x="1340104" y="787907"/>
                  </a:lnTo>
                  <a:lnTo>
                    <a:pt x="78740" y="787907"/>
                  </a:lnTo>
                  <a:lnTo>
                    <a:pt x="48113" y="781715"/>
                  </a:lnTo>
                  <a:lnTo>
                    <a:pt x="23082" y="764828"/>
                  </a:lnTo>
                  <a:lnTo>
                    <a:pt x="6195" y="739784"/>
                  </a:lnTo>
                  <a:lnTo>
                    <a:pt x="0" y="709117"/>
                  </a:lnTo>
                  <a:lnTo>
                    <a:pt x="0" y="78739"/>
                  </a:lnTo>
                  <a:close/>
                </a:path>
              </a:pathLst>
            </a:custGeom>
            <a:ln w="9144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396108" y="5089905"/>
            <a:ext cx="565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yanmar Text"/>
                <a:cs typeface="Myanmar Text"/>
              </a:rPr>
              <a:t>So</a:t>
            </a:r>
            <a:r>
              <a:rPr sz="1800" b="1" spc="5" dirty="0">
                <a:latin typeface="Myanmar Text"/>
                <a:cs typeface="Myanmar Text"/>
              </a:rPr>
              <a:t>l</a:t>
            </a:r>
            <a:r>
              <a:rPr sz="1800" b="1" spc="-5" dirty="0">
                <a:latin typeface="Myanmar Text"/>
                <a:cs typeface="Myanmar Text"/>
              </a:rPr>
              <a:t>id</a:t>
            </a:r>
            <a:endParaRPr sz="1800">
              <a:latin typeface="Myanmar Text"/>
              <a:cs typeface="Myanmar Tex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598164" y="1735835"/>
            <a:ext cx="2144395" cy="2097405"/>
            <a:chOff x="3598164" y="1735835"/>
            <a:chExt cx="2144395" cy="2097405"/>
          </a:xfrm>
        </p:grpSpPr>
        <p:sp>
          <p:nvSpPr>
            <p:cNvPr id="27" name="object 27"/>
            <p:cNvSpPr/>
            <p:nvPr/>
          </p:nvSpPr>
          <p:spPr>
            <a:xfrm>
              <a:off x="3598164" y="1735835"/>
              <a:ext cx="2144267" cy="141884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93464" y="2930651"/>
              <a:ext cx="1507236" cy="876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165092" y="2990087"/>
              <a:ext cx="1365503" cy="8427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137660" y="2948939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1340103" y="0"/>
                  </a:moveTo>
                  <a:lnTo>
                    <a:pt x="78739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709168"/>
                  </a:lnTo>
                  <a:lnTo>
                    <a:pt x="6195" y="739794"/>
                  </a:lnTo>
                  <a:lnTo>
                    <a:pt x="23082" y="764825"/>
                  </a:lnTo>
                  <a:lnTo>
                    <a:pt x="48113" y="781712"/>
                  </a:lnTo>
                  <a:lnTo>
                    <a:pt x="78739" y="787908"/>
                  </a:lnTo>
                  <a:lnTo>
                    <a:pt x="1340103" y="787908"/>
                  </a:lnTo>
                  <a:lnTo>
                    <a:pt x="1370730" y="781712"/>
                  </a:lnTo>
                  <a:lnTo>
                    <a:pt x="1395761" y="764825"/>
                  </a:lnTo>
                  <a:lnTo>
                    <a:pt x="1412648" y="739794"/>
                  </a:lnTo>
                  <a:lnTo>
                    <a:pt x="1418843" y="709168"/>
                  </a:lnTo>
                  <a:lnTo>
                    <a:pt x="1418843" y="78739"/>
                  </a:lnTo>
                  <a:lnTo>
                    <a:pt x="1412648" y="48113"/>
                  </a:lnTo>
                  <a:lnTo>
                    <a:pt x="1395761" y="23082"/>
                  </a:lnTo>
                  <a:lnTo>
                    <a:pt x="1370730" y="6195"/>
                  </a:lnTo>
                  <a:lnTo>
                    <a:pt x="13401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37660" y="2948939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0" y="78739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39" y="0"/>
                  </a:lnTo>
                  <a:lnTo>
                    <a:pt x="1340103" y="0"/>
                  </a:lnTo>
                  <a:lnTo>
                    <a:pt x="1370730" y="6195"/>
                  </a:lnTo>
                  <a:lnTo>
                    <a:pt x="1395761" y="23082"/>
                  </a:lnTo>
                  <a:lnTo>
                    <a:pt x="1412648" y="48113"/>
                  </a:lnTo>
                  <a:lnTo>
                    <a:pt x="1418843" y="78739"/>
                  </a:lnTo>
                  <a:lnTo>
                    <a:pt x="1418843" y="709168"/>
                  </a:lnTo>
                  <a:lnTo>
                    <a:pt x="1412648" y="739794"/>
                  </a:lnTo>
                  <a:lnTo>
                    <a:pt x="1395761" y="764825"/>
                  </a:lnTo>
                  <a:lnTo>
                    <a:pt x="1370730" y="781712"/>
                  </a:lnTo>
                  <a:lnTo>
                    <a:pt x="1340103" y="787908"/>
                  </a:lnTo>
                  <a:lnTo>
                    <a:pt x="78739" y="787908"/>
                  </a:lnTo>
                  <a:lnTo>
                    <a:pt x="48113" y="781712"/>
                  </a:lnTo>
                  <a:lnTo>
                    <a:pt x="23082" y="764825"/>
                  </a:lnTo>
                  <a:lnTo>
                    <a:pt x="6195" y="739794"/>
                  </a:lnTo>
                  <a:lnTo>
                    <a:pt x="0" y="709168"/>
                  </a:lnTo>
                  <a:lnTo>
                    <a:pt x="0" y="78739"/>
                  </a:lnTo>
                  <a:close/>
                </a:path>
              </a:pathLst>
            </a:custGeom>
            <a:ln w="9144">
              <a:solidFill>
                <a:srgbClr val="5F9C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948938" y="3120009"/>
            <a:ext cx="13366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554" algn="l"/>
                <a:tab pos="473709" algn="l"/>
              </a:tabLst>
            </a:pPr>
            <a:r>
              <a:rPr sz="1800" b="1" u="heavy" dirty="0">
                <a:uFill>
                  <a:solidFill>
                    <a:srgbClr val="EA6212"/>
                  </a:solidFill>
                </a:uFill>
                <a:latin typeface="Myanmar Text"/>
                <a:cs typeface="Myanmar Text"/>
              </a:rPr>
              <a:t> 	</a:t>
            </a:r>
            <a:r>
              <a:rPr sz="1800" b="1" dirty="0">
                <a:latin typeface="Myanmar Text"/>
                <a:cs typeface="Myanmar Text"/>
              </a:rPr>
              <a:t>	Def</a:t>
            </a:r>
            <a:r>
              <a:rPr sz="1800" b="1" spc="5" dirty="0">
                <a:latin typeface="Myanmar Text"/>
                <a:cs typeface="Myanmar Text"/>
              </a:rPr>
              <a:t>i</a:t>
            </a:r>
            <a:r>
              <a:rPr sz="1800" b="1" dirty="0">
                <a:latin typeface="Myanmar Text"/>
                <a:cs typeface="Myanmar Text"/>
              </a:rPr>
              <a:t>ned</a:t>
            </a:r>
            <a:endParaRPr sz="1800">
              <a:latin typeface="Myanmar Text"/>
              <a:cs typeface="Myanmar Tex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093464" y="3915155"/>
            <a:ext cx="1507490" cy="902335"/>
            <a:chOff x="4093464" y="3915155"/>
            <a:chExt cx="1507490" cy="902335"/>
          </a:xfrm>
        </p:grpSpPr>
        <p:sp>
          <p:nvSpPr>
            <p:cNvPr id="34" name="object 34"/>
            <p:cNvSpPr/>
            <p:nvPr/>
          </p:nvSpPr>
          <p:spPr>
            <a:xfrm>
              <a:off x="4093464" y="3915155"/>
              <a:ext cx="1507236" cy="876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114800" y="3974591"/>
              <a:ext cx="1464564" cy="8427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137660" y="3933443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1340103" y="0"/>
                  </a:moveTo>
                  <a:lnTo>
                    <a:pt x="78739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709167"/>
                  </a:lnTo>
                  <a:lnTo>
                    <a:pt x="6195" y="739794"/>
                  </a:lnTo>
                  <a:lnTo>
                    <a:pt x="23082" y="764825"/>
                  </a:lnTo>
                  <a:lnTo>
                    <a:pt x="48113" y="781712"/>
                  </a:lnTo>
                  <a:lnTo>
                    <a:pt x="78739" y="787907"/>
                  </a:lnTo>
                  <a:lnTo>
                    <a:pt x="1340103" y="787907"/>
                  </a:lnTo>
                  <a:lnTo>
                    <a:pt x="1370730" y="781712"/>
                  </a:lnTo>
                  <a:lnTo>
                    <a:pt x="1395761" y="764825"/>
                  </a:lnTo>
                  <a:lnTo>
                    <a:pt x="1412648" y="739794"/>
                  </a:lnTo>
                  <a:lnTo>
                    <a:pt x="1418843" y="709167"/>
                  </a:lnTo>
                  <a:lnTo>
                    <a:pt x="1418843" y="78739"/>
                  </a:lnTo>
                  <a:lnTo>
                    <a:pt x="1412648" y="48113"/>
                  </a:lnTo>
                  <a:lnTo>
                    <a:pt x="1395761" y="23082"/>
                  </a:lnTo>
                  <a:lnTo>
                    <a:pt x="1370730" y="6195"/>
                  </a:lnTo>
                  <a:lnTo>
                    <a:pt x="134010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137660" y="3933443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0" y="78739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39" y="0"/>
                  </a:lnTo>
                  <a:lnTo>
                    <a:pt x="1340103" y="0"/>
                  </a:lnTo>
                  <a:lnTo>
                    <a:pt x="1370730" y="6195"/>
                  </a:lnTo>
                  <a:lnTo>
                    <a:pt x="1395761" y="23082"/>
                  </a:lnTo>
                  <a:lnTo>
                    <a:pt x="1412648" y="48113"/>
                  </a:lnTo>
                  <a:lnTo>
                    <a:pt x="1418843" y="78739"/>
                  </a:lnTo>
                  <a:lnTo>
                    <a:pt x="1418843" y="709167"/>
                  </a:lnTo>
                  <a:lnTo>
                    <a:pt x="1412648" y="739794"/>
                  </a:lnTo>
                  <a:lnTo>
                    <a:pt x="1395761" y="764825"/>
                  </a:lnTo>
                  <a:lnTo>
                    <a:pt x="1370730" y="781712"/>
                  </a:lnTo>
                  <a:lnTo>
                    <a:pt x="1340103" y="787907"/>
                  </a:lnTo>
                  <a:lnTo>
                    <a:pt x="78739" y="787907"/>
                  </a:lnTo>
                  <a:lnTo>
                    <a:pt x="48113" y="781712"/>
                  </a:lnTo>
                  <a:lnTo>
                    <a:pt x="23082" y="764825"/>
                  </a:lnTo>
                  <a:lnTo>
                    <a:pt x="6195" y="739794"/>
                  </a:lnTo>
                  <a:lnTo>
                    <a:pt x="0" y="709167"/>
                  </a:lnTo>
                  <a:lnTo>
                    <a:pt x="0" y="78739"/>
                  </a:lnTo>
                  <a:close/>
                </a:path>
              </a:pathLst>
            </a:custGeom>
            <a:ln w="9144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3948938" y="4104894"/>
            <a:ext cx="1386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554" algn="l"/>
                <a:tab pos="423545" algn="l"/>
              </a:tabLst>
            </a:pPr>
            <a:r>
              <a:rPr sz="1800" b="1" u="heavy" dirty="0">
                <a:uFill>
                  <a:solidFill>
                    <a:srgbClr val="EA6212"/>
                  </a:solidFill>
                </a:uFill>
                <a:latin typeface="Myanmar Text"/>
                <a:cs typeface="Myanmar Text"/>
              </a:rPr>
              <a:t> 	</a:t>
            </a:r>
            <a:r>
              <a:rPr sz="1800" b="1" dirty="0">
                <a:latin typeface="Myanmar Text"/>
                <a:cs typeface="Myanmar Text"/>
              </a:rPr>
              <a:t>	C</a:t>
            </a:r>
            <a:r>
              <a:rPr sz="1800" b="1" spc="5" dirty="0">
                <a:latin typeface="Myanmar Text"/>
                <a:cs typeface="Myanmar Text"/>
              </a:rPr>
              <a:t>o</a:t>
            </a:r>
            <a:r>
              <a:rPr sz="1800" b="1" dirty="0">
                <a:latin typeface="Myanmar Text"/>
                <a:cs typeface="Myanmar Text"/>
              </a:rPr>
              <a:t>mplex</a:t>
            </a:r>
            <a:endParaRPr sz="1800">
              <a:latin typeface="Myanmar Text"/>
              <a:cs typeface="Myanmar Tex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884164" y="1735835"/>
            <a:ext cx="1956815" cy="141884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199759" y="1763242"/>
            <a:ext cx="1277620" cy="89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7980" marR="5080" indent="-335280">
              <a:lnSpc>
                <a:spcPct val="1431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Myanmar Text"/>
                <a:cs typeface="Myanmar Text"/>
              </a:rPr>
              <a:t>Functio</a:t>
            </a:r>
            <a:r>
              <a:rPr sz="2000" b="1" spc="-10" dirty="0">
                <a:solidFill>
                  <a:srgbClr val="FFFFFF"/>
                </a:solidFill>
                <a:latin typeface="Myanmar Text"/>
                <a:cs typeface="Myanmar Text"/>
              </a:rPr>
              <a:t>n</a:t>
            </a:r>
            <a:r>
              <a:rPr sz="2000" b="1" spc="-5" dirty="0">
                <a:solidFill>
                  <a:srgbClr val="FFFFFF"/>
                </a:solidFill>
                <a:latin typeface="Myanmar Text"/>
                <a:cs typeface="Myanmar Text"/>
              </a:rPr>
              <a:t>al  </a:t>
            </a:r>
            <a:r>
              <a:rPr sz="2000" b="1" dirty="0">
                <a:solidFill>
                  <a:srgbClr val="FFFFFF"/>
                </a:solidFill>
                <a:latin typeface="Myanmar Text"/>
                <a:cs typeface="Myanmar Text"/>
              </a:rPr>
              <a:t>Type</a:t>
            </a:r>
            <a:endParaRPr sz="2000">
              <a:latin typeface="Myanmar Text"/>
              <a:cs typeface="Myanmar Tex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166103" y="2930651"/>
            <a:ext cx="1760220" cy="902335"/>
            <a:chOff x="6166103" y="2930651"/>
            <a:chExt cx="1760220" cy="902335"/>
          </a:xfrm>
        </p:grpSpPr>
        <p:sp>
          <p:nvSpPr>
            <p:cNvPr id="42" name="object 42"/>
            <p:cNvSpPr/>
            <p:nvPr/>
          </p:nvSpPr>
          <p:spPr>
            <a:xfrm>
              <a:off x="6260591" y="2930651"/>
              <a:ext cx="1507236" cy="876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66103" y="2990087"/>
              <a:ext cx="1760220" cy="84277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304787" y="2948939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1340104" y="0"/>
                  </a:moveTo>
                  <a:lnTo>
                    <a:pt x="78739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709168"/>
                  </a:lnTo>
                  <a:lnTo>
                    <a:pt x="6195" y="739794"/>
                  </a:lnTo>
                  <a:lnTo>
                    <a:pt x="23082" y="764825"/>
                  </a:lnTo>
                  <a:lnTo>
                    <a:pt x="48113" y="781712"/>
                  </a:lnTo>
                  <a:lnTo>
                    <a:pt x="78739" y="787908"/>
                  </a:lnTo>
                  <a:lnTo>
                    <a:pt x="1340104" y="787908"/>
                  </a:lnTo>
                  <a:lnTo>
                    <a:pt x="1370730" y="781712"/>
                  </a:lnTo>
                  <a:lnTo>
                    <a:pt x="1395761" y="764825"/>
                  </a:lnTo>
                  <a:lnTo>
                    <a:pt x="1412648" y="739794"/>
                  </a:lnTo>
                  <a:lnTo>
                    <a:pt x="1418843" y="709168"/>
                  </a:lnTo>
                  <a:lnTo>
                    <a:pt x="1418843" y="78739"/>
                  </a:lnTo>
                  <a:lnTo>
                    <a:pt x="1412648" y="48113"/>
                  </a:lnTo>
                  <a:lnTo>
                    <a:pt x="1395761" y="23082"/>
                  </a:lnTo>
                  <a:lnTo>
                    <a:pt x="1370730" y="6195"/>
                  </a:lnTo>
                  <a:lnTo>
                    <a:pt x="13401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304787" y="2948939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0" y="78739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39" y="0"/>
                  </a:lnTo>
                  <a:lnTo>
                    <a:pt x="1340104" y="0"/>
                  </a:lnTo>
                  <a:lnTo>
                    <a:pt x="1370730" y="6195"/>
                  </a:lnTo>
                  <a:lnTo>
                    <a:pt x="1395761" y="23082"/>
                  </a:lnTo>
                  <a:lnTo>
                    <a:pt x="1412648" y="48113"/>
                  </a:lnTo>
                  <a:lnTo>
                    <a:pt x="1418843" y="78739"/>
                  </a:lnTo>
                  <a:lnTo>
                    <a:pt x="1418843" y="709168"/>
                  </a:lnTo>
                  <a:lnTo>
                    <a:pt x="1412648" y="739794"/>
                  </a:lnTo>
                  <a:lnTo>
                    <a:pt x="1395761" y="764825"/>
                  </a:lnTo>
                  <a:lnTo>
                    <a:pt x="1370730" y="781712"/>
                  </a:lnTo>
                  <a:lnTo>
                    <a:pt x="1340104" y="787908"/>
                  </a:lnTo>
                  <a:lnTo>
                    <a:pt x="78739" y="787908"/>
                  </a:lnTo>
                  <a:lnTo>
                    <a:pt x="48113" y="781712"/>
                  </a:lnTo>
                  <a:lnTo>
                    <a:pt x="23082" y="764825"/>
                  </a:lnTo>
                  <a:lnTo>
                    <a:pt x="6195" y="739794"/>
                  </a:lnTo>
                  <a:lnTo>
                    <a:pt x="0" y="709168"/>
                  </a:lnTo>
                  <a:lnTo>
                    <a:pt x="0" y="78739"/>
                  </a:lnTo>
                  <a:close/>
                </a:path>
              </a:pathLst>
            </a:custGeom>
            <a:ln w="9144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6116065" y="3120009"/>
            <a:ext cx="1504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554" algn="l"/>
              </a:tabLst>
            </a:pPr>
            <a:r>
              <a:rPr sz="1800" b="1" u="heavy" dirty="0">
                <a:uFill>
                  <a:solidFill>
                    <a:srgbClr val="EA6212"/>
                  </a:solidFill>
                </a:uFill>
                <a:latin typeface="Myanmar Text"/>
                <a:cs typeface="Myanmar Text"/>
              </a:rPr>
              <a:t> 	</a:t>
            </a:r>
            <a:r>
              <a:rPr sz="1800" b="1" spc="-35" dirty="0">
                <a:latin typeface="Myanmar Text"/>
                <a:cs typeface="Myanmar Text"/>
              </a:rPr>
              <a:t> </a:t>
            </a:r>
            <a:r>
              <a:rPr sz="1800" b="1" spc="-5" dirty="0">
                <a:latin typeface="Myanmar Text"/>
                <a:cs typeface="Myanmar Text"/>
              </a:rPr>
              <a:t>Supportive</a:t>
            </a:r>
            <a:endParaRPr sz="1800">
              <a:latin typeface="Myanmar Text"/>
              <a:cs typeface="Myanmar Tex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260591" y="3915155"/>
            <a:ext cx="1507490" cy="902335"/>
            <a:chOff x="6260591" y="3915155"/>
            <a:chExt cx="1507490" cy="902335"/>
          </a:xfrm>
        </p:grpSpPr>
        <p:sp>
          <p:nvSpPr>
            <p:cNvPr id="48" name="object 48"/>
            <p:cNvSpPr/>
            <p:nvPr/>
          </p:nvSpPr>
          <p:spPr>
            <a:xfrm>
              <a:off x="6260591" y="3915155"/>
              <a:ext cx="1507236" cy="876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292595" y="3974591"/>
              <a:ext cx="1444752" cy="84277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304787" y="3933443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1340104" y="0"/>
                  </a:moveTo>
                  <a:lnTo>
                    <a:pt x="78739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709167"/>
                  </a:lnTo>
                  <a:lnTo>
                    <a:pt x="6195" y="739794"/>
                  </a:lnTo>
                  <a:lnTo>
                    <a:pt x="23082" y="764825"/>
                  </a:lnTo>
                  <a:lnTo>
                    <a:pt x="48113" y="781712"/>
                  </a:lnTo>
                  <a:lnTo>
                    <a:pt x="78739" y="787907"/>
                  </a:lnTo>
                  <a:lnTo>
                    <a:pt x="1340104" y="787907"/>
                  </a:lnTo>
                  <a:lnTo>
                    <a:pt x="1370730" y="781712"/>
                  </a:lnTo>
                  <a:lnTo>
                    <a:pt x="1395761" y="764825"/>
                  </a:lnTo>
                  <a:lnTo>
                    <a:pt x="1412648" y="739794"/>
                  </a:lnTo>
                  <a:lnTo>
                    <a:pt x="1418843" y="709167"/>
                  </a:lnTo>
                  <a:lnTo>
                    <a:pt x="1418843" y="78739"/>
                  </a:lnTo>
                  <a:lnTo>
                    <a:pt x="1412648" y="48113"/>
                  </a:lnTo>
                  <a:lnTo>
                    <a:pt x="1395761" y="23082"/>
                  </a:lnTo>
                  <a:lnTo>
                    <a:pt x="1370730" y="6195"/>
                  </a:lnTo>
                  <a:lnTo>
                    <a:pt x="13401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304787" y="3933443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0" y="78739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39" y="0"/>
                  </a:lnTo>
                  <a:lnTo>
                    <a:pt x="1340104" y="0"/>
                  </a:lnTo>
                  <a:lnTo>
                    <a:pt x="1370730" y="6195"/>
                  </a:lnTo>
                  <a:lnTo>
                    <a:pt x="1395761" y="23082"/>
                  </a:lnTo>
                  <a:lnTo>
                    <a:pt x="1412648" y="48113"/>
                  </a:lnTo>
                  <a:lnTo>
                    <a:pt x="1418843" y="78739"/>
                  </a:lnTo>
                  <a:lnTo>
                    <a:pt x="1418843" y="709167"/>
                  </a:lnTo>
                  <a:lnTo>
                    <a:pt x="1412648" y="739794"/>
                  </a:lnTo>
                  <a:lnTo>
                    <a:pt x="1395761" y="764825"/>
                  </a:lnTo>
                  <a:lnTo>
                    <a:pt x="1370730" y="781712"/>
                  </a:lnTo>
                  <a:lnTo>
                    <a:pt x="1340104" y="787907"/>
                  </a:lnTo>
                  <a:lnTo>
                    <a:pt x="78739" y="787907"/>
                  </a:lnTo>
                  <a:lnTo>
                    <a:pt x="48113" y="781712"/>
                  </a:lnTo>
                  <a:lnTo>
                    <a:pt x="23082" y="764825"/>
                  </a:lnTo>
                  <a:lnTo>
                    <a:pt x="6195" y="739794"/>
                  </a:lnTo>
                  <a:lnTo>
                    <a:pt x="0" y="709167"/>
                  </a:lnTo>
                  <a:lnTo>
                    <a:pt x="0" y="78739"/>
                  </a:lnTo>
                  <a:close/>
                </a:path>
              </a:pathLst>
            </a:custGeom>
            <a:ln w="9144">
              <a:solidFill>
                <a:srgbClr val="E6B7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6116065" y="4104894"/>
            <a:ext cx="1377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554" algn="l"/>
                <a:tab pos="434340" algn="l"/>
              </a:tabLst>
            </a:pPr>
            <a:r>
              <a:rPr sz="1800" b="1" u="heavy" dirty="0">
                <a:uFill>
                  <a:solidFill>
                    <a:srgbClr val="EA6212"/>
                  </a:solidFill>
                </a:uFill>
                <a:latin typeface="Myanmar Text"/>
                <a:cs typeface="Myanmar Text"/>
              </a:rPr>
              <a:t> 	</a:t>
            </a:r>
            <a:r>
              <a:rPr sz="1800" b="1" dirty="0">
                <a:latin typeface="Myanmar Text"/>
                <a:cs typeface="Myanmar Text"/>
              </a:rPr>
              <a:t>	</a:t>
            </a:r>
            <a:r>
              <a:rPr sz="1800" b="1" spc="-5" dirty="0">
                <a:latin typeface="Myanmar Text"/>
                <a:cs typeface="Myanmar Text"/>
              </a:rPr>
              <a:t>Enriched</a:t>
            </a:r>
            <a:endParaRPr sz="1800">
              <a:latin typeface="Myanmar Text"/>
              <a:cs typeface="Myanmar Text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6260591" y="4899659"/>
            <a:ext cx="1507490" cy="902335"/>
            <a:chOff x="6260591" y="4899659"/>
            <a:chExt cx="1507490" cy="902335"/>
          </a:xfrm>
        </p:grpSpPr>
        <p:sp>
          <p:nvSpPr>
            <p:cNvPr id="54" name="object 54"/>
            <p:cNvSpPr/>
            <p:nvPr/>
          </p:nvSpPr>
          <p:spPr>
            <a:xfrm>
              <a:off x="6260591" y="4899659"/>
              <a:ext cx="1507236" cy="8762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81927" y="4960619"/>
              <a:ext cx="1466087" cy="84124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304787" y="4917947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1340104" y="0"/>
                  </a:moveTo>
                  <a:lnTo>
                    <a:pt x="78739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709117"/>
                  </a:lnTo>
                  <a:lnTo>
                    <a:pt x="6195" y="739784"/>
                  </a:lnTo>
                  <a:lnTo>
                    <a:pt x="23082" y="764828"/>
                  </a:lnTo>
                  <a:lnTo>
                    <a:pt x="48113" y="781715"/>
                  </a:lnTo>
                  <a:lnTo>
                    <a:pt x="78739" y="787907"/>
                  </a:lnTo>
                  <a:lnTo>
                    <a:pt x="1340104" y="787907"/>
                  </a:lnTo>
                  <a:lnTo>
                    <a:pt x="1370730" y="781715"/>
                  </a:lnTo>
                  <a:lnTo>
                    <a:pt x="1395761" y="764828"/>
                  </a:lnTo>
                  <a:lnTo>
                    <a:pt x="1412648" y="739784"/>
                  </a:lnTo>
                  <a:lnTo>
                    <a:pt x="1418843" y="709117"/>
                  </a:lnTo>
                  <a:lnTo>
                    <a:pt x="1418843" y="78739"/>
                  </a:lnTo>
                  <a:lnTo>
                    <a:pt x="1412648" y="48113"/>
                  </a:lnTo>
                  <a:lnTo>
                    <a:pt x="1395761" y="23082"/>
                  </a:lnTo>
                  <a:lnTo>
                    <a:pt x="1370730" y="6195"/>
                  </a:lnTo>
                  <a:lnTo>
                    <a:pt x="13401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304787" y="4917947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5">
                  <a:moveTo>
                    <a:pt x="0" y="78739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39" y="0"/>
                  </a:lnTo>
                  <a:lnTo>
                    <a:pt x="1340104" y="0"/>
                  </a:lnTo>
                  <a:lnTo>
                    <a:pt x="1370730" y="6195"/>
                  </a:lnTo>
                  <a:lnTo>
                    <a:pt x="1395761" y="23082"/>
                  </a:lnTo>
                  <a:lnTo>
                    <a:pt x="1412648" y="48113"/>
                  </a:lnTo>
                  <a:lnTo>
                    <a:pt x="1418843" y="78739"/>
                  </a:lnTo>
                  <a:lnTo>
                    <a:pt x="1418843" y="709117"/>
                  </a:lnTo>
                  <a:lnTo>
                    <a:pt x="1412648" y="739784"/>
                  </a:lnTo>
                  <a:lnTo>
                    <a:pt x="1395761" y="764828"/>
                  </a:lnTo>
                  <a:lnTo>
                    <a:pt x="1370730" y="781715"/>
                  </a:lnTo>
                  <a:lnTo>
                    <a:pt x="1340104" y="787907"/>
                  </a:lnTo>
                  <a:lnTo>
                    <a:pt x="78739" y="787907"/>
                  </a:lnTo>
                  <a:lnTo>
                    <a:pt x="48113" y="781715"/>
                  </a:lnTo>
                  <a:lnTo>
                    <a:pt x="23082" y="764828"/>
                  </a:lnTo>
                  <a:lnTo>
                    <a:pt x="6195" y="739784"/>
                  </a:lnTo>
                  <a:lnTo>
                    <a:pt x="0" y="709117"/>
                  </a:lnTo>
                  <a:lnTo>
                    <a:pt x="0" y="78739"/>
                  </a:lnTo>
                  <a:close/>
                </a:path>
              </a:pathLst>
            </a:custGeom>
            <a:ln w="9144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6116065" y="5089905"/>
            <a:ext cx="1390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9554" algn="l"/>
                <a:tab pos="424180" algn="l"/>
              </a:tabLst>
            </a:pPr>
            <a:r>
              <a:rPr sz="1800" b="1" u="heavy" dirty="0">
                <a:uFill>
                  <a:solidFill>
                    <a:srgbClr val="EA6212"/>
                  </a:solidFill>
                </a:uFill>
                <a:latin typeface="Myanmar Text"/>
                <a:cs typeface="Myanmar Text"/>
              </a:rPr>
              <a:t> 	</a:t>
            </a:r>
            <a:r>
              <a:rPr sz="1800" b="1" dirty="0">
                <a:latin typeface="Myanmar Text"/>
                <a:cs typeface="Myanmar Text"/>
              </a:rPr>
              <a:t>	Selective</a:t>
            </a:r>
            <a:endParaRPr sz="1800">
              <a:latin typeface="Myanmar Text"/>
              <a:cs typeface="Myanmar Text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6118605" y="2742945"/>
            <a:ext cx="1769745" cy="4043679"/>
            <a:chOff x="6118605" y="2742945"/>
            <a:chExt cx="1769745" cy="4043679"/>
          </a:xfrm>
        </p:grpSpPr>
        <p:sp>
          <p:nvSpPr>
            <p:cNvPr id="60" name="object 60"/>
            <p:cNvSpPr/>
            <p:nvPr/>
          </p:nvSpPr>
          <p:spPr>
            <a:xfrm>
              <a:off x="6128765" y="2753105"/>
              <a:ext cx="177800" cy="3545204"/>
            </a:xfrm>
            <a:custGeom>
              <a:avLst/>
              <a:gdLst/>
              <a:ahLst/>
              <a:cxnLst/>
              <a:rect l="l" t="t" r="r" b="b"/>
              <a:pathLst>
                <a:path w="177800" h="3545204">
                  <a:moveTo>
                    <a:pt x="0" y="0"/>
                  </a:moveTo>
                  <a:lnTo>
                    <a:pt x="0" y="3544925"/>
                  </a:lnTo>
                  <a:lnTo>
                    <a:pt x="177419" y="3544925"/>
                  </a:lnTo>
                </a:path>
              </a:pathLst>
            </a:custGeom>
            <a:ln w="19812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260591" y="5885686"/>
              <a:ext cx="1507236" cy="876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6141719" y="5945122"/>
              <a:ext cx="1746503" cy="84124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304787" y="5903975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4">
                  <a:moveTo>
                    <a:pt x="1340104" y="0"/>
                  </a:moveTo>
                  <a:lnTo>
                    <a:pt x="78739" y="0"/>
                  </a:lnTo>
                  <a:lnTo>
                    <a:pt x="48113" y="6192"/>
                  </a:lnTo>
                  <a:lnTo>
                    <a:pt x="23082" y="23079"/>
                  </a:lnTo>
                  <a:lnTo>
                    <a:pt x="6195" y="48123"/>
                  </a:lnTo>
                  <a:lnTo>
                    <a:pt x="0" y="78790"/>
                  </a:lnTo>
                  <a:lnTo>
                    <a:pt x="0" y="709117"/>
                  </a:lnTo>
                  <a:lnTo>
                    <a:pt x="6195" y="739784"/>
                  </a:lnTo>
                  <a:lnTo>
                    <a:pt x="23082" y="764828"/>
                  </a:lnTo>
                  <a:lnTo>
                    <a:pt x="48113" y="781715"/>
                  </a:lnTo>
                  <a:lnTo>
                    <a:pt x="78739" y="787908"/>
                  </a:lnTo>
                  <a:lnTo>
                    <a:pt x="1340104" y="787908"/>
                  </a:lnTo>
                  <a:lnTo>
                    <a:pt x="1370730" y="781715"/>
                  </a:lnTo>
                  <a:lnTo>
                    <a:pt x="1395761" y="764828"/>
                  </a:lnTo>
                  <a:lnTo>
                    <a:pt x="1412648" y="739784"/>
                  </a:lnTo>
                  <a:lnTo>
                    <a:pt x="1418843" y="709117"/>
                  </a:lnTo>
                  <a:lnTo>
                    <a:pt x="1418843" y="78790"/>
                  </a:lnTo>
                  <a:lnTo>
                    <a:pt x="1412648" y="48123"/>
                  </a:lnTo>
                  <a:lnTo>
                    <a:pt x="1395761" y="23079"/>
                  </a:lnTo>
                  <a:lnTo>
                    <a:pt x="1370730" y="6192"/>
                  </a:lnTo>
                  <a:lnTo>
                    <a:pt x="134010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304787" y="5903975"/>
              <a:ext cx="1419225" cy="788035"/>
            </a:xfrm>
            <a:custGeom>
              <a:avLst/>
              <a:gdLst/>
              <a:ahLst/>
              <a:cxnLst/>
              <a:rect l="l" t="t" r="r" b="b"/>
              <a:pathLst>
                <a:path w="1419225" h="788034">
                  <a:moveTo>
                    <a:pt x="0" y="78790"/>
                  </a:moveTo>
                  <a:lnTo>
                    <a:pt x="6195" y="48123"/>
                  </a:lnTo>
                  <a:lnTo>
                    <a:pt x="23082" y="23079"/>
                  </a:lnTo>
                  <a:lnTo>
                    <a:pt x="48113" y="6192"/>
                  </a:lnTo>
                  <a:lnTo>
                    <a:pt x="78739" y="0"/>
                  </a:lnTo>
                  <a:lnTo>
                    <a:pt x="1340104" y="0"/>
                  </a:lnTo>
                  <a:lnTo>
                    <a:pt x="1370730" y="6192"/>
                  </a:lnTo>
                  <a:lnTo>
                    <a:pt x="1395761" y="23079"/>
                  </a:lnTo>
                  <a:lnTo>
                    <a:pt x="1412648" y="48123"/>
                  </a:lnTo>
                  <a:lnTo>
                    <a:pt x="1418843" y="78790"/>
                  </a:lnTo>
                  <a:lnTo>
                    <a:pt x="1418843" y="709117"/>
                  </a:lnTo>
                  <a:lnTo>
                    <a:pt x="1412648" y="739784"/>
                  </a:lnTo>
                  <a:lnTo>
                    <a:pt x="1395761" y="764828"/>
                  </a:lnTo>
                  <a:lnTo>
                    <a:pt x="1370730" y="781715"/>
                  </a:lnTo>
                  <a:lnTo>
                    <a:pt x="1340104" y="787908"/>
                  </a:lnTo>
                  <a:lnTo>
                    <a:pt x="78739" y="787908"/>
                  </a:lnTo>
                  <a:lnTo>
                    <a:pt x="48113" y="781715"/>
                  </a:lnTo>
                  <a:lnTo>
                    <a:pt x="23082" y="764828"/>
                  </a:lnTo>
                  <a:lnTo>
                    <a:pt x="6195" y="739784"/>
                  </a:lnTo>
                  <a:lnTo>
                    <a:pt x="0" y="709117"/>
                  </a:lnTo>
                  <a:lnTo>
                    <a:pt x="0" y="78790"/>
                  </a:lnTo>
                  <a:close/>
                </a:path>
              </a:pathLst>
            </a:custGeom>
            <a:ln w="9144">
              <a:solidFill>
                <a:srgbClr val="5F9C9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387465" y="6074765"/>
            <a:ext cx="1255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yanmar Text"/>
                <a:cs typeface="Myanmar Text"/>
              </a:rPr>
              <a:t>D</a:t>
            </a:r>
            <a:r>
              <a:rPr sz="1800" b="1" spc="-5" dirty="0">
                <a:latin typeface="Myanmar Text"/>
                <a:cs typeface="Myanmar Text"/>
              </a:rPr>
              <a:t>i</a:t>
            </a:r>
            <a:r>
              <a:rPr sz="1800" b="1" spc="5" dirty="0">
                <a:latin typeface="Myanmar Text"/>
                <a:cs typeface="Myanmar Text"/>
              </a:rPr>
              <a:t>f</a:t>
            </a:r>
            <a:r>
              <a:rPr sz="1800" b="1" dirty="0">
                <a:latin typeface="Myanmar Text"/>
                <a:cs typeface="Myanmar Text"/>
              </a:rPr>
              <a:t>ferenti</a:t>
            </a:r>
            <a:r>
              <a:rPr sz="1800" b="1" spc="5" dirty="0">
                <a:latin typeface="Myanmar Text"/>
                <a:cs typeface="Myanmar Text"/>
              </a:rPr>
              <a:t>a</a:t>
            </a:r>
            <a:r>
              <a:rPr sz="1800" b="1" dirty="0">
                <a:latin typeface="Myanmar Text"/>
                <a:cs typeface="Myanmar Text"/>
              </a:rPr>
              <a:t>l</a:t>
            </a:r>
            <a:endParaRPr sz="1800">
              <a:latin typeface="Myanmar Text"/>
              <a:cs typeface="Myanmar Tex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444240" y="1240536"/>
            <a:ext cx="2667000" cy="469900"/>
            <a:chOff x="3444240" y="1240536"/>
            <a:chExt cx="2667000" cy="469900"/>
          </a:xfrm>
        </p:grpSpPr>
        <p:sp>
          <p:nvSpPr>
            <p:cNvPr id="67" name="object 67"/>
            <p:cNvSpPr/>
            <p:nvPr/>
          </p:nvSpPr>
          <p:spPr>
            <a:xfrm>
              <a:off x="3454146" y="1250442"/>
              <a:ext cx="2647315" cy="449580"/>
            </a:xfrm>
            <a:custGeom>
              <a:avLst/>
              <a:gdLst/>
              <a:ahLst/>
              <a:cxnLst/>
              <a:rect l="l" t="t" r="r" b="b"/>
              <a:pathLst>
                <a:path w="2647315" h="449580">
                  <a:moveTo>
                    <a:pt x="2572257" y="0"/>
                  </a:moveTo>
                  <a:lnTo>
                    <a:pt x="0" y="0"/>
                  </a:lnTo>
                  <a:lnTo>
                    <a:pt x="0" y="374650"/>
                  </a:lnTo>
                  <a:lnTo>
                    <a:pt x="74929" y="449580"/>
                  </a:lnTo>
                  <a:lnTo>
                    <a:pt x="2647188" y="449580"/>
                  </a:lnTo>
                  <a:lnTo>
                    <a:pt x="2647188" y="74930"/>
                  </a:lnTo>
                  <a:lnTo>
                    <a:pt x="2572257" y="0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54146" y="1250442"/>
              <a:ext cx="2647315" cy="449580"/>
            </a:xfrm>
            <a:custGeom>
              <a:avLst/>
              <a:gdLst/>
              <a:ahLst/>
              <a:cxnLst/>
              <a:rect l="l" t="t" r="r" b="b"/>
              <a:pathLst>
                <a:path w="2647315" h="449580">
                  <a:moveTo>
                    <a:pt x="0" y="0"/>
                  </a:moveTo>
                  <a:lnTo>
                    <a:pt x="2572257" y="0"/>
                  </a:lnTo>
                  <a:lnTo>
                    <a:pt x="2647188" y="74930"/>
                  </a:lnTo>
                  <a:lnTo>
                    <a:pt x="2647188" y="449580"/>
                  </a:lnTo>
                  <a:lnTo>
                    <a:pt x="74929" y="449580"/>
                  </a:lnTo>
                  <a:lnTo>
                    <a:pt x="0" y="374650"/>
                  </a:lnTo>
                  <a:lnTo>
                    <a:pt x="0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3665601" y="1181861"/>
            <a:ext cx="2221865" cy="1479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yanmar Text"/>
                <a:cs typeface="Myanmar Text"/>
              </a:rPr>
              <a:t>Types </a:t>
            </a:r>
            <a:r>
              <a:rPr sz="2400" b="1" spc="-5" dirty="0">
                <a:solidFill>
                  <a:srgbClr val="FFFFFF"/>
                </a:solidFill>
                <a:latin typeface="Myanmar Text"/>
                <a:cs typeface="Myanmar Text"/>
              </a:rPr>
              <a:t>of</a:t>
            </a:r>
            <a:r>
              <a:rPr sz="2400" b="1" spc="-75" dirty="0">
                <a:solidFill>
                  <a:srgbClr val="FFFFFF"/>
                </a:solidFill>
                <a:latin typeface="Myanmar Text"/>
                <a:cs typeface="Myanmar Tex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Myanmar Text"/>
                <a:cs typeface="Myanmar Text"/>
              </a:rPr>
              <a:t>Media</a:t>
            </a:r>
            <a:endParaRPr sz="2400" dirty="0">
              <a:latin typeface="Myanmar Text"/>
              <a:cs typeface="Myanmar Text"/>
            </a:endParaRPr>
          </a:p>
          <a:p>
            <a:pPr marL="242570" marR="445770" indent="219075">
              <a:lnSpc>
                <a:spcPct val="143100"/>
              </a:lnSpc>
              <a:spcBef>
                <a:spcPts val="1695"/>
              </a:spcBef>
            </a:pPr>
            <a:r>
              <a:rPr sz="2000" b="1" spc="-5" dirty="0">
                <a:solidFill>
                  <a:srgbClr val="FFFFFF"/>
                </a:solidFill>
                <a:latin typeface="Myanmar Text"/>
                <a:cs typeface="Myanmar Text"/>
              </a:rPr>
              <a:t>Chemical  </a:t>
            </a:r>
            <a:r>
              <a:rPr sz="2000" b="1" dirty="0">
                <a:solidFill>
                  <a:srgbClr val="FFFFFF"/>
                </a:solidFill>
                <a:latin typeface="Myanmar Text"/>
                <a:cs typeface="Myanmar Text"/>
              </a:rPr>
              <a:t>Compos</a:t>
            </a:r>
            <a:r>
              <a:rPr sz="2000" b="1" spc="-10" dirty="0">
                <a:solidFill>
                  <a:srgbClr val="FFFFFF"/>
                </a:solidFill>
                <a:latin typeface="Myanmar Text"/>
                <a:cs typeface="Myanmar Text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Myanmar Text"/>
                <a:cs typeface="Myanmar Text"/>
              </a:rPr>
              <a:t>tion</a:t>
            </a:r>
            <a:endParaRPr sz="2000" dirty="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124203"/>
            <a:ext cx="8987790" cy="5311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2705" indent="-342900">
              <a:lnSpc>
                <a:spcPct val="100000"/>
              </a:lnSpc>
              <a:spcBef>
                <a:spcPts val="105"/>
              </a:spcBef>
              <a:buClr>
                <a:srgbClr val="570A09"/>
              </a:buClr>
              <a:buSzPct val="8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Liquid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solidified media </a:t>
            </a:r>
            <a:r>
              <a:rPr sz="2000" spc="-10" dirty="0">
                <a:latin typeface="Calibri"/>
                <a:cs typeface="Calibri"/>
              </a:rPr>
              <a:t>are routinely </a:t>
            </a:r>
            <a:r>
              <a:rPr sz="2000" dirty="0">
                <a:latin typeface="Calibri"/>
                <a:cs typeface="Calibri"/>
              </a:rPr>
              <a:t>used in </a:t>
            </a:r>
            <a:r>
              <a:rPr sz="2000" spc="-10" dirty="0">
                <a:latin typeface="Calibri"/>
                <a:cs typeface="Calibri"/>
              </a:rPr>
              <a:t>microbiology </a:t>
            </a:r>
            <a:r>
              <a:rPr sz="2000" spc="-5" dirty="0">
                <a:latin typeface="Calibri"/>
                <a:cs typeface="Calibri"/>
              </a:rPr>
              <a:t>labs, solidified media 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particularly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important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95"/>
              </a:spcBef>
              <a:buClr>
                <a:srgbClr val="570A09"/>
              </a:buClr>
              <a:buSzPct val="8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Both </a:t>
            </a:r>
            <a:r>
              <a:rPr sz="2000" spc="-5" dirty="0">
                <a:latin typeface="Calibri"/>
                <a:cs typeface="Calibri"/>
              </a:rPr>
              <a:t>defined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complex </a:t>
            </a:r>
            <a:r>
              <a:rPr sz="2000" spc="-5" dirty="0">
                <a:latin typeface="Calibri"/>
                <a:cs typeface="Calibri"/>
              </a:rPr>
              <a:t>media can be solidified with </a:t>
            </a:r>
            <a:r>
              <a:rPr sz="2000" dirty="0">
                <a:latin typeface="Calibri"/>
                <a:cs typeface="Calibri"/>
              </a:rPr>
              <a:t>the addition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1.0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2.0%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agar; </a:t>
            </a:r>
            <a:r>
              <a:rPr sz="2000" spc="-10" dirty="0">
                <a:latin typeface="Calibri"/>
                <a:cs typeface="Calibri"/>
              </a:rPr>
              <a:t>most </a:t>
            </a:r>
            <a:r>
              <a:rPr sz="2000" spc="-5" dirty="0">
                <a:latin typeface="Calibri"/>
                <a:cs typeface="Calibri"/>
              </a:rPr>
              <a:t>commonly </a:t>
            </a:r>
            <a:r>
              <a:rPr sz="2000" b="1" dirty="0">
                <a:latin typeface="Calibri"/>
                <a:cs typeface="Calibri"/>
              </a:rPr>
              <a:t>1.5%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used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570A09"/>
              </a:buClr>
              <a:buSzPct val="8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Agar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 –</a:t>
            </a:r>
            <a:endParaRPr sz="2000">
              <a:latin typeface="Calibri"/>
              <a:cs typeface="Calibri"/>
            </a:endParaRPr>
          </a:p>
          <a:p>
            <a:pPr marL="698500" marR="5080" lvl="1" indent="-285115">
              <a:lnSpc>
                <a:spcPct val="100000"/>
              </a:lnSpc>
              <a:spcBef>
                <a:spcPts val="994"/>
              </a:spcBef>
              <a:buClr>
                <a:srgbClr val="570A09"/>
              </a:buClr>
              <a:buSzPct val="72500"/>
              <a:buFont typeface="Wingdings 3"/>
              <a:buChar char=""/>
              <a:tabLst>
                <a:tab pos="749935" algn="l"/>
                <a:tab pos="750570" algn="l"/>
                <a:tab pos="1938655" algn="l"/>
                <a:tab pos="2946400" algn="l"/>
                <a:tab pos="4439920" algn="l"/>
                <a:tab pos="7130415" algn="l"/>
                <a:tab pos="7670165" algn="l"/>
              </a:tabLst>
            </a:pPr>
            <a:r>
              <a:rPr dirty="0"/>
              <a:t>	</a:t>
            </a:r>
            <a:r>
              <a:rPr sz="2000" dirty="0">
                <a:latin typeface="Calibri"/>
                <a:cs typeface="Calibri"/>
              </a:rPr>
              <a:t>Sulp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ed	</a:t>
            </a:r>
            <a:r>
              <a:rPr sz="2000" spc="-5" dirty="0">
                <a:latin typeface="Calibri"/>
                <a:cs typeface="Calibri"/>
              </a:rPr>
              <a:t>p</a:t>
            </a:r>
            <a:r>
              <a:rPr sz="2000" spc="-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lym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r	(D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alac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ose</a:t>
            </a:r>
            <a:r>
              <a:rPr sz="2000" dirty="0">
                <a:latin typeface="Calibri"/>
                <a:cs typeface="Calibri"/>
              </a:rPr>
              <a:t>,	3,6</a:t>
            </a:r>
            <a:r>
              <a:rPr sz="2000" spc="-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</a:t>
            </a:r>
            <a:r>
              <a:rPr sz="2000" spc="-45" dirty="0">
                <a:latin typeface="Calibri"/>
                <a:cs typeface="Calibri"/>
              </a:rPr>
              <a:t>h</a:t>
            </a:r>
            <a:r>
              <a:rPr sz="2000" spc="-20" dirty="0">
                <a:latin typeface="Calibri"/>
                <a:cs typeface="Calibri"/>
              </a:rPr>
              <a:t>y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-L</a:t>
            </a:r>
            <a:r>
              <a:rPr sz="2000" spc="-15" dirty="0">
                <a:latin typeface="Calibri"/>
                <a:cs typeface="Calibri"/>
              </a:rPr>
              <a:t>-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alac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ose</a:t>
            </a:r>
            <a:r>
              <a:rPr sz="2000" dirty="0">
                <a:latin typeface="Calibri"/>
                <a:cs typeface="Calibri"/>
              </a:rPr>
              <a:t>,	and	D</a:t>
            </a:r>
            <a:r>
              <a:rPr sz="2000" spc="-1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gl</a:t>
            </a:r>
            <a:r>
              <a:rPr sz="2000" spc="-10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onic  </a:t>
            </a:r>
            <a:r>
              <a:rPr sz="2000" dirty="0">
                <a:latin typeface="Calibri"/>
                <a:cs typeface="Calibri"/>
              </a:rPr>
              <a:t>acid)</a:t>
            </a:r>
            <a:endParaRPr sz="2000">
              <a:latin typeface="Calibri"/>
              <a:cs typeface="Calibri"/>
            </a:endParaRPr>
          </a:p>
          <a:p>
            <a:pPr marL="756285" lvl="1" indent="-343535">
              <a:lnSpc>
                <a:spcPct val="100000"/>
              </a:lnSpc>
              <a:spcBef>
                <a:spcPts val="994"/>
              </a:spcBef>
              <a:buClr>
                <a:srgbClr val="570A09"/>
              </a:buClr>
              <a:buSzPct val="80000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Extracted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spc="-10" dirty="0">
                <a:latin typeface="Calibri"/>
                <a:cs typeface="Calibri"/>
              </a:rPr>
              <a:t>red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algae</a:t>
            </a:r>
            <a:endParaRPr sz="2000">
              <a:latin typeface="Calibri"/>
              <a:cs typeface="Calibri"/>
            </a:endParaRPr>
          </a:p>
          <a:p>
            <a:pPr marL="756285" lvl="1" indent="-343535">
              <a:lnSpc>
                <a:spcPct val="100000"/>
              </a:lnSpc>
              <a:spcBef>
                <a:spcPts val="1010"/>
              </a:spcBef>
              <a:buClr>
                <a:srgbClr val="570A09"/>
              </a:buClr>
              <a:buSzPct val="80000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Melting </a:t>
            </a:r>
            <a:r>
              <a:rPr sz="2000" spc="-10" dirty="0">
                <a:latin typeface="Calibri"/>
                <a:cs typeface="Calibri"/>
              </a:rPr>
              <a:t>temperature- </a:t>
            </a:r>
            <a:r>
              <a:rPr sz="2000" dirty="0">
                <a:latin typeface="Calibri"/>
                <a:cs typeface="Calibri"/>
              </a:rPr>
              <a:t>about 90°C and </a:t>
            </a:r>
            <a:r>
              <a:rPr sz="2000" spc="-5" dirty="0">
                <a:latin typeface="Calibri"/>
                <a:cs typeface="Calibri"/>
              </a:rPr>
              <a:t>Solidifying </a:t>
            </a:r>
            <a:r>
              <a:rPr sz="2000" spc="-10" dirty="0">
                <a:latin typeface="Calibri"/>
                <a:cs typeface="Calibri"/>
              </a:rPr>
              <a:t>temperature-</a:t>
            </a:r>
            <a:r>
              <a:rPr sz="2000" dirty="0">
                <a:latin typeface="Calibri"/>
                <a:cs typeface="Calibri"/>
              </a:rPr>
              <a:t> 45°C</a:t>
            </a:r>
            <a:endParaRPr sz="2000">
              <a:latin typeface="Calibri"/>
              <a:cs typeface="Calibri"/>
            </a:endParaRPr>
          </a:p>
          <a:p>
            <a:pPr marL="756285" marR="5080" lvl="1" indent="-342900">
              <a:lnSpc>
                <a:spcPct val="100000"/>
              </a:lnSpc>
              <a:spcBef>
                <a:spcPts val="1000"/>
              </a:spcBef>
              <a:buClr>
                <a:srgbClr val="570A09"/>
              </a:buClr>
              <a:buSzPct val="80000"/>
              <a:buFont typeface="Wingdings 3"/>
              <a:buChar char=""/>
              <a:tabLst>
                <a:tab pos="756285" algn="l"/>
                <a:tab pos="756920" algn="l"/>
                <a:tab pos="1850389" algn="l"/>
                <a:tab pos="2812415" algn="l"/>
                <a:tab pos="3211830" algn="l"/>
                <a:tab pos="3789679" algn="l"/>
                <a:tab pos="4780280" algn="l"/>
                <a:tab pos="5272405" algn="l"/>
                <a:tab pos="5664200" algn="l"/>
                <a:tab pos="6825615" algn="l"/>
                <a:tab pos="7162800" algn="l"/>
                <a:tab pos="7417434" algn="l"/>
                <a:tab pos="8047990" algn="l"/>
                <a:tab pos="8763000" algn="l"/>
              </a:tabLst>
            </a:pPr>
            <a:r>
              <a:rPr sz="2000" spc="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ic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obe</a:t>
            </a:r>
            <a:r>
              <a:rPr sz="2000" dirty="0">
                <a:latin typeface="Calibri"/>
                <a:cs typeface="Calibri"/>
              </a:rPr>
              <a:t>s	g</a:t>
            </a:r>
            <a:r>
              <a:rPr sz="2000" spc="-4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g	</a:t>
            </a:r>
            <a:r>
              <a:rPr sz="2000" spc="-1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n	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spc="-35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ar	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diu</a:t>
            </a:r>
            <a:r>
              <a:rPr sz="2000" dirty="0">
                <a:latin typeface="Calibri"/>
                <a:cs typeface="Calibri"/>
              </a:rPr>
              <a:t>m	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1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n	be	incub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dirty="0">
                <a:latin typeface="Calibri"/>
                <a:cs typeface="Calibri"/>
              </a:rPr>
              <a:t>ed	</a:t>
            </a:r>
            <a:r>
              <a:rPr sz="2000" spc="-2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	a	w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ng</a:t>
            </a:r>
            <a:r>
              <a:rPr sz="2000" dirty="0">
                <a:latin typeface="Calibri"/>
                <a:cs typeface="Calibri"/>
              </a:rPr>
              <a:t>e	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10" dirty="0">
                <a:latin typeface="Calibri"/>
                <a:cs typeface="Calibri"/>
              </a:rPr>
              <a:t>temperatures</a:t>
            </a:r>
            <a:endParaRPr sz="2000">
              <a:latin typeface="Calibri"/>
              <a:cs typeface="Calibri"/>
            </a:endParaRPr>
          </a:p>
          <a:p>
            <a:pPr marL="756285" lvl="1" indent="-343535">
              <a:lnSpc>
                <a:spcPct val="100000"/>
              </a:lnSpc>
              <a:spcBef>
                <a:spcPts val="995"/>
              </a:spcBef>
              <a:buClr>
                <a:srgbClr val="570A09"/>
              </a:buClr>
              <a:buSzPct val="80000"/>
              <a:buFont typeface="Wingdings 3"/>
              <a:buChar char="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Agar is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5" dirty="0">
                <a:latin typeface="Calibri"/>
                <a:cs typeface="Calibri"/>
              </a:rPr>
              <a:t>excellent </a:t>
            </a:r>
            <a:r>
              <a:rPr sz="2000" spc="-5" dirty="0">
                <a:latin typeface="Calibri"/>
                <a:cs typeface="Calibri"/>
              </a:rPr>
              <a:t>hardening </a:t>
            </a:r>
            <a:r>
              <a:rPr sz="2000" spc="-10" dirty="0">
                <a:latin typeface="Calibri"/>
                <a:cs typeface="Calibri"/>
              </a:rPr>
              <a:t>agent </a:t>
            </a:r>
            <a:r>
              <a:rPr sz="2000" spc="-5" dirty="0">
                <a:latin typeface="Calibri"/>
                <a:cs typeface="Calibri"/>
              </a:rPr>
              <a:t>because </a:t>
            </a:r>
            <a:r>
              <a:rPr sz="2000" spc="-10" dirty="0">
                <a:latin typeface="Calibri"/>
                <a:cs typeface="Calibri"/>
              </a:rPr>
              <a:t>most microorganisms</a:t>
            </a:r>
            <a:r>
              <a:rPr sz="2000" spc="3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cannot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degrade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it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10"/>
              </a:spcBef>
              <a:buClr>
                <a:srgbClr val="570A09"/>
              </a:buClr>
              <a:buSzPct val="8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Other solidifying </a:t>
            </a:r>
            <a:r>
              <a:rPr sz="2000" spc="-5" dirty="0">
                <a:latin typeface="Calibri"/>
                <a:cs typeface="Calibri"/>
              </a:rPr>
              <a:t>agents -silica gel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used </a:t>
            </a:r>
            <a:r>
              <a:rPr sz="2000" spc="-15" dirty="0">
                <a:latin typeface="Calibri"/>
                <a:cs typeface="Calibri"/>
              </a:rPr>
              <a:t>to grow </a:t>
            </a:r>
            <a:r>
              <a:rPr sz="2000" spc="-10" dirty="0">
                <a:latin typeface="Calibri"/>
                <a:cs typeface="Calibri"/>
              </a:rPr>
              <a:t>autotrophic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bacteria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Culture</a:t>
            </a:r>
            <a:r>
              <a:rPr spc="-70" dirty="0"/>
              <a:t> </a:t>
            </a:r>
            <a:r>
              <a:rPr spc="-5" dirty="0"/>
              <a:t>Media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6977"/>
            <a:ext cx="89852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Microsoft YaHei UI Light"/>
                <a:cs typeface="Microsoft YaHei UI Light"/>
              </a:rPr>
              <a:t>Nutrients </a:t>
            </a:r>
            <a:r>
              <a:rPr sz="2800" b="0" spc="-25" dirty="0">
                <a:latin typeface="Microsoft YaHei UI Light"/>
                <a:cs typeface="Microsoft YaHei UI Light"/>
              </a:rPr>
              <a:t>are </a:t>
            </a:r>
            <a:r>
              <a:rPr sz="2800" b="0" spc="-5" dirty="0">
                <a:latin typeface="Microsoft YaHei UI Light"/>
                <a:cs typeface="Microsoft YaHei UI Light"/>
              </a:rPr>
              <a:t>substances used in biosynthesis and  </a:t>
            </a:r>
            <a:r>
              <a:rPr sz="2800" b="0" spc="-15" dirty="0">
                <a:latin typeface="Microsoft YaHei UI Light"/>
                <a:cs typeface="Microsoft YaHei UI Light"/>
              </a:rPr>
              <a:t>energy release </a:t>
            </a:r>
            <a:r>
              <a:rPr sz="2800" b="0" spc="-5" dirty="0">
                <a:latin typeface="Microsoft YaHei UI Light"/>
                <a:cs typeface="Microsoft YaHei UI Light"/>
              </a:rPr>
              <a:t>and </a:t>
            </a:r>
            <a:r>
              <a:rPr sz="2800" b="0" spc="-15" dirty="0">
                <a:latin typeface="Microsoft YaHei UI Light"/>
                <a:cs typeface="Microsoft YaHei UI Light"/>
              </a:rPr>
              <a:t>therefore </a:t>
            </a:r>
            <a:r>
              <a:rPr sz="2800" b="0" spc="-25" dirty="0">
                <a:latin typeface="Microsoft YaHei UI Light"/>
                <a:cs typeface="Microsoft YaHei UI Light"/>
              </a:rPr>
              <a:t>are </a:t>
            </a:r>
            <a:r>
              <a:rPr sz="2800" b="0" spc="-15" dirty="0">
                <a:latin typeface="Microsoft YaHei UI Light"/>
                <a:cs typeface="Microsoft YaHei UI Light"/>
              </a:rPr>
              <a:t>required </a:t>
            </a:r>
            <a:r>
              <a:rPr sz="2800" b="0" spc="-5" dirty="0">
                <a:latin typeface="Microsoft YaHei UI Light"/>
                <a:cs typeface="Microsoft YaHei UI Light"/>
              </a:rPr>
              <a:t>for </a:t>
            </a:r>
            <a:r>
              <a:rPr sz="2800" b="0" spc="-10" dirty="0">
                <a:latin typeface="Microsoft YaHei UI Light"/>
                <a:cs typeface="Microsoft YaHei UI Light"/>
              </a:rPr>
              <a:t>microbial  growth</a:t>
            </a:r>
            <a:endParaRPr sz="2800">
              <a:latin typeface="Microsoft YaHei UI Light"/>
              <a:cs typeface="Microsoft YaHei UI Ligh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131824"/>
            <a:ext cx="3376295" cy="978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Microsoft YaHei UI Light"/>
                <a:cs typeface="Microsoft YaHei UI Light"/>
              </a:rPr>
              <a:t>Defined or Synthetic</a:t>
            </a:r>
            <a:r>
              <a:rPr sz="2000" b="0" spc="-135" dirty="0">
                <a:latin typeface="Microsoft YaHei UI Light"/>
                <a:cs typeface="Microsoft YaHei UI Light"/>
              </a:rPr>
              <a:t> </a:t>
            </a:r>
            <a:r>
              <a:rPr sz="2000" b="0" spc="5" dirty="0">
                <a:latin typeface="Microsoft YaHei UI Light"/>
                <a:cs typeface="Microsoft YaHei UI Light"/>
              </a:rPr>
              <a:t>medium</a:t>
            </a:r>
            <a:endParaRPr sz="2000">
              <a:latin typeface="Microsoft YaHei UI Light"/>
              <a:cs typeface="Microsoft YaHei UI Light"/>
            </a:endParaRPr>
          </a:p>
          <a:p>
            <a:pPr marL="299085" indent="-287020">
              <a:lnSpc>
                <a:spcPct val="100000"/>
              </a:lnSpc>
              <a:spcBef>
                <a:spcPts val="1975"/>
              </a:spcBef>
              <a:buClr>
                <a:srgbClr val="570A09"/>
              </a:buClr>
              <a:buSzPct val="7884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latin typeface="Calibri"/>
                <a:cs typeface="Calibri"/>
              </a:rPr>
              <a:t>All </a:t>
            </a:r>
            <a:r>
              <a:rPr sz="2600" spc="-5" dirty="0">
                <a:latin typeface="Calibri"/>
                <a:cs typeface="Calibri"/>
              </a:rPr>
              <a:t>chemical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95616" y="1783460"/>
            <a:ext cx="2948940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>
              <a:lnSpc>
                <a:spcPts val="2475"/>
              </a:lnSpc>
            </a:pPr>
            <a:r>
              <a:rPr sz="2600" spc="-10" dirty="0">
                <a:latin typeface="Calibri"/>
                <a:cs typeface="Calibri"/>
              </a:rPr>
              <a:t>omponents are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know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r>
              <a:rPr sz="2600" dirty="0" err="1" smtClean="0">
                <a:latin typeface="Calibri"/>
                <a:cs typeface="Calibri"/>
              </a:rPr>
              <a:t>iquid</a:t>
            </a:r>
            <a:r>
              <a:rPr sz="2600" dirty="0" smtClean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form </a:t>
            </a:r>
            <a:r>
              <a:rPr sz="2600" spc="-10" dirty="0">
                <a:latin typeface="Calibri"/>
                <a:cs typeface="Calibri"/>
              </a:rPr>
              <a:t>(broth)</a:t>
            </a:r>
            <a:r>
              <a:rPr sz="2600" spc="4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or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35930" y="1783460"/>
            <a:ext cx="1637664" cy="933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55">
              <a:lnSpc>
                <a:spcPts val="2475"/>
              </a:lnSpc>
            </a:pPr>
            <a:r>
              <a:rPr sz="2600" dirty="0">
                <a:latin typeface="Calibri"/>
                <a:cs typeface="Calibri"/>
              </a:rPr>
              <a:t>n in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defined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20"/>
              </a:spcBef>
            </a:pPr>
            <a:r>
              <a:rPr sz="2600" spc="-5" dirty="0">
                <a:latin typeface="Calibri"/>
                <a:cs typeface="Calibri"/>
              </a:rPr>
              <a:t>solidified</a:t>
            </a:r>
            <a:r>
              <a:rPr sz="2600" spc="1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by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6836" y="1482699"/>
            <a:ext cx="2368550" cy="1229995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20"/>
              </a:spcBef>
            </a:pPr>
            <a:r>
              <a:rPr sz="2600" dirty="0">
                <a:latin typeface="Calibri"/>
                <a:cs typeface="Calibri"/>
              </a:rPr>
              <a:t>medium.</a:t>
            </a:r>
            <a:endParaRPr sz="2600">
              <a:latin typeface="Calibri"/>
              <a:cs typeface="Calibri"/>
            </a:endParaRPr>
          </a:p>
          <a:p>
            <a:pPr marL="74930">
              <a:lnSpc>
                <a:spcPct val="100000"/>
              </a:lnSpc>
              <a:spcBef>
                <a:spcPts val="1620"/>
              </a:spcBef>
            </a:pPr>
            <a:r>
              <a:rPr sz="2600" spc="-10" dirty="0">
                <a:latin typeface="Calibri"/>
                <a:cs typeface="Calibri"/>
              </a:rPr>
              <a:t>an agent </a:t>
            </a:r>
            <a:r>
              <a:rPr sz="2600" spc="-5" dirty="0">
                <a:latin typeface="Calibri"/>
                <a:cs typeface="Calibri"/>
              </a:rPr>
              <a:t>such</a:t>
            </a:r>
            <a:r>
              <a:rPr sz="2600" spc="4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as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8154" y="3385439"/>
            <a:ext cx="4599260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5"/>
              </a:lnSpc>
            </a:pP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research, as </a:t>
            </a:r>
            <a:r>
              <a:rPr sz="2600" dirty="0">
                <a:latin typeface="Calibri"/>
                <a:cs typeface="Calibri"/>
              </a:rPr>
              <a:t>it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-325" dirty="0">
                <a:latin typeface="Calibri"/>
                <a:cs typeface="Calibri"/>
              </a:rPr>
              <a:t> </a:t>
            </a:r>
            <a:r>
              <a:rPr sz="2600" spc="-5" dirty="0" smtClean="0">
                <a:latin typeface="Calibri"/>
                <a:cs typeface="Calibri"/>
              </a:rPr>
              <a:t>o</a:t>
            </a:r>
            <a:r>
              <a:rPr lang="en-US" sz="2600" spc="-5" dirty="0" smtClean="0">
                <a:latin typeface="Calibri"/>
                <a:cs typeface="Calibri"/>
              </a:rPr>
              <a:t>ften desirable 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19600" y="3385439"/>
            <a:ext cx="259080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5"/>
              </a:lnSpc>
            </a:pPr>
            <a:r>
              <a:rPr sz="2600" spc="210" dirty="0" smtClean="0">
                <a:latin typeface="Calibri"/>
                <a:cs typeface="Calibri"/>
              </a:rPr>
              <a:t> 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47414" y="3290061"/>
            <a:ext cx="22180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 smtClean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know</a:t>
            </a:r>
            <a:r>
              <a:rPr sz="2600" spc="254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what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39" y="2251303"/>
            <a:ext cx="2071370" cy="189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6355" indent="-287020">
              <a:lnSpc>
                <a:spcPct val="110000"/>
              </a:lnSpc>
              <a:spcBef>
                <a:spcPts val="100"/>
              </a:spcBef>
              <a:buClr>
                <a:srgbClr val="570A09"/>
              </a:buClr>
              <a:buSzPct val="7884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latin typeface="Calibri"/>
                <a:cs typeface="Calibri"/>
              </a:rPr>
              <a:t>Can </a:t>
            </a:r>
            <a:r>
              <a:rPr sz="2600" spc="-10" dirty="0">
                <a:latin typeface="Calibri"/>
                <a:cs typeface="Calibri"/>
              </a:rPr>
              <a:t>be </a:t>
            </a:r>
            <a:r>
              <a:rPr sz="2600" spc="-5" dirty="0" smtClean="0">
                <a:latin typeface="Calibri"/>
                <a:cs typeface="Calibri"/>
              </a:rPr>
              <a:t>in </a:t>
            </a:r>
            <a:r>
              <a:rPr sz="2600" dirty="0" smtClean="0">
                <a:latin typeface="Calibri"/>
                <a:cs typeface="Calibri"/>
              </a:rPr>
              <a:t>a l  </a:t>
            </a:r>
            <a:r>
              <a:rPr sz="2600" spc="-15" dirty="0" smtClean="0">
                <a:latin typeface="Calibri"/>
                <a:cs typeface="Calibri"/>
              </a:rPr>
              <a:t>agar</a:t>
            </a:r>
            <a:endParaRPr sz="2600" dirty="0" smtClean="0">
              <a:latin typeface="Calibri"/>
              <a:cs typeface="Calibri"/>
            </a:endParaRPr>
          </a:p>
          <a:p>
            <a:pPr marL="299085" marR="5080" indent="-287020">
              <a:lnSpc>
                <a:spcPct val="110000"/>
              </a:lnSpc>
              <a:spcBef>
                <a:spcPts val="1005"/>
              </a:spcBef>
              <a:buClr>
                <a:srgbClr val="570A09"/>
              </a:buClr>
              <a:buSzPct val="78846"/>
              <a:buFont typeface="Arial"/>
              <a:buChar char="•"/>
              <a:tabLst>
                <a:tab pos="373380" algn="l"/>
                <a:tab pos="374015" algn="l"/>
              </a:tabLst>
            </a:pPr>
            <a:r>
              <a:rPr dirty="0" smtClean="0"/>
              <a:t>	</a:t>
            </a:r>
            <a:r>
              <a:rPr sz="2600" dirty="0" smtClean="0">
                <a:latin typeface="Calibri"/>
                <a:cs typeface="Calibri"/>
              </a:rPr>
              <a:t>Widely </a:t>
            </a:r>
            <a:r>
              <a:rPr sz="2600" spc="-10" dirty="0" smtClean="0">
                <a:latin typeface="Calibri"/>
                <a:cs typeface="Calibri"/>
              </a:rPr>
              <a:t>used  </a:t>
            </a:r>
            <a:r>
              <a:rPr sz="2600" dirty="0" smtClean="0">
                <a:latin typeface="Calibri"/>
                <a:cs typeface="Calibri"/>
              </a:rPr>
              <a:t>the</a:t>
            </a:r>
            <a:r>
              <a:rPr sz="2600" spc="-40" dirty="0" smtClean="0">
                <a:latin typeface="Calibri"/>
                <a:cs typeface="Calibri"/>
              </a:rPr>
              <a:t> </a:t>
            </a:r>
            <a:r>
              <a:rPr sz="2600" spc="-10" dirty="0" err="1" smtClean="0">
                <a:latin typeface="Calibri"/>
                <a:cs typeface="Calibri"/>
              </a:rPr>
              <a:t>experim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98446" y="3821074"/>
            <a:ext cx="302704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5"/>
              </a:lnSpc>
            </a:pPr>
            <a:r>
              <a:rPr sz="2600" spc="-15" dirty="0">
                <a:latin typeface="Calibri"/>
                <a:cs typeface="Calibri"/>
              </a:rPr>
              <a:t>ental </a:t>
            </a:r>
            <a:r>
              <a:rPr sz="2600" spc="-10" dirty="0">
                <a:latin typeface="Calibri"/>
                <a:cs typeface="Calibri"/>
              </a:rPr>
              <a:t>microorganism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58718" y="3725621"/>
            <a:ext cx="18161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latin typeface="Calibri"/>
                <a:cs typeface="Calibri"/>
              </a:rPr>
              <a:t>g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98669" y="3821074"/>
            <a:ext cx="157289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5"/>
              </a:lnSpc>
            </a:pPr>
            <a:r>
              <a:rPr sz="2600" spc="5" dirty="0">
                <a:latin typeface="Calibri"/>
                <a:cs typeface="Calibri"/>
              </a:rPr>
              <a:t>m</a:t>
            </a:r>
            <a:r>
              <a:rPr sz="2600" spc="-25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abolizin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5434" y="4365752"/>
            <a:ext cx="297624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5"/>
              </a:lnSpc>
              <a:tabLst>
                <a:tab pos="2362200" algn="l"/>
              </a:tabLst>
            </a:pP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olithot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ophi</a:t>
            </a:r>
            <a:r>
              <a:rPr sz="2600" dirty="0">
                <a:latin typeface="Calibri"/>
                <a:cs typeface="Calibri"/>
              </a:rPr>
              <a:t>c	au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21289" y="4365752"/>
            <a:ext cx="175133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5"/>
              </a:lnSpc>
              <a:tabLst>
                <a:tab pos="1207770" algn="l"/>
              </a:tabLst>
            </a:pPr>
            <a:r>
              <a:rPr sz="2600" spc="-5" dirty="0">
                <a:latin typeface="Calibri"/>
                <a:cs typeface="Calibri"/>
              </a:rPr>
              <a:t>t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oph</a:t>
            </a:r>
            <a:r>
              <a:rPr sz="2600" dirty="0">
                <a:latin typeface="Calibri"/>
                <a:cs typeface="Calibri"/>
              </a:rPr>
              <a:t>s	</a:t>
            </a:r>
            <a:r>
              <a:rPr sz="2600" spc="-10" dirty="0">
                <a:latin typeface="Calibri"/>
                <a:cs typeface="Calibri"/>
              </a:rPr>
              <a:t>(</a:t>
            </a:r>
            <a:r>
              <a:rPr sz="2600" dirty="0">
                <a:latin typeface="Calibri"/>
                <a:cs typeface="Calibri"/>
              </a:rPr>
              <a:t>c</a:t>
            </a:r>
            <a:r>
              <a:rPr sz="2600" spc="-40" dirty="0">
                <a:latin typeface="Calibri"/>
                <a:cs typeface="Calibri"/>
              </a:rPr>
              <a:t>y</a:t>
            </a:r>
            <a:r>
              <a:rPr sz="2600" dirty="0">
                <a:latin typeface="Calibri"/>
                <a:cs typeface="Calibri"/>
              </a:rPr>
              <a:t>a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39" y="4270375"/>
            <a:ext cx="2117725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570A09"/>
              </a:buClr>
              <a:buSzPct val="78846"/>
              <a:buFont typeface="Arial"/>
              <a:buChar char="•"/>
              <a:tabLst>
                <a:tab pos="299085" algn="l"/>
                <a:tab pos="299720" algn="l"/>
                <a:tab pos="1620520" algn="l"/>
              </a:tabLst>
            </a:pPr>
            <a:r>
              <a:rPr sz="2600" spc="-10" dirty="0">
                <a:latin typeface="Calibri"/>
                <a:cs typeface="Calibri"/>
              </a:rPr>
              <a:t>Culture	ph  </a:t>
            </a:r>
            <a:r>
              <a:rPr sz="2600" spc="-5" dirty="0">
                <a:latin typeface="Calibri"/>
                <a:cs typeface="Calibri"/>
              </a:rPr>
              <a:t>pho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5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-30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th</a:t>
            </a:r>
            <a:r>
              <a:rPr sz="2600" spc="-10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t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83642" y="4761991"/>
            <a:ext cx="276098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5"/>
              </a:lnSpc>
            </a:pPr>
            <a:r>
              <a:rPr sz="2600" dirty="0">
                <a:latin typeface="Calibri"/>
                <a:cs typeface="Calibri"/>
              </a:rPr>
              <a:t>ic </a:t>
            </a:r>
            <a:r>
              <a:rPr sz="2600" spc="-10" dirty="0">
                <a:latin typeface="Calibri"/>
                <a:cs typeface="Calibri"/>
              </a:rPr>
              <a:t>protists),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chemoor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40206" y="4761991"/>
            <a:ext cx="18611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5"/>
              </a:lnSpc>
            </a:pPr>
            <a:r>
              <a:rPr sz="2600" spc="-10" dirty="0">
                <a:latin typeface="Calibri"/>
                <a:cs typeface="Calibri"/>
              </a:rPr>
              <a:t>ganotrophic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h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242885" y="5286019"/>
            <a:ext cx="290639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5"/>
              </a:lnSpc>
            </a:pPr>
            <a:r>
              <a:rPr sz="2600" spc="-5" dirty="0">
                <a:latin typeface="Calibri"/>
                <a:cs typeface="Calibri"/>
              </a:rPr>
              <a:t>edia </a:t>
            </a:r>
            <a:r>
              <a:rPr sz="2600" spc="-10" dirty="0">
                <a:latin typeface="Calibri"/>
                <a:cs typeface="Calibri"/>
              </a:rPr>
              <a:t>are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1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simple, </a:t>
            </a:r>
            <a:r>
              <a:rPr sz="2600" dirty="0">
                <a:latin typeface="Calibri"/>
                <a:cs typeface="Calibri"/>
              </a:rPr>
              <a:t>b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49011" y="5286019"/>
            <a:ext cx="1423670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5"/>
              </a:lnSpc>
            </a:pPr>
            <a:r>
              <a:rPr sz="2600" dirty="0">
                <a:latin typeface="Calibri"/>
                <a:cs typeface="Calibri"/>
              </a:rPr>
              <a:t>ut </a:t>
            </a:r>
            <a:r>
              <a:rPr sz="2600" spc="-15" dirty="0">
                <a:latin typeface="Calibri"/>
                <a:cs typeface="Calibri"/>
              </a:rPr>
              <a:t>may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80072" y="4270375"/>
            <a:ext cx="2388235" cy="1343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 marR="5715" indent="-29209">
              <a:lnSpc>
                <a:spcPct val="100000"/>
              </a:lnSpc>
              <a:spcBef>
                <a:spcPts val="100"/>
              </a:spcBef>
              <a:tabLst>
                <a:tab pos="1867535" algn="l"/>
              </a:tabLst>
            </a:pPr>
            <a:r>
              <a:rPr sz="2600" dirty="0">
                <a:latin typeface="Calibri"/>
                <a:cs typeface="Calibri"/>
              </a:rPr>
              <a:t>nobac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ria	and  </a:t>
            </a:r>
            <a:r>
              <a:rPr sz="2600" spc="-15" dirty="0">
                <a:latin typeface="Calibri"/>
                <a:cs typeface="Calibri"/>
              </a:rPr>
              <a:t>eterotrophs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600" spc="-10" dirty="0">
                <a:latin typeface="Calibri"/>
                <a:cs typeface="Calibri"/>
              </a:rPr>
              <a:t>constructed</a:t>
            </a:r>
            <a:r>
              <a:rPr sz="2600" spc="28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from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739" y="5190566"/>
            <a:ext cx="3338195" cy="819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5"/>
              </a:spcBef>
              <a:buClr>
                <a:srgbClr val="570A09"/>
              </a:buClr>
              <a:buSzPct val="7884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600" dirty="0">
                <a:latin typeface="Calibri"/>
                <a:cs typeface="Calibri"/>
              </a:rPr>
              <a:t>All </a:t>
            </a:r>
            <a:r>
              <a:rPr sz="2600" spc="-10" dirty="0">
                <a:latin typeface="Calibri"/>
                <a:cs typeface="Calibri"/>
              </a:rPr>
              <a:t>defined</a:t>
            </a:r>
            <a:r>
              <a:rPr sz="2600" spc="7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m</a:t>
            </a:r>
            <a:endParaRPr sz="26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600" spc="-20" dirty="0">
                <a:latin typeface="Calibri"/>
                <a:cs typeface="Calibri"/>
              </a:rPr>
              <a:t>dozens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components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2865882" y="15951"/>
            <a:ext cx="34099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Microsoft YaHei UI Light"/>
                <a:cs typeface="Microsoft YaHei UI Light"/>
              </a:rPr>
              <a:t>Culture</a:t>
            </a:r>
            <a:r>
              <a:rPr b="0" spc="-105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Media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013561"/>
            <a:ext cx="8987155" cy="3211195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000" b="0" dirty="0">
                <a:latin typeface="Microsoft YaHei UI Light"/>
                <a:cs typeface="Microsoft YaHei UI Light"/>
              </a:rPr>
              <a:t>Complex</a:t>
            </a:r>
            <a:r>
              <a:rPr sz="2000" b="0" spc="-40" dirty="0">
                <a:latin typeface="Microsoft YaHei UI Light"/>
                <a:cs typeface="Microsoft YaHei UI Light"/>
              </a:rPr>
              <a:t> </a:t>
            </a:r>
            <a:r>
              <a:rPr sz="2000" b="0" dirty="0">
                <a:latin typeface="Microsoft YaHei UI Light"/>
                <a:cs typeface="Microsoft YaHei UI Light"/>
              </a:rPr>
              <a:t>media</a:t>
            </a:r>
            <a:endParaRPr sz="2000">
              <a:latin typeface="Microsoft YaHei UI Light"/>
              <a:cs typeface="Microsoft YaHei UI Light"/>
            </a:endParaRPr>
          </a:p>
          <a:p>
            <a:pPr marL="756285" indent="-343535">
              <a:lnSpc>
                <a:spcPct val="100000"/>
              </a:lnSpc>
              <a:spcBef>
                <a:spcPts val="935"/>
              </a:spcBef>
              <a:buClr>
                <a:srgbClr val="001F5F"/>
              </a:buClr>
              <a:buSzPct val="80000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Media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10" dirty="0">
                <a:latin typeface="Calibri"/>
                <a:cs typeface="Calibri"/>
              </a:rPr>
              <a:t>contain </a:t>
            </a:r>
            <a:r>
              <a:rPr sz="2000" spc="-5" dirty="0">
                <a:latin typeface="Calibri"/>
                <a:cs typeface="Calibri"/>
              </a:rPr>
              <a:t>some ingredients of </a:t>
            </a:r>
            <a:r>
              <a:rPr sz="2000" dirty="0">
                <a:latin typeface="Calibri"/>
                <a:cs typeface="Calibri"/>
              </a:rPr>
              <a:t>unknown </a:t>
            </a:r>
            <a:r>
              <a:rPr sz="2000" spc="-5" dirty="0">
                <a:latin typeface="Calibri"/>
                <a:cs typeface="Calibri"/>
              </a:rPr>
              <a:t>chemical composition</a:t>
            </a:r>
            <a:endParaRPr sz="2000">
              <a:latin typeface="Calibri"/>
              <a:cs typeface="Calibri"/>
            </a:endParaRPr>
          </a:p>
          <a:p>
            <a:pPr marL="756285" indent="-343535">
              <a:lnSpc>
                <a:spcPct val="100000"/>
              </a:lnSpc>
              <a:spcBef>
                <a:spcPts val="1010"/>
              </a:spcBef>
              <a:buClr>
                <a:srgbClr val="001F5F"/>
              </a:buClr>
              <a:buSzPct val="80000"/>
              <a:buFont typeface="Wingdings"/>
              <a:buChar char=""/>
              <a:tabLst>
                <a:tab pos="756285" algn="l"/>
                <a:tab pos="756920" algn="l"/>
                <a:tab pos="1511935" algn="l"/>
                <a:tab pos="2520950" algn="l"/>
                <a:tab pos="3521075" algn="l"/>
                <a:tab pos="4100195" algn="l"/>
                <a:tab pos="4502785" algn="l"/>
                <a:tab pos="5772150" algn="l"/>
                <a:tab pos="6303010" algn="l"/>
                <a:tab pos="6661150" algn="l"/>
                <a:tab pos="7945755" algn="l"/>
                <a:tab pos="8627110" algn="l"/>
              </a:tabLst>
            </a:pPr>
            <a:r>
              <a:rPr sz="2000" dirty="0">
                <a:latin typeface="Calibri"/>
                <a:cs typeface="Calibri"/>
              </a:rPr>
              <a:t>Single	</a:t>
            </a:r>
            <a:r>
              <a:rPr sz="2000" spc="-1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omp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4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x	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diu</a:t>
            </a:r>
            <a:r>
              <a:rPr sz="2000" dirty="0">
                <a:latin typeface="Calibri"/>
                <a:cs typeface="Calibri"/>
              </a:rPr>
              <a:t>m	m</a:t>
            </a:r>
            <a:r>
              <a:rPr sz="2000" spc="-4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y	be	</a:t>
            </a:r>
            <a:r>
              <a:rPr sz="2000" spc="-5" dirty="0">
                <a:latin typeface="Calibri"/>
                <a:cs typeface="Calibri"/>
              </a:rPr>
              <a:t>su</a:t>
            </a:r>
            <a:r>
              <a:rPr sz="2000" spc="-25" dirty="0">
                <a:latin typeface="Calibri"/>
                <a:cs typeface="Calibri"/>
              </a:rPr>
              <a:t>f</a:t>
            </a:r>
            <a:r>
              <a:rPr sz="2000" spc="-5" dirty="0">
                <a:latin typeface="Calibri"/>
                <a:cs typeface="Calibri"/>
              </a:rPr>
              <a:t>ficie</a:t>
            </a:r>
            <a:r>
              <a:rPr sz="2000" spc="-15" dirty="0">
                <a:latin typeface="Calibri"/>
                <a:cs typeface="Calibri"/>
              </a:rPr>
              <a:t>n</a:t>
            </a:r>
            <a:r>
              <a:rPr sz="2000" dirty="0">
                <a:latin typeface="Calibri"/>
                <a:cs typeface="Calibri"/>
              </a:rPr>
              <a:t>tly	r</a:t>
            </a:r>
            <a:r>
              <a:rPr sz="2000" spc="-10" dirty="0">
                <a:latin typeface="Calibri"/>
                <a:cs typeface="Calibri"/>
              </a:rPr>
              <a:t>i</a:t>
            </a:r>
            <a:r>
              <a:rPr sz="2000" dirty="0">
                <a:latin typeface="Calibri"/>
                <a:cs typeface="Calibri"/>
              </a:rPr>
              <a:t>ch	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o	</a:t>
            </a:r>
            <a:r>
              <a:rPr sz="2000" spc="-20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omp</a:t>
            </a:r>
            <a:r>
              <a:rPr sz="2000" spc="-10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ly	m</a:t>
            </a: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	the</a:t>
            </a:r>
            <a:endParaRPr sz="20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</a:pPr>
            <a:r>
              <a:rPr sz="2000" spc="-5" dirty="0">
                <a:latin typeface="Calibri"/>
                <a:cs typeface="Calibri"/>
              </a:rPr>
              <a:t>nutritional </a:t>
            </a:r>
            <a:r>
              <a:rPr sz="2000" spc="-10" dirty="0">
                <a:latin typeface="Calibri"/>
                <a:cs typeface="Calibri"/>
              </a:rPr>
              <a:t>requirements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many </a:t>
            </a:r>
            <a:r>
              <a:rPr sz="2000" spc="-15" dirty="0">
                <a:latin typeface="Calibri"/>
                <a:cs typeface="Calibri"/>
              </a:rPr>
              <a:t>different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microorganisms</a:t>
            </a:r>
            <a:endParaRPr sz="2000">
              <a:latin typeface="Calibri"/>
              <a:cs typeface="Calibri"/>
            </a:endParaRPr>
          </a:p>
          <a:p>
            <a:pPr marL="756285" marR="5080" indent="-342900">
              <a:lnSpc>
                <a:spcPct val="100000"/>
              </a:lnSpc>
              <a:spcBef>
                <a:spcPts val="994"/>
              </a:spcBef>
              <a:buClr>
                <a:srgbClr val="001F5F"/>
              </a:buClr>
              <a:buSzPct val="80000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The nutritional </a:t>
            </a:r>
            <a:r>
              <a:rPr sz="2000" spc="-10" dirty="0">
                <a:latin typeface="Calibri"/>
                <a:cs typeface="Calibri"/>
              </a:rPr>
              <a:t>requirements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particular </a:t>
            </a:r>
            <a:r>
              <a:rPr sz="2000" spc="-10" dirty="0">
                <a:latin typeface="Calibri"/>
                <a:cs typeface="Calibri"/>
              </a:rPr>
              <a:t>microorganism are </a:t>
            </a:r>
            <a:r>
              <a:rPr sz="2000" spc="-5" dirty="0">
                <a:latin typeface="Calibri"/>
                <a:cs typeface="Calibri"/>
              </a:rPr>
              <a:t>unknown, </a:t>
            </a:r>
            <a:r>
              <a:rPr sz="2000" spc="-10" dirty="0">
                <a:latin typeface="Calibri"/>
                <a:cs typeface="Calibri"/>
              </a:rPr>
              <a:t>and  </a:t>
            </a:r>
            <a:r>
              <a:rPr sz="2000" dirty="0">
                <a:latin typeface="Calibri"/>
                <a:cs typeface="Calibri"/>
              </a:rPr>
              <a:t>thus a </a:t>
            </a:r>
            <a:r>
              <a:rPr sz="2000" spc="-5" dirty="0">
                <a:latin typeface="Calibri"/>
                <a:cs typeface="Calibri"/>
              </a:rPr>
              <a:t>defined medium </a:t>
            </a:r>
            <a:r>
              <a:rPr sz="2000" dirty="0">
                <a:latin typeface="Calibri"/>
                <a:cs typeface="Calibri"/>
              </a:rPr>
              <a:t>cannot be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constructed</a:t>
            </a:r>
            <a:endParaRPr sz="2000">
              <a:latin typeface="Calibri"/>
              <a:cs typeface="Calibri"/>
            </a:endParaRPr>
          </a:p>
          <a:p>
            <a:pPr marL="756285" indent="-343535">
              <a:lnSpc>
                <a:spcPct val="100000"/>
              </a:lnSpc>
              <a:spcBef>
                <a:spcPts val="994"/>
              </a:spcBef>
              <a:buClr>
                <a:srgbClr val="001F5F"/>
              </a:buClr>
              <a:buSzPct val="80000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2000" spc="-5" dirty="0">
                <a:latin typeface="Calibri"/>
                <a:cs typeface="Calibri"/>
              </a:rPr>
              <a:t>Undefined components </a:t>
            </a:r>
            <a:r>
              <a:rPr sz="2000" spc="-20" dirty="0">
                <a:latin typeface="Calibri"/>
                <a:cs typeface="Calibri"/>
              </a:rPr>
              <a:t>like </a:t>
            </a:r>
            <a:r>
              <a:rPr sz="2000" spc="-10" dirty="0">
                <a:latin typeface="Calibri"/>
                <a:cs typeface="Calibri"/>
              </a:rPr>
              <a:t>peptones, meat </a:t>
            </a:r>
            <a:r>
              <a:rPr sz="2000" spc="-15" dirty="0">
                <a:latin typeface="Calibri"/>
                <a:cs typeface="Calibri"/>
              </a:rPr>
              <a:t>extract,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yeast</a:t>
            </a:r>
            <a:r>
              <a:rPr sz="2000" spc="1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extract</a:t>
            </a:r>
            <a:endParaRPr sz="2000">
              <a:latin typeface="Calibri"/>
              <a:cs typeface="Calibri"/>
            </a:endParaRPr>
          </a:p>
          <a:p>
            <a:pPr marL="756285" indent="-343535">
              <a:lnSpc>
                <a:spcPct val="100000"/>
              </a:lnSpc>
              <a:spcBef>
                <a:spcPts val="1015"/>
              </a:spcBef>
              <a:buClr>
                <a:srgbClr val="001F5F"/>
              </a:buClr>
              <a:buSzPct val="80000"/>
              <a:buFont typeface="Wingdings"/>
              <a:buChar char="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Nutrient broth, </a:t>
            </a:r>
            <a:r>
              <a:rPr sz="2000" dirty="0">
                <a:latin typeface="Calibri"/>
                <a:cs typeface="Calibri"/>
              </a:rPr>
              <a:t>tryptic </a:t>
            </a:r>
            <a:r>
              <a:rPr sz="2000" spc="-10" dirty="0">
                <a:latin typeface="Calibri"/>
                <a:cs typeface="Calibri"/>
              </a:rPr>
              <a:t>soy broth,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MacConkey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agar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65882" y="15951"/>
            <a:ext cx="340995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latin typeface="Microsoft YaHei UI Light"/>
                <a:cs typeface="Microsoft YaHei UI Light"/>
              </a:rPr>
              <a:t>Culture</a:t>
            </a:r>
            <a:r>
              <a:rPr b="0" spc="-105" dirty="0">
                <a:latin typeface="Microsoft YaHei UI Light"/>
                <a:cs typeface="Microsoft YaHei UI Light"/>
              </a:rPr>
              <a:t> </a:t>
            </a:r>
            <a:r>
              <a:rPr b="0" spc="-5" dirty="0">
                <a:latin typeface="Microsoft YaHei UI Light"/>
                <a:cs typeface="Microsoft YaHei UI Light"/>
              </a:rPr>
              <a:t>Media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70886" y="4259453"/>
          <a:ext cx="4589779" cy="2489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0880"/>
                <a:gridCol w="1358899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Tryptic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Soy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Broth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7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Amt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(g/ltr)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6B729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Tryptone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(pancreatic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digest</a:t>
                      </a:r>
                      <a:r>
                        <a:rPr sz="1800" b="1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of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casein)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17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6CD"/>
                    </a:solidFill>
                  </a:tcPr>
                </a:tc>
              </a:tr>
              <a:tr h="37080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Peptone 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(soybean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digest)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3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3E8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Glucose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6C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Sodium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chloride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3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9F3E8"/>
                    </a:solidFill>
                  </a:tcPr>
                </a:tc>
              </a:tr>
              <a:tr h="370843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Dipotassium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phosphate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6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2.5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5E6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739" y="1050531"/>
            <a:ext cx="8987790" cy="4915535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algn="just">
              <a:lnSpc>
                <a:spcPct val="145100"/>
              </a:lnSpc>
              <a:spcBef>
                <a:spcPts val="350"/>
              </a:spcBef>
            </a:pPr>
            <a:r>
              <a:rPr sz="2400" b="1" spc="-10" dirty="0">
                <a:solidFill>
                  <a:srgbClr val="467576"/>
                </a:solidFill>
                <a:latin typeface="Calibri"/>
                <a:cs typeface="Calibri"/>
              </a:rPr>
              <a:t>General </a:t>
            </a:r>
            <a:r>
              <a:rPr sz="2400" b="1" spc="-5" dirty="0">
                <a:solidFill>
                  <a:srgbClr val="467576"/>
                </a:solidFill>
                <a:latin typeface="Calibri"/>
                <a:cs typeface="Calibri"/>
              </a:rPr>
              <a:t>purpose media </a:t>
            </a:r>
            <a:r>
              <a:rPr sz="2400" b="1" dirty="0">
                <a:solidFill>
                  <a:srgbClr val="467576"/>
                </a:solidFill>
                <a:latin typeface="Calibri"/>
                <a:cs typeface="Calibri"/>
              </a:rPr>
              <a:t>or </a:t>
            </a:r>
            <a:r>
              <a:rPr sz="2400" b="1" spc="-5" dirty="0">
                <a:solidFill>
                  <a:srgbClr val="467576"/>
                </a:solidFill>
                <a:latin typeface="Calibri"/>
                <a:cs typeface="Calibri"/>
              </a:rPr>
              <a:t>supportive media</a:t>
            </a:r>
            <a:r>
              <a:rPr sz="2000" b="1" spc="-5" dirty="0">
                <a:solidFill>
                  <a:srgbClr val="467576"/>
                </a:solidFill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they sustain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growth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10" dirty="0">
                <a:latin typeface="Calibri"/>
                <a:cs typeface="Calibri"/>
              </a:rPr>
              <a:t>many microorganisms. </a:t>
            </a:r>
            <a:r>
              <a:rPr sz="2000" dirty="0">
                <a:latin typeface="Calibri"/>
                <a:cs typeface="Calibri"/>
              </a:rPr>
              <a:t>Ex: </a:t>
            </a:r>
            <a:r>
              <a:rPr sz="2000" dirty="0">
                <a:solidFill>
                  <a:srgbClr val="EC5553"/>
                </a:solidFill>
                <a:latin typeface="Calibri"/>
                <a:cs typeface="Calibri"/>
              </a:rPr>
              <a:t>tryptic </a:t>
            </a:r>
            <a:r>
              <a:rPr sz="2000" spc="-10" dirty="0">
                <a:solidFill>
                  <a:srgbClr val="EC5553"/>
                </a:solidFill>
                <a:latin typeface="Calibri"/>
                <a:cs typeface="Calibri"/>
              </a:rPr>
              <a:t>soy broth </a:t>
            </a:r>
            <a:r>
              <a:rPr sz="2000" dirty="0">
                <a:solidFill>
                  <a:srgbClr val="EC5553"/>
                </a:solidFill>
                <a:latin typeface="Calibri"/>
                <a:cs typeface="Calibri"/>
              </a:rPr>
              <a:t>and tryptic </a:t>
            </a:r>
            <a:r>
              <a:rPr sz="2000" spc="-10" dirty="0">
                <a:solidFill>
                  <a:srgbClr val="EC5553"/>
                </a:solidFill>
                <a:latin typeface="Calibri"/>
                <a:cs typeface="Calibri"/>
              </a:rPr>
              <a:t>soy</a:t>
            </a:r>
            <a:r>
              <a:rPr sz="2000" spc="-25" dirty="0">
                <a:solidFill>
                  <a:srgbClr val="EC5553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EC5553"/>
                </a:solidFill>
                <a:latin typeface="Calibri"/>
                <a:cs typeface="Calibri"/>
              </a:rPr>
              <a:t>agar</a:t>
            </a:r>
            <a:endParaRPr sz="2000">
              <a:latin typeface="Calibri"/>
              <a:cs typeface="Calibri"/>
            </a:endParaRPr>
          </a:p>
          <a:p>
            <a:pPr marL="12700" marR="5715" algn="just">
              <a:lnSpc>
                <a:spcPct val="147600"/>
              </a:lnSpc>
              <a:spcBef>
                <a:spcPts val="969"/>
              </a:spcBef>
            </a:pPr>
            <a:r>
              <a:rPr sz="2400" b="1" dirty="0">
                <a:solidFill>
                  <a:srgbClr val="6F2F9F"/>
                </a:solidFill>
                <a:latin typeface="Calibri"/>
                <a:cs typeface="Calibri"/>
              </a:rPr>
              <a:t>Enriched </a:t>
            </a:r>
            <a:r>
              <a:rPr sz="2400" b="1" spc="-5" dirty="0">
                <a:solidFill>
                  <a:srgbClr val="6F2F9F"/>
                </a:solidFill>
                <a:latin typeface="Calibri"/>
                <a:cs typeface="Calibri"/>
              </a:rPr>
              <a:t>media: </a:t>
            </a:r>
            <a:r>
              <a:rPr sz="2000" dirty="0">
                <a:latin typeface="Calibri"/>
                <a:cs typeface="Calibri"/>
              </a:rPr>
              <a:t>Blood and </a:t>
            </a:r>
            <a:r>
              <a:rPr sz="2000" spc="-5" dirty="0">
                <a:latin typeface="Calibri"/>
                <a:cs typeface="Calibri"/>
              </a:rPr>
              <a:t>other special nutrients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added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general  </a:t>
            </a:r>
            <a:r>
              <a:rPr sz="2000" spc="-5" dirty="0">
                <a:latin typeface="Calibri"/>
                <a:cs typeface="Calibri"/>
              </a:rPr>
              <a:t>purpose media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encourage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growth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fastidious microbes. </a:t>
            </a:r>
            <a:r>
              <a:rPr sz="2000" spc="-5" dirty="0">
                <a:latin typeface="Calibri"/>
                <a:cs typeface="Calibri"/>
              </a:rPr>
              <a:t>These specially  </a:t>
            </a:r>
            <a:r>
              <a:rPr sz="2000" spc="-10" dirty="0">
                <a:latin typeface="Calibri"/>
                <a:cs typeface="Calibri"/>
              </a:rPr>
              <a:t>fortified </a:t>
            </a:r>
            <a:r>
              <a:rPr sz="2000" spc="-5" dirty="0">
                <a:latin typeface="Calibri"/>
                <a:cs typeface="Calibri"/>
              </a:rPr>
              <a:t>media </a:t>
            </a:r>
            <a:r>
              <a:rPr sz="2000" dirty="0">
                <a:latin typeface="Calibri"/>
                <a:cs typeface="Calibri"/>
              </a:rPr>
              <a:t>(e.g., </a:t>
            </a:r>
            <a:r>
              <a:rPr sz="2000" spc="-5" dirty="0">
                <a:latin typeface="Calibri"/>
                <a:cs typeface="Calibri"/>
              </a:rPr>
              <a:t>blood</a:t>
            </a:r>
            <a:r>
              <a:rPr sz="2000" spc="-10" dirty="0">
                <a:latin typeface="Calibri"/>
                <a:cs typeface="Calibri"/>
              </a:rPr>
              <a:t> agar)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5" dirty="0">
                <a:solidFill>
                  <a:srgbClr val="B68E15"/>
                </a:solidFill>
                <a:latin typeface="Calibri"/>
                <a:cs typeface="Calibri"/>
              </a:rPr>
              <a:t>Selective media: </a:t>
            </a:r>
            <a:r>
              <a:rPr sz="2000" spc="-20" dirty="0">
                <a:latin typeface="Calibri"/>
                <a:cs typeface="Calibri"/>
              </a:rPr>
              <a:t>favour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growth </a:t>
            </a:r>
            <a:r>
              <a:rPr sz="2000" spc="-5" dirty="0">
                <a:latin typeface="Calibri"/>
                <a:cs typeface="Calibri"/>
              </a:rPr>
              <a:t>of particular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microorganisms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47600"/>
              </a:lnSpc>
              <a:spcBef>
                <a:spcPts val="1065"/>
              </a:spcBef>
            </a:pPr>
            <a:r>
              <a:rPr sz="2400" b="1" spc="-15" dirty="0">
                <a:solidFill>
                  <a:srgbClr val="570A09"/>
                </a:solidFill>
                <a:latin typeface="Calibri"/>
                <a:cs typeface="Calibri"/>
              </a:rPr>
              <a:t>Differential </a:t>
            </a:r>
            <a:r>
              <a:rPr sz="2400" b="1" spc="-5" dirty="0">
                <a:solidFill>
                  <a:srgbClr val="570A09"/>
                </a:solidFill>
                <a:latin typeface="Calibri"/>
                <a:cs typeface="Calibri"/>
              </a:rPr>
              <a:t>media: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dirty="0">
                <a:latin typeface="Calibri"/>
                <a:cs typeface="Calibri"/>
              </a:rPr>
              <a:t>media </a:t>
            </a:r>
            <a:r>
              <a:rPr sz="2000" spc="-5" dirty="0">
                <a:latin typeface="Calibri"/>
                <a:cs typeface="Calibri"/>
              </a:rPr>
              <a:t>that distinguish among </a:t>
            </a:r>
            <a:r>
              <a:rPr sz="2000" spc="-15" dirty="0">
                <a:latin typeface="Calibri"/>
                <a:cs typeface="Calibri"/>
              </a:rPr>
              <a:t>different </a:t>
            </a:r>
            <a:r>
              <a:rPr sz="2000" spc="-10" dirty="0">
                <a:latin typeface="Calibri"/>
                <a:cs typeface="Calibri"/>
              </a:rPr>
              <a:t>groups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microbes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even </a:t>
            </a:r>
            <a:r>
              <a:rPr sz="2000" spc="-5" dirty="0">
                <a:latin typeface="Calibri"/>
                <a:cs typeface="Calibri"/>
              </a:rPr>
              <a:t>permit </a:t>
            </a:r>
            <a:r>
              <a:rPr sz="2000" spc="-15" dirty="0">
                <a:latin typeface="Calibri"/>
                <a:cs typeface="Calibri"/>
              </a:rPr>
              <a:t>tentative </a:t>
            </a:r>
            <a:r>
              <a:rPr sz="2000" spc="-5" dirty="0">
                <a:latin typeface="Calibri"/>
                <a:cs typeface="Calibri"/>
              </a:rPr>
              <a:t>identification </a:t>
            </a:r>
            <a:r>
              <a:rPr sz="2000" spc="-10" dirty="0">
                <a:latin typeface="Calibri"/>
                <a:cs typeface="Calibri"/>
              </a:rPr>
              <a:t>of microorganisms </a:t>
            </a:r>
            <a:r>
              <a:rPr sz="2000" spc="-5" dirty="0">
                <a:latin typeface="Calibri"/>
                <a:cs typeface="Calibri"/>
              </a:rPr>
              <a:t>based on their biological  </a:t>
            </a:r>
            <a:r>
              <a:rPr sz="2000" spc="-10" dirty="0">
                <a:latin typeface="Calibri"/>
                <a:cs typeface="Calibri"/>
              </a:rPr>
              <a:t>characteristics </a:t>
            </a:r>
            <a:r>
              <a:rPr sz="2000" dirty="0">
                <a:latin typeface="Calibri"/>
                <a:cs typeface="Calibri"/>
              </a:rPr>
              <a:t>(e.g., </a:t>
            </a:r>
            <a:r>
              <a:rPr sz="2000" spc="-5" dirty="0">
                <a:latin typeface="Calibri"/>
                <a:cs typeface="Calibri"/>
              </a:rPr>
              <a:t>blood </a:t>
            </a:r>
            <a:r>
              <a:rPr sz="2000" spc="-10" dirty="0">
                <a:latin typeface="Calibri"/>
                <a:cs typeface="Calibri"/>
              </a:rPr>
              <a:t>agar: </a:t>
            </a:r>
            <a:r>
              <a:rPr sz="2000" spc="-5" dirty="0">
                <a:latin typeface="Calibri"/>
                <a:cs typeface="Calibri"/>
              </a:rPr>
              <a:t>hemolytic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non-hemolytic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bacteria)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27428" y="0"/>
            <a:ext cx="608711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Functional </a:t>
            </a:r>
            <a:r>
              <a:rPr dirty="0"/>
              <a:t>types of</a:t>
            </a:r>
            <a:r>
              <a:rPr spc="-80" dirty="0"/>
              <a:t> </a:t>
            </a:r>
            <a:r>
              <a:rPr spc="-5" dirty="0"/>
              <a:t>media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5951"/>
            <a:ext cx="74999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342765" algn="l"/>
              </a:tabLst>
            </a:pPr>
            <a:r>
              <a:rPr sz="4000" b="0" dirty="0">
                <a:latin typeface="Microsoft YaHei UI Light"/>
                <a:cs typeface="Microsoft YaHei UI Light"/>
              </a:rPr>
              <a:t>Common</a:t>
            </a:r>
            <a:r>
              <a:rPr sz="4000" b="0" spc="-10" dirty="0">
                <a:latin typeface="Microsoft YaHei UI Light"/>
                <a:cs typeface="Microsoft YaHei UI Light"/>
              </a:rPr>
              <a:t> </a:t>
            </a:r>
            <a:r>
              <a:rPr sz="4000" b="0" dirty="0">
                <a:latin typeface="Microsoft YaHei UI Light"/>
                <a:cs typeface="Microsoft YaHei UI Light"/>
              </a:rPr>
              <a:t>Nutrient	</a:t>
            </a:r>
            <a:r>
              <a:rPr sz="4000" b="0" spc="-10" dirty="0">
                <a:latin typeface="Microsoft YaHei UI Light"/>
                <a:cs typeface="Microsoft YaHei UI Light"/>
              </a:rPr>
              <a:t>Requirements</a:t>
            </a:r>
            <a:endParaRPr sz="4000">
              <a:latin typeface="Microsoft YaHei UI Light"/>
              <a:cs typeface="Microsoft YaHei UI Ligh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39" y="4780915"/>
            <a:ext cx="88900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AF50"/>
              </a:buClr>
              <a:buSzPct val="80000"/>
              <a:buFont typeface="Wingdings"/>
              <a:buChar char="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first </a:t>
            </a:r>
            <a:r>
              <a:rPr sz="2000" spc="-5" dirty="0">
                <a:latin typeface="Calibri"/>
                <a:cs typeface="Calibri"/>
              </a:rPr>
              <a:t>six (C, </a:t>
            </a:r>
            <a:r>
              <a:rPr sz="2000" spc="-25" dirty="0">
                <a:latin typeface="Calibri"/>
                <a:cs typeface="Calibri"/>
              </a:rPr>
              <a:t>O, </a:t>
            </a:r>
            <a:r>
              <a:rPr sz="2000" spc="-5" dirty="0">
                <a:latin typeface="Calibri"/>
                <a:cs typeface="Calibri"/>
              </a:rPr>
              <a:t>H, </a:t>
            </a:r>
            <a:r>
              <a:rPr sz="2000" dirty="0">
                <a:latin typeface="Calibri"/>
                <a:cs typeface="Calibri"/>
              </a:rPr>
              <a:t>N, S and </a:t>
            </a:r>
            <a:r>
              <a:rPr sz="2000" spc="-5" dirty="0">
                <a:latin typeface="Calibri"/>
                <a:cs typeface="Calibri"/>
              </a:rPr>
              <a:t>P) </a:t>
            </a:r>
            <a:r>
              <a:rPr sz="200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components of </a:t>
            </a:r>
            <a:r>
              <a:rPr sz="2000" spc="-10" dirty="0">
                <a:latin typeface="Calibri"/>
                <a:cs typeface="Calibri"/>
              </a:rPr>
              <a:t>carbohydrates, </a:t>
            </a:r>
            <a:r>
              <a:rPr sz="2000" spc="-5" dirty="0">
                <a:latin typeface="Calibri"/>
                <a:cs typeface="Calibri"/>
              </a:rPr>
              <a:t>lipids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proteins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204586"/>
            <a:ext cx="206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89D0D5"/>
                </a:solidFill>
                <a:latin typeface="Wingdings"/>
                <a:cs typeface="Wingdings"/>
              </a:rPr>
              <a:t>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2627" y="5076571"/>
            <a:ext cx="2933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000" spc="7" baseline="-16666" dirty="0">
                <a:latin typeface="Calibri"/>
                <a:cs typeface="Calibri"/>
              </a:rPr>
              <a:t>K</a:t>
            </a:r>
            <a:r>
              <a:rPr sz="1300" spc="5" dirty="0">
                <a:latin typeface="Calibri"/>
                <a:cs typeface="Calibri"/>
              </a:rPr>
              <a:t>+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0448" y="5152771"/>
            <a:ext cx="28435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: enzyme </a:t>
            </a:r>
            <a:r>
              <a:rPr sz="2000" spc="-10" dirty="0">
                <a:latin typeface="Calibri"/>
                <a:cs typeface="Calibri"/>
              </a:rPr>
              <a:t>-protein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synthesis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39" y="5403900"/>
            <a:ext cx="6879590" cy="122936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70"/>
              </a:spcBef>
              <a:buClr>
                <a:srgbClr val="89D0D5"/>
              </a:buClr>
              <a:buSzPct val="80555"/>
              <a:buFont typeface="Wingdings"/>
              <a:buChar char=""/>
              <a:tabLst>
                <a:tab pos="380365" algn="l"/>
                <a:tab pos="381000" algn="l"/>
                <a:tab pos="883285" algn="l"/>
              </a:tabLst>
            </a:pPr>
            <a:r>
              <a:rPr sz="1800" dirty="0">
                <a:latin typeface="Calibri"/>
                <a:cs typeface="Calibri"/>
              </a:rPr>
              <a:t>Ca</a:t>
            </a:r>
            <a:r>
              <a:rPr sz="1800" baseline="25462" dirty="0">
                <a:latin typeface="Calibri"/>
                <a:cs typeface="Calibri"/>
              </a:rPr>
              <a:t>2</a:t>
            </a:r>
            <a:r>
              <a:rPr sz="1350" baseline="24691" dirty="0">
                <a:latin typeface="Calibri"/>
                <a:cs typeface="Calibri"/>
              </a:rPr>
              <a:t>+	</a:t>
            </a:r>
            <a:r>
              <a:rPr sz="1900" spc="-5" dirty="0">
                <a:latin typeface="Calibri"/>
                <a:cs typeface="Calibri"/>
              </a:rPr>
              <a:t>: </a:t>
            </a:r>
            <a:r>
              <a:rPr sz="1900" spc="-10" dirty="0">
                <a:latin typeface="Calibri"/>
                <a:cs typeface="Calibri"/>
              </a:rPr>
              <a:t>heat resistance </a:t>
            </a:r>
            <a:r>
              <a:rPr sz="1900" spc="-5" dirty="0">
                <a:latin typeface="Calibri"/>
                <a:cs typeface="Calibri"/>
              </a:rPr>
              <a:t>of </a:t>
            </a:r>
            <a:r>
              <a:rPr sz="1900" spc="-10" dirty="0">
                <a:latin typeface="Calibri"/>
                <a:cs typeface="Calibri"/>
              </a:rPr>
              <a:t>bacterial</a:t>
            </a:r>
            <a:r>
              <a:rPr sz="1900" spc="4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endospores</a:t>
            </a:r>
            <a:endParaRPr sz="19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975"/>
              </a:spcBef>
              <a:buClr>
                <a:srgbClr val="89D0D5"/>
              </a:buClr>
              <a:buSzPct val="80555"/>
              <a:buFont typeface="Wingdings"/>
              <a:buChar char=""/>
              <a:tabLst>
                <a:tab pos="380365" algn="l"/>
                <a:tab pos="381000" algn="l"/>
              </a:tabLst>
            </a:pPr>
            <a:r>
              <a:rPr sz="1800" spc="-5" dirty="0">
                <a:latin typeface="Calibri"/>
                <a:cs typeface="Calibri"/>
              </a:rPr>
              <a:t>Mg</a:t>
            </a:r>
            <a:r>
              <a:rPr sz="1800" spc="-7" baseline="25462" dirty="0">
                <a:latin typeface="Calibri"/>
                <a:cs typeface="Calibri"/>
              </a:rPr>
              <a:t>2+ </a:t>
            </a:r>
            <a:r>
              <a:rPr sz="1900" spc="-5" dirty="0">
                <a:latin typeface="Calibri"/>
                <a:cs typeface="Calibri"/>
              </a:rPr>
              <a:t>: </a:t>
            </a:r>
            <a:r>
              <a:rPr sz="1900" spc="-20" dirty="0">
                <a:latin typeface="Calibri"/>
                <a:cs typeface="Calibri"/>
              </a:rPr>
              <a:t>cofactors, </a:t>
            </a:r>
            <a:r>
              <a:rPr sz="1900" spc="-10" dirty="0">
                <a:latin typeface="Calibri"/>
                <a:cs typeface="Calibri"/>
              </a:rPr>
              <a:t>stabilise </a:t>
            </a:r>
            <a:r>
              <a:rPr sz="1900" spc="-5" dirty="0">
                <a:latin typeface="Calibri"/>
                <a:cs typeface="Calibri"/>
              </a:rPr>
              <a:t>the cell </a:t>
            </a:r>
            <a:r>
              <a:rPr sz="1900" spc="-10" dirty="0">
                <a:latin typeface="Calibri"/>
                <a:cs typeface="Calibri"/>
              </a:rPr>
              <a:t>membrane </a:t>
            </a:r>
            <a:r>
              <a:rPr sz="1900" spc="-5" dirty="0">
                <a:latin typeface="Calibri"/>
                <a:cs typeface="Calibri"/>
              </a:rPr>
              <a:t>and</a:t>
            </a:r>
            <a:r>
              <a:rPr sz="1900" spc="1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ribosomes</a:t>
            </a:r>
            <a:endParaRPr sz="19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695"/>
              </a:spcBef>
              <a:buClr>
                <a:srgbClr val="89D0D5"/>
              </a:buClr>
              <a:buSzPct val="80555"/>
              <a:buFont typeface="Wingdings"/>
              <a:buChar char=""/>
              <a:tabLst>
                <a:tab pos="380365" algn="l"/>
                <a:tab pos="381000" algn="l"/>
              </a:tabLst>
            </a:pPr>
            <a:r>
              <a:rPr sz="1800" spc="-10" dirty="0">
                <a:latin typeface="Calibri"/>
                <a:cs typeface="Calibri"/>
              </a:rPr>
              <a:t>Fe</a:t>
            </a:r>
            <a:r>
              <a:rPr sz="1800" spc="-15" baseline="25462" dirty="0">
                <a:latin typeface="Calibri"/>
                <a:cs typeface="Calibri"/>
              </a:rPr>
              <a:t>2+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Fe</a:t>
            </a:r>
            <a:r>
              <a:rPr sz="1800" spc="-15" baseline="25462" dirty="0">
                <a:latin typeface="Calibri"/>
                <a:cs typeface="Calibri"/>
              </a:rPr>
              <a:t>3+ </a:t>
            </a:r>
            <a:r>
              <a:rPr sz="1900" spc="-5" dirty="0">
                <a:latin typeface="Calibri"/>
                <a:cs typeface="Calibri"/>
              </a:rPr>
              <a:t>: </a:t>
            </a:r>
            <a:r>
              <a:rPr sz="1800" spc="-5" dirty="0">
                <a:latin typeface="Calibri"/>
                <a:cs typeface="Calibri"/>
              </a:rPr>
              <a:t>part of </a:t>
            </a:r>
            <a:r>
              <a:rPr sz="1800" spc="-10" dirty="0">
                <a:latin typeface="Calibri"/>
                <a:cs typeface="Calibri"/>
              </a:rPr>
              <a:t>cytochrome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cofactors for </a:t>
            </a:r>
            <a:r>
              <a:rPr sz="1800" spc="-5" dirty="0">
                <a:latin typeface="Calibri"/>
                <a:cs typeface="Calibri"/>
              </a:rPr>
              <a:t>enzymes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ECP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47672" y="1812035"/>
            <a:ext cx="2414270" cy="1824989"/>
            <a:chOff x="1947672" y="1812035"/>
            <a:chExt cx="2414270" cy="1824989"/>
          </a:xfrm>
        </p:grpSpPr>
        <p:sp>
          <p:nvSpPr>
            <p:cNvPr id="10" name="object 10"/>
            <p:cNvSpPr/>
            <p:nvPr/>
          </p:nvSpPr>
          <p:spPr>
            <a:xfrm>
              <a:off x="2403348" y="2189987"/>
              <a:ext cx="1461515" cy="11567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47544" y="2208275"/>
              <a:ext cx="1373123" cy="106832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47544" y="2208275"/>
              <a:ext cx="1373505" cy="1068705"/>
            </a:xfrm>
            <a:custGeom>
              <a:avLst/>
              <a:gdLst/>
              <a:ahLst/>
              <a:cxnLst/>
              <a:rect l="l" t="t" r="r" b="b"/>
              <a:pathLst>
                <a:path w="1373504" h="1068704">
                  <a:moveTo>
                    <a:pt x="0" y="534162"/>
                  </a:moveTo>
                  <a:lnTo>
                    <a:pt x="2065" y="492416"/>
                  </a:lnTo>
                  <a:lnTo>
                    <a:pt x="8159" y="451549"/>
                  </a:lnTo>
                  <a:lnTo>
                    <a:pt x="18130" y="411679"/>
                  </a:lnTo>
                  <a:lnTo>
                    <a:pt x="31824" y="372927"/>
                  </a:lnTo>
                  <a:lnTo>
                    <a:pt x="49090" y="335409"/>
                  </a:lnTo>
                  <a:lnTo>
                    <a:pt x="69775" y="299246"/>
                  </a:lnTo>
                  <a:lnTo>
                    <a:pt x="93726" y="264555"/>
                  </a:lnTo>
                  <a:lnTo>
                    <a:pt x="120790" y="231455"/>
                  </a:lnTo>
                  <a:lnTo>
                    <a:pt x="150816" y="200066"/>
                  </a:lnTo>
                  <a:lnTo>
                    <a:pt x="183650" y="170505"/>
                  </a:lnTo>
                  <a:lnTo>
                    <a:pt x="219140" y="142892"/>
                  </a:lnTo>
                  <a:lnTo>
                    <a:pt x="257133" y="117345"/>
                  </a:lnTo>
                  <a:lnTo>
                    <a:pt x="297478" y="93984"/>
                  </a:lnTo>
                  <a:lnTo>
                    <a:pt x="340021" y="72926"/>
                  </a:lnTo>
                  <a:lnTo>
                    <a:pt x="384610" y="54290"/>
                  </a:lnTo>
                  <a:lnTo>
                    <a:pt x="431092" y="38196"/>
                  </a:lnTo>
                  <a:lnTo>
                    <a:pt x="479314" y="24762"/>
                  </a:lnTo>
                  <a:lnTo>
                    <a:pt x="529125" y="14106"/>
                  </a:lnTo>
                  <a:lnTo>
                    <a:pt x="580372" y="6348"/>
                  </a:lnTo>
                  <a:lnTo>
                    <a:pt x="632901" y="1607"/>
                  </a:lnTo>
                  <a:lnTo>
                    <a:pt x="686562" y="0"/>
                  </a:lnTo>
                  <a:lnTo>
                    <a:pt x="740222" y="1607"/>
                  </a:lnTo>
                  <a:lnTo>
                    <a:pt x="792751" y="6348"/>
                  </a:lnTo>
                  <a:lnTo>
                    <a:pt x="843998" y="14106"/>
                  </a:lnTo>
                  <a:lnTo>
                    <a:pt x="893809" y="24762"/>
                  </a:lnTo>
                  <a:lnTo>
                    <a:pt x="942031" y="38196"/>
                  </a:lnTo>
                  <a:lnTo>
                    <a:pt x="988513" y="54290"/>
                  </a:lnTo>
                  <a:lnTo>
                    <a:pt x="1033102" y="72926"/>
                  </a:lnTo>
                  <a:lnTo>
                    <a:pt x="1075645" y="93984"/>
                  </a:lnTo>
                  <a:lnTo>
                    <a:pt x="1115990" y="117345"/>
                  </a:lnTo>
                  <a:lnTo>
                    <a:pt x="1153983" y="142892"/>
                  </a:lnTo>
                  <a:lnTo>
                    <a:pt x="1189473" y="170505"/>
                  </a:lnTo>
                  <a:lnTo>
                    <a:pt x="1222307" y="200066"/>
                  </a:lnTo>
                  <a:lnTo>
                    <a:pt x="1252333" y="231455"/>
                  </a:lnTo>
                  <a:lnTo>
                    <a:pt x="1279397" y="264555"/>
                  </a:lnTo>
                  <a:lnTo>
                    <a:pt x="1303348" y="299246"/>
                  </a:lnTo>
                  <a:lnTo>
                    <a:pt x="1324033" y="335409"/>
                  </a:lnTo>
                  <a:lnTo>
                    <a:pt x="1341299" y="372927"/>
                  </a:lnTo>
                  <a:lnTo>
                    <a:pt x="1354993" y="411679"/>
                  </a:lnTo>
                  <a:lnTo>
                    <a:pt x="1364964" y="451549"/>
                  </a:lnTo>
                  <a:lnTo>
                    <a:pt x="1371058" y="492416"/>
                  </a:lnTo>
                  <a:lnTo>
                    <a:pt x="1373123" y="534162"/>
                  </a:lnTo>
                  <a:lnTo>
                    <a:pt x="1371058" y="575907"/>
                  </a:lnTo>
                  <a:lnTo>
                    <a:pt x="1364964" y="616774"/>
                  </a:lnTo>
                  <a:lnTo>
                    <a:pt x="1354993" y="656644"/>
                  </a:lnTo>
                  <a:lnTo>
                    <a:pt x="1341299" y="695396"/>
                  </a:lnTo>
                  <a:lnTo>
                    <a:pt x="1324033" y="732914"/>
                  </a:lnTo>
                  <a:lnTo>
                    <a:pt x="1303348" y="769077"/>
                  </a:lnTo>
                  <a:lnTo>
                    <a:pt x="1279397" y="803768"/>
                  </a:lnTo>
                  <a:lnTo>
                    <a:pt x="1252333" y="836868"/>
                  </a:lnTo>
                  <a:lnTo>
                    <a:pt x="1222307" y="868257"/>
                  </a:lnTo>
                  <a:lnTo>
                    <a:pt x="1189473" y="897818"/>
                  </a:lnTo>
                  <a:lnTo>
                    <a:pt x="1153983" y="925431"/>
                  </a:lnTo>
                  <a:lnTo>
                    <a:pt x="1115990" y="950978"/>
                  </a:lnTo>
                  <a:lnTo>
                    <a:pt x="1075645" y="974339"/>
                  </a:lnTo>
                  <a:lnTo>
                    <a:pt x="1033102" y="995397"/>
                  </a:lnTo>
                  <a:lnTo>
                    <a:pt x="988513" y="1014033"/>
                  </a:lnTo>
                  <a:lnTo>
                    <a:pt x="942031" y="1030127"/>
                  </a:lnTo>
                  <a:lnTo>
                    <a:pt x="893809" y="1043561"/>
                  </a:lnTo>
                  <a:lnTo>
                    <a:pt x="843998" y="1054217"/>
                  </a:lnTo>
                  <a:lnTo>
                    <a:pt x="792751" y="1061975"/>
                  </a:lnTo>
                  <a:lnTo>
                    <a:pt x="740222" y="1066716"/>
                  </a:lnTo>
                  <a:lnTo>
                    <a:pt x="686562" y="1068324"/>
                  </a:lnTo>
                  <a:lnTo>
                    <a:pt x="632901" y="1066716"/>
                  </a:lnTo>
                  <a:lnTo>
                    <a:pt x="580372" y="1061975"/>
                  </a:lnTo>
                  <a:lnTo>
                    <a:pt x="529125" y="1054217"/>
                  </a:lnTo>
                  <a:lnTo>
                    <a:pt x="479314" y="1043561"/>
                  </a:lnTo>
                  <a:lnTo>
                    <a:pt x="431092" y="1030127"/>
                  </a:lnTo>
                  <a:lnTo>
                    <a:pt x="384610" y="1014033"/>
                  </a:lnTo>
                  <a:lnTo>
                    <a:pt x="340021" y="995397"/>
                  </a:lnTo>
                  <a:lnTo>
                    <a:pt x="297478" y="974339"/>
                  </a:lnTo>
                  <a:lnTo>
                    <a:pt x="257133" y="950978"/>
                  </a:lnTo>
                  <a:lnTo>
                    <a:pt x="219140" y="925431"/>
                  </a:lnTo>
                  <a:lnTo>
                    <a:pt x="183650" y="897818"/>
                  </a:lnTo>
                  <a:lnTo>
                    <a:pt x="150816" y="868257"/>
                  </a:lnTo>
                  <a:lnTo>
                    <a:pt x="120790" y="836868"/>
                  </a:lnTo>
                  <a:lnTo>
                    <a:pt x="93725" y="803768"/>
                  </a:lnTo>
                  <a:lnTo>
                    <a:pt x="69775" y="769077"/>
                  </a:lnTo>
                  <a:lnTo>
                    <a:pt x="49090" y="732914"/>
                  </a:lnTo>
                  <a:lnTo>
                    <a:pt x="31824" y="695396"/>
                  </a:lnTo>
                  <a:lnTo>
                    <a:pt x="18130" y="656644"/>
                  </a:lnTo>
                  <a:lnTo>
                    <a:pt x="8159" y="616774"/>
                  </a:lnTo>
                  <a:lnTo>
                    <a:pt x="2065" y="575907"/>
                  </a:lnTo>
                  <a:lnTo>
                    <a:pt x="0" y="534162"/>
                  </a:lnTo>
                  <a:close/>
                </a:path>
              </a:pathLst>
            </a:custGeom>
            <a:ln w="9144">
              <a:solidFill>
                <a:srgbClr val="9E5E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47672" y="1812035"/>
              <a:ext cx="2414270" cy="1824989"/>
            </a:xfrm>
            <a:custGeom>
              <a:avLst/>
              <a:gdLst/>
              <a:ahLst/>
              <a:cxnLst/>
              <a:rect l="l" t="t" r="r" b="b"/>
              <a:pathLst>
                <a:path w="2414270" h="1824989">
                  <a:moveTo>
                    <a:pt x="505587" y="927608"/>
                  </a:moveTo>
                  <a:lnTo>
                    <a:pt x="502793" y="924814"/>
                  </a:lnTo>
                  <a:lnTo>
                    <a:pt x="76200" y="924814"/>
                  </a:lnTo>
                  <a:lnTo>
                    <a:pt x="76200" y="893064"/>
                  </a:lnTo>
                  <a:lnTo>
                    <a:pt x="0" y="931164"/>
                  </a:lnTo>
                  <a:lnTo>
                    <a:pt x="76200" y="969264"/>
                  </a:lnTo>
                  <a:lnTo>
                    <a:pt x="76200" y="937514"/>
                  </a:lnTo>
                  <a:lnTo>
                    <a:pt x="502793" y="937514"/>
                  </a:lnTo>
                  <a:lnTo>
                    <a:pt x="505587" y="934720"/>
                  </a:lnTo>
                  <a:lnTo>
                    <a:pt x="505587" y="927608"/>
                  </a:lnTo>
                  <a:close/>
                </a:path>
                <a:path w="2414270" h="1824989">
                  <a:moveTo>
                    <a:pt x="708279" y="554736"/>
                  </a:moveTo>
                  <a:lnTo>
                    <a:pt x="708152" y="550672"/>
                  </a:lnTo>
                  <a:lnTo>
                    <a:pt x="705612" y="548386"/>
                  </a:lnTo>
                  <a:lnTo>
                    <a:pt x="393839" y="257594"/>
                  </a:lnTo>
                  <a:lnTo>
                    <a:pt x="404050" y="246634"/>
                  </a:lnTo>
                  <a:lnTo>
                    <a:pt x="415417" y="234442"/>
                  </a:lnTo>
                  <a:lnTo>
                    <a:pt x="333756" y="210312"/>
                  </a:lnTo>
                  <a:lnTo>
                    <a:pt x="363474" y="290195"/>
                  </a:lnTo>
                  <a:lnTo>
                    <a:pt x="385140" y="266928"/>
                  </a:lnTo>
                  <a:lnTo>
                    <a:pt x="696849" y="557657"/>
                  </a:lnTo>
                  <a:lnTo>
                    <a:pt x="699516" y="559943"/>
                  </a:lnTo>
                  <a:lnTo>
                    <a:pt x="703453" y="559816"/>
                  </a:lnTo>
                  <a:lnTo>
                    <a:pt x="708279" y="554736"/>
                  </a:lnTo>
                  <a:close/>
                </a:path>
                <a:path w="2414270" h="1824989">
                  <a:moveTo>
                    <a:pt x="708406" y="1310513"/>
                  </a:moveTo>
                  <a:lnTo>
                    <a:pt x="708025" y="1306576"/>
                  </a:lnTo>
                  <a:lnTo>
                    <a:pt x="702691" y="1302004"/>
                  </a:lnTo>
                  <a:lnTo>
                    <a:pt x="698627" y="1302385"/>
                  </a:lnTo>
                  <a:lnTo>
                    <a:pt x="696341" y="1305052"/>
                  </a:lnTo>
                  <a:lnTo>
                    <a:pt x="378040" y="1682407"/>
                  </a:lnTo>
                  <a:lnTo>
                    <a:pt x="353822" y="1661922"/>
                  </a:lnTo>
                  <a:lnTo>
                    <a:pt x="333756" y="1744726"/>
                  </a:lnTo>
                  <a:lnTo>
                    <a:pt x="411988" y="1711071"/>
                  </a:lnTo>
                  <a:lnTo>
                    <a:pt x="402818" y="1703324"/>
                  </a:lnTo>
                  <a:lnTo>
                    <a:pt x="387756" y="1690611"/>
                  </a:lnTo>
                  <a:lnTo>
                    <a:pt x="706120" y="1313180"/>
                  </a:lnTo>
                  <a:lnTo>
                    <a:pt x="708406" y="1310513"/>
                  </a:lnTo>
                  <a:close/>
                </a:path>
                <a:path w="2414270" h="1824989">
                  <a:moveTo>
                    <a:pt x="1223772" y="1748790"/>
                  </a:moveTo>
                  <a:lnTo>
                    <a:pt x="1192022" y="1748790"/>
                  </a:lnTo>
                  <a:lnTo>
                    <a:pt x="1192022" y="1461008"/>
                  </a:lnTo>
                  <a:lnTo>
                    <a:pt x="1189228" y="1458214"/>
                  </a:lnTo>
                  <a:lnTo>
                    <a:pt x="1182116" y="1458214"/>
                  </a:lnTo>
                  <a:lnTo>
                    <a:pt x="1179322" y="1461008"/>
                  </a:lnTo>
                  <a:lnTo>
                    <a:pt x="1179322" y="1748790"/>
                  </a:lnTo>
                  <a:lnTo>
                    <a:pt x="1147572" y="1748790"/>
                  </a:lnTo>
                  <a:lnTo>
                    <a:pt x="1185672" y="1824990"/>
                  </a:lnTo>
                  <a:lnTo>
                    <a:pt x="1214247" y="1767840"/>
                  </a:lnTo>
                  <a:lnTo>
                    <a:pt x="1223772" y="1748790"/>
                  </a:lnTo>
                  <a:close/>
                </a:path>
                <a:path w="2414270" h="1824989">
                  <a:moveTo>
                    <a:pt x="1223772" y="76200"/>
                  </a:moveTo>
                  <a:lnTo>
                    <a:pt x="1214247" y="57150"/>
                  </a:lnTo>
                  <a:lnTo>
                    <a:pt x="1185672" y="0"/>
                  </a:lnTo>
                  <a:lnTo>
                    <a:pt x="1147572" y="76200"/>
                  </a:lnTo>
                  <a:lnTo>
                    <a:pt x="1179322" y="76200"/>
                  </a:lnTo>
                  <a:lnTo>
                    <a:pt x="1179322" y="398780"/>
                  </a:lnTo>
                  <a:lnTo>
                    <a:pt x="1182116" y="401701"/>
                  </a:lnTo>
                  <a:lnTo>
                    <a:pt x="1189228" y="401701"/>
                  </a:lnTo>
                  <a:lnTo>
                    <a:pt x="1192022" y="398780"/>
                  </a:lnTo>
                  <a:lnTo>
                    <a:pt x="1192022" y="76200"/>
                  </a:lnTo>
                  <a:lnTo>
                    <a:pt x="1223772" y="76200"/>
                  </a:lnTo>
                  <a:close/>
                </a:path>
                <a:path w="2414270" h="1824989">
                  <a:moveTo>
                    <a:pt x="2028952" y="210312"/>
                  </a:moveTo>
                  <a:lnTo>
                    <a:pt x="1947545" y="235585"/>
                  </a:lnTo>
                  <a:lnTo>
                    <a:pt x="1969477" y="258483"/>
                  </a:lnTo>
                  <a:lnTo>
                    <a:pt x="1664843" y="550799"/>
                  </a:lnTo>
                  <a:lnTo>
                    <a:pt x="1664843" y="554863"/>
                  </a:lnTo>
                  <a:lnTo>
                    <a:pt x="1669669" y="559943"/>
                  </a:lnTo>
                  <a:lnTo>
                    <a:pt x="1673733" y="559943"/>
                  </a:lnTo>
                  <a:lnTo>
                    <a:pt x="1676273" y="557530"/>
                  </a:lnTo>
                  <a:lnTo>
                    <a:pt x="1978253" y="267639"/>
                  </a:lnTo>
                  <a:lnTo>
                    <a:pt x="2000250" y="290576"/>
                  </a:lnTo>
                  <a:lnTo>
                    <a:pt x="2015731" y="247269"/>
                  </a:lnTo>
                  <a:lnTo>
                    <a:pt x="2028952" y="210312"/>
                  </a:lnTo>
                  <a:close/>
                </a:path>
                <a:path w="2414270" h="1824989">
                  <a:moveTo>
                    <a:pt x="2101723" y="1744726"/>
                  </a:moveTo>
                  <a:lnTo>
                    <a:pt x="2089277" y="1706626"/>
                  </a:lnTo>
                  <a:lnTo>
                    <a:pt x="2075307" y="1663827"/>
                  </a:lnTo>
                  <a:lnTo>
                    <a:pt x="2064131" y="1674850"/>
                  </a:lnTo>
                  <a:lnTo>
                    <a:pt x="2064131" y="1697609"/>
                  </a:lnTo>
                  <a:lnTo>
                    <a:pt x="2061552" y="1695043"/>
                  </a:lnTo>
                  <a:lnTo>
                    <a:pt x="2064131" y="1697609"/>
                  </a:lnTo>
                  <a:lnTo>
                    <a:pt x="2064131" y="1674850"/>
                  </a:lnTo>
                  <a:lnTo>
                    <a:pt x="2052726" y="1686090"/>
                  </a:lnTo>
                  <a:lnTo>
                    <a:pt x="1676400" y="1304671"/>
                  </a:lnTo>
                  <a:lnTo>
                    <a:pt x="1673860" y="1302131"/>
                  </a:lnTo>
                  <a:lnTo>
                    <a:pt x="1669923" y="1302131"/>
                  </a:lnTo>
                  <a:lnTo>
                    <a:pt x="1667383" y="1304544"/>
                  </a:lnTo>
                  <a:lnTo>
                    <a:pt x="1664843" y="1307084"/>
                  </a:lnTo>
                  <a:lnTo>
                    <a:pt x="1664843" y="1311021"/>
                  </a:lnTo>
                  <a:lnTo>
                    <a:pt x="1667256" y="1313561"/>
                  </a:lnTo>
                  <a:lnTo>
                    <a:pt x="2043645" y="1695043"/>
                  </a:lnTo>
                  <a:lnTo>
                    <a:pt x="2021078" y="1717294"/>
                  </a:lnTo>
                  <a:lnTo>
                    <a:pt x="2101723" y="1744726"/>
                  </a:lnTo>
                  <a:close/>
                </a:path>
                <a:path w="2414270" h="1824989">
                  <a:moveTo>
                    <a:pt x="2413889" y="931164"/>
                  </a:moveTo>
                  <a:lnTo>
                    <a:pt x="2401189" y="924814"/>
                  </a:lnTo>
                  <a:lnTo>
                    <a:pt x="2337689" y="893064"/>
                  </a:lnTo>
                  <a:lnTo>
                    <a:pt x="2337689" y="924814"/>
                  </a:lnTo>
                  <a:lnTo>
                    <a:pt x="1869440" y="924814"/>
                  </a:lnTo>
                  <a:lnTo>
                    <a:pt x="1866646" y="927608"/>
                  </a:lnTo>
                  <a:lnTo>
                    <a:pt x="1866646" y="934720"/>
                  </a:lnTo>
                  <a:lnTo>
                    <a:pt x="1869440" y="937514"/>
                  </a:lnTo>
                  <a:lnTo>
                    <a:pt x="2337689" y="937514"/>
                  </a:lnTo>
                  <a:lnTo>
                    <a:pt x="2337689" y="969264"/>
                  </a:lnTo>
                  <a:lnTo>
                    <a:pt x="2401189" y="937514"/>
                  </a:lnTo>
                  <a:lnTo>
                    <a:pt x="2413889" y="931164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734817" y="2329434"/>
            <a:ext cx="871219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95%</a:t>
            </a:r>
            <a:endParaRPr sz="1800">
              <a:latin typeface="Microsoft YaHei UI Light"/>
              <a:cs typeface="Microsoft YaHei UI Light"/>
            </a:endParaRPr>
          </a:p>
          <a:p>
            <a:pPr algn="ctr">
              <a:lnSpc>
                <a:spcPct val="100000"/>
              </a:lnSpc>
            </a:pPr>
            <a:r>
              <a:rPr sz="1800" b="0" spc="-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cells</a:t>
            </a:r>
            <a:r>
              <a:rPr sz="1800" b="0" spc="-7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 </a:t>
            </a:r>
            <a:r>
              <a:rPr sz="1800" b="0" spc="3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dry</a:t>
            </a:r>
            <a:endParaRPr sz="1800">
              <a:latin typeface="Microsoft YaHei UI Light"/>
              <a:cs typeface="Microsoft YaHei UI Light"/>
            </a:endParaRPr>
          </a:p>
          <a:p>
            <a:pPr algn="ctr">
              <a:lnSpc>
                <a:spcPct val="100000"/>
              </a:lnSpc>
            </a:pP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weight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529839" y="1351788"/>
            <a:ext cx="1211580" cy="562610"/>
            <a:chOff x="2529839" y="1351788"/>
            <a:chExt cx="1211580" cy="562610"/>
          </a:xfrm>
        </p:grpSpPr>
        <p:sp>
          <p:nvSpPr>
            <p:cNvPr id="16" name="object 16"/>
            <p:cNvSpPr/>
            <p:nvPr/>
          </p:nvSpPr>
          <p:spPr>
            <a:xfrm>
              <a:off x="2529839" y="1351788"/>
              <a:ext cx="1211580" cy="495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75559" y="1354836"/>
              <a:ext cx="1120139" cy="5593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74035" y="1370076"/>
              <a:ext cx="1123188" cy="4069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74035" y="1370076"/>
              <a:ext cx="1123315" cy="407034"/>
            </a:xfrm>
            <a:custGeom>
              <a:avLst/>
              <a:gdLst/>
              <a:ahLst/>
              <a:cxnLst/>
              <a:rect l="l" t="t" r="r" b="b"/>
              <a:pathLst>
                <a:path w="1123314" h="407035">
                  <a:moveTo>
                    <a:pt x="0" y="67818"/>
                  </a:moveTo>
                  <a:lnTo>
                    <a:pt x="5328" y="41415"/>
                  </a:lnTo>
                  <a:lnTo>
                    <a:pt x="19859" y="19859"/>
                  </a:lnTo>
                  <a:lnTo>
                    <a:pt x="41415" y="5328"/>
                  </a:lnTo>
                  <a:lnTo>
                    <a:pt x="67818" y="0"/>
                  </a:lnTo>
                  <a:lnTo>
                    <a:pt x="1055369" y="0"/>
                  </a:lnTo>
                  <a:lnTo>
                    <a:pt x="1081772" y="5328"/>
                  </a:lnTo>
                  <a:lnTo>
                    <a:pt x="1103328" y="19859"/>
                  </a:lnTo>
                  <a:lnTo>
                    <a:pt x="1117859" y="41415"/>
                  </a:lnTo>
                  <a:lnTo>
                    <a:pt x="1123188" y="67818"/>
                  </a:lnTo>
                  <a:lnTo>
                    <a:pt x="1123188" y="339089"/>
                  </a:lnTo>
                  <a:lnTo>
                    <a:pt x="1117859" y="365492"/>
                  </a:lnTo>
                  <a:lnTo>
                    <a:pt x="1103328" y="387048"/>
                  </a:lnTo>
                  <a:lnTo>
                    <a:pt x="1081772" y="401579"/>
                  </a:lnTo>
                  <a:lnTo>
                    <a:pt x="1055369" y="406908"/>
                  </a:lnTo>
                  <a:lnTo>
                    <a:pt x="67818" y="406908"/>
                  </a:lnTo>
                  <a:lnTo>
                    <a:pt x="41415" y="401579"/>
                  </a:lnTo>
                  <a:lnTo>
                    <a:pt x="19859" y="387048"/>
                  </a:lnTo>
                  <a:lnTo>
                    <a:pt x="5328" y="365492"/>
                  </a:lnTo>
                  <a:lnTo>
                    <a:pt x="0" y="339089"/>
                  </a:lnTo>
                  <a:lnTo>
                    <a:pt x="0" y="67818"/>
                  </a:lnTo>
                  <a:close/>
                </a:path>
              </a:pathLst>
            </a:custGeom>
            <a:ln w="9144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740279" y="1417065"/>
            <a:ext cx="791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Carbon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005071" y="1719072"/>
            <a:ext cx="1256030" cy="561340"/>
            <a:chOff x="4005071" y="1719072"/>
            <a:chExt cx="1256030" cy="561340"/>
          </a:xfrm>
        </p:grpSpPr>
        <p:sp>
          <p:nvSpPr>
            <p:cNvPr id="22" name="object 22"/>
            <p:cNvSpPr/>
            <p:nvPr/>
          </p:nvSpPr>
          <p:spPr>
            <a:xfrm>
              <a:off x="4005071" y="1719072"/>
              <a:ext cx="1255776" cy="4953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56887" y="1720596"/>
              <a:ext cx="1152143" cy="5593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49267" y="1737360"/>
              <a:ext cx="1167384" cy="4069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49267" y="1737360"/>
              <a:ext cx="1167765" cy="407034"/>
            </a:xfrm>
            <a:custGeom>
              <a:avLst/>
              <a:gdLst/>
              <a:ahLst/>
              <a:cxnLst/>
              <a:rect l="l" t="t" r="r" b="b"/>
              <a:pathLst>
                <a:path w="1167764" h="407035">
                  <a:moveTo>
                    <a:pt x="0" y="67817"/>
                  </a:moveTo>
                  <a:lnTo>
                    <a:pt x="5328" y="41415"/>
                  </a:lnTo>
                  <a:lnTo>
                    <a:pt x="19859" y="19859"/>
                  </a:lnTo>
                  <a:lnTo>
                    <a:pt x="41415" y="5328"/>
                  </a:lnTo>
                  <a:lnTo>
                    <a:pt x="67818" y="0"/>
                  </a:lnTo>
                  <a:lnTo>
                    <a:pt x="1099566" y="0"/>
                  </a:lnTo>
                  <a:lnTo>
                    <a:pt x="1125968" y="5328"/>
                  </a:lnTo>
                  <a:lnTo>
                    <a:pt x="1147524" y="19859"/>
                  </a:lnTo>
                  <a:lnTo>
                    <a:pt x="1162055" y="41415"/>
                  </a:lnTo>
                  <a:lnTo>
                    <a:pt x="1167384" y="67817"/>
                  </a:lnTo>
                  <a:lnTo>
                    <a:pt x="1167384" y="339089"/>
                  </a:lnTo>
                  <a:lnTo>
                    <a:pt x="1162055" y="365492"/>
                  </a:lnTo>
                  <a:lnTo>
                    <a:pt x="1147524" y="387048"/>
                  </a:lnTo>
                  <a:lnTo>
                    <a:pt x="1125968" y="401579"/>
                  </a:lnTo>
                  <a:lnTo>
                    <a:pt x="1099566" y="406907"/>
                  </a:lnTo>
                  <a:lnTo>
                    <a:pt x="67818" y="406907"/>
                  </a:lnTo>
                  <a:lnTo>
                    <a:pt x="41415" y="401579"/>
                  </a:lnTo>
                  <a:lnTo>
                    <a:pt x="19859" y="387048"/>
                  </a:lnTo>
                  <a:lnTo>
                    <a:pt x="5328" y="365492"/>
                  </a:lnTo>
                  <a:lnTo>
                    <a:pt x="0" y="339089"/>
                  </a:lnTo>
                  <a:lnTo>
                    <a:pt x="0" y="67817"/>
                  </a:lnTo>
                  <a:close/>
                </a:path>
              </a:pathLst>
            </a:custGeom>
            <a:ln w="9144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4221607" y="1783207"/>
            <a:ext cx="8235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Oxygen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046220" y="3421379"/>
            <a:ext cx="1370330" cy="561340"/>
            <a:chOff x="4046220" y="3421379"/>
            <a:chExt cx="1370330" cy="561340"/>
          </a:xfrm>
        </p:grpSpPr>
        <p:sp>
          <p:nvSpPr>
            <p:cNvPr id="28" name="object 28"/>
            <p:cNvSpPr/>
            <p:nvPr/>
          </p:nvSpPr>
          <p:spPr>
            <a:xfrm>
              <a:off x="4046220" y="3421379"/>
              <a:ext cx="1370076" cy="4953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99560" y="3422903"/>
              <a:ext cx="1263396" cy="55930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90416" y="3439667"/>
              <a:ext cx="1281684" cy="40690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090416" y="3439667"/>
              <a:ext cx="1282065" cy="407034"/>
            </a:xfrm>
            <a:custGeom>
              <a:avLst/>
              <a:gdLst/>
              <a:ahLst/>
              <a:cxnLst/>
              <a:rect l="l" t="t" r="r" b="b"/>
              <a:pathLst>
                <a:path w="1282064" h="407035">
                  <a:moveTo>
                    <a:pt x="0" y="67818"/>
                  </a:moveTo>
                  <a:lnTo>
                    <a:pt x="5328" y="41415"/>
                  </a:lnTo>
                  <a:lnTo>
                    <a:pt x="19859" y="19859"/>
                  </a:lnTo>
                  <a:lnTo>
                    <a:pt x="41415" y="5328"/>
                  </a:lnTo>
                  <a:lnTo>
                    <a:pt x="67818" y="0"/>
                  </a:lnTo>
                  <a:lnTo>
                    <a:pt x="1213866" y="0"/>
                  </a:lnTo>
                  <a:lnTo>
                    <a:pt x="1240268" y="5328"/>
                  </a:lnTo>
                  <a:lnTo>
                    <a:pt x="1261824" y="19859"/>
                  </a:lnTo>
                  <a:lnTo>
                    <a:pt x="1276355" y="41415"/>
                  </a:lnTo>
                  <a:lnTo>
                    <a:pt x="1281684" y="67818"/>
                  </a:lnTo>
                  <a:lnTo>
                    <a:pt x="1281684" y="339090"/>
                  </a:lnTo>
                  <a:lnTo>
                    <a:pt x="1276355" y="365492"/>
                  </a:lnTo>
                  <a:lnTo>
                    <a:pt x="1261824" y="387048"/>
                  </a:lnTo>
                  <a:lnTo>
                    <a:pt x="1240268" y="401579"/>
                  </a:lnTo>
                  <a:lnTo>
                    <a:pt x="1213866" y="406908"/>
                  </a:lnTo>
                  <a:lnTo>
                    <a:pt x="67818" y="406908"/>
                  </a:lnTo>
                  <a:lnTo>
                    <a:pt x="41415" y="401579"/>
                  </a:lnTo>
                  <a:lnTo>
                    <a:pt x="19859" y="387048"/>
                  </a:lnTo>
                  <a:lnTo>
                    <a:pt x="5328" y="365492"/>
                  </a:lnTo>
                  <a:lnTo>
                    <a:pt x="0" y="339090"/>
                  </a:lnTo>
                  <a:lnTo>
                    <a:pt x="0" y="67818"/>
                  </a:lnTo>
                  <a:close/>
                </a:path>
              </a:pathLst>
            </a:custGeom>
            <a:ln w="9144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264914" y="3486657"/>
            <a:ext cx="935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Nit</a:t>
            </a:r>
            <a:r>
              <a:rPr sz="1800" b="0" spc="-4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og</a:t>
            </a:r>
            <a:r>
              <a:rPr sz="1800" b="0" spc="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508504" y="3631691"/>
            <a:ext cx="1445260" cy="500380"/>
            <a:chOff x="2508504" y="3631691"/>
            <a:chExt cx="1445260" cy="500380"/>
          </a:xfrm>
        </p:grpSpPr>
        <p:sp>
          <p:nvSpPr>
            <p:cNvPr id="34" name="object 34"/>
            <p:cNvSpPr/>
            <p:nvPr/>
          </p:nvSpPr>
          <p:spPr>
            <a:xfrm>
              <a:off x="2508504" y="3631691"/>
              <a:ext cx="1444752" cy="4953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55748" y="3678935"/>
              <a:ext cx="1351788" cy="45262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52700" y="3649979"/>
              <a:ext cx="1356360" cy="40690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52700" y="3649979"/>
              <a:ext cx="1356360" cy="407034"/>
            </a:xfrm>
            <a:custGeom>
              <a:avLst/>
              <a:gdLst/>
              <a:ahLst/>
              <a:cxnLst/>
              <a:rect l="l" t="t" r="r" b="b"/>
              <a:pathLst>
                <a:path w="1356360" h="407035">
                  <a:moveTo>
                    <a:pt x="0" y="67818"/>
                  </a:moveTo>
                  <a:lnTo>
                    <a:pt x="5328" y="41415"/>
                  </a:lnTo>
                  <a:lnTo>
                    <a:pt x="19859" y="19859"/>
                  </a:lnTo>
                  <a:lnTo>
                    <a:pt x="41415" y="5328"/>
                  </a:lnTo>
                  <a:lnTo>
                    <a:pt x="67818" y="0"/>
                  </a:lnTo>
                  <a:lnTo>
                    <a:pt x="1288541" y="0"/>
                  </a:lnTo>
                  <a:lnTo>
                    <a:pt x="1314944" y="5328"/>
                  </a:lnTo>
                  <a:lnTo>
                    <a:pt x="1336500" y="19859"/>
                  </a:lnTo>
                  <a:lnTo>
                    <a:pt x="1351031" y="41415"/>
                  </a:lnTo>
                  <a:lnTo>
                    <a:pt x="1356360" y="67818"/>
                  </a:lnTo>
                  <a:lnTo>
                    <a:pt x="1356360" y="339090"/>
                  </a:lnTo>
                  <a:lnTo>
                    <a:pt x="1351031" y="365492"/>
                  </a:lnTo>
                  <a:lnTo>
                    <a:pt x="1336500" y="387048"/>
                  </a:lnTo>
                  <a:lnTo>
                    <a:pt x="1314944" y="401579"/>
                  </a:lnTo>
                  <a:lnTo>
                    <a:pt x="1288541" y="406908"/>
                  </a:lnTo>
                  <a:lnTo>
                    <a:pt x="67818" y="406908"/>
                  </a:lnTo>
                  <a:lnTo>
                    <a:pt x="41415" y="401579"/>
                  </a:lnTo>
                  <a:lnTo>
                    <a:pt x="19859" y="387048"/>
                  </a:lnTo>
                  <a:lnTo>
                    <a:pt x="5328" y="365492"/>
                  </a:lnTo>
                  <a:lnTo>
                    <a:pt x="0" y="339090"/>
                  </a:lnTo>
                  <a:lnTo>
                    <a:pt x="0" y="67818"/>
                  </a:lnTo>
                  <a:close/>
                </a:path>
              </a:pathLst>
            </a:custGeom>
            <a:ln w="9144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689098" y="3728084"/>
            <a:ext cx="1084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0" spc="1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1400" b="0" spc="1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14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osp</a:t>
            </a:r>
            <a:r>
              <a:rPr sz="1400" b="0" spc="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</a:t>
            </a:r>
            <a:r>
              <a:rPr sz="14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1400" b="0" spc="-3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14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</a:t>
            </a:r>
            <a:r>
              <a:rPr sz="1400" b="0" spc="-1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u</a:t>
            </a:r>
            <a:r>
              <a:rPr sz="14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</a:t>
            </a:r>
            <a:endParaRPr sz="1400">
              <a:latin typeface="Microsoft YaHei UI Light"/>
              <a:cs typeface="Microsoft YaHei UI Ligh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970788" y="3395471"/>
            <a:ext cx="1324610" cy="561340"/>
            <a:chOff x="970788" y="3395471"/>
            <a:chExt cx="1324610" cy="561340"/>
          </a:xfrm>
        </p:grpSpPr>
        <p:sp>
          <p:nvSpPr>
            <p:cNvPr id="40" name="object 40"/>
            <p:cNvSpPr/>
            <p:nvPr/>
          </p:nvSpPr>
          <p:spPr>
            <a:xfrm>
              <a:off x="970788" y="3395471"/>
              <a:ext cx="1324356" cy="4953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45464" y="3396995"/>
              <a:ext cx="1175003" cy="55930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14984" y="3413759"/>
              <a:ext cx="1235964" cy="40690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14984" y="3413759"/>
              <a:ext cx="1236345" cy="407034"/>
            </a:xfrm>
            <a:custGeom>
              <a:avLst/>
              <a:gdLst/>
              <a:ahLst/>
              <a:cxnLst/>
              <a:rect l="l" t="t" r="r" b="b"/>
              <a:pathLst>
                <a:path w="1236345" h="407035">
                  <a:moveTo>
                    <a:pt x="0" y="67817"/>
                  </a:moveTo>
                  <a:lnTo>
                    <a:pt x="5329" y="41415"/>
                  </a:lnTo>
                  <a:lnTo>
                    <a:pt x="19864" y="19859"/>
                  </a:lnTo>
                  <a:lnTo>
                    <a:pt x="41421" y="5328"/>
                  </a:lnTo>
                  <a:lnTo>
                    <a:pt x="67818" y="0"/>
                  </a:lnTo>
                  <a:lnTo>
                    <a:pt x="1168146" y="0"/>
                  </a:lnTo>
                  <a:lnTo>
                    <a:pt x="1194548" y="5328"/>
                  </a:lnTo>
                  <a:lnTo>
                    <a:pt x="1216104" y="19859"/>
                  </a:lnTo>
                  <a:lnTo>
                    <a:pt x="1230635" y="41415"/>
                  </a:lnTo>
                  <a:lnTo>
                    <a:pt x="1235964" y="67817"/>
                  </a:lnTo>
                  <a:lnTo>
                    <a:pt x="1235964" y="339089"/>
                  </a:lnTo>
                  <a:lnTo>
                    <a:pt x="1230635" y="365492"/>
                  </a:lnTo>
                  <a:lnTo>
                    <a:pt x="1216104" y="387048"/>
                  </a:lnTo>
                  <a:lnTo>
                    <a:pt x="1194548" y="401579"/>
                  </a:lnTo>
                  <a:lnTo>
                    <a:pt x="1168146" y="406907"/>
                  </a:lnTo>
                  <a:lnTo>
                    <a:pt x="67818" y="406907"/>
                  </a:lnTo>
                  <a:lnTo>
                    <a:pt x="41421" y="401579"/>
                  </a:lnTo>
                  <a:lnTo>
                    <a:pt x="19864" y="387048"/>
                  </a:lnTo>
                  <a:lnTo>
                    <a:pt x="5329" y="365492"/>
                  </a:lnTo>
                  <a:lnTo>
                    <a:pt x="0" y="339089"/>
                  </a:lnTo>
                  <a:lnTo>
                    <a:pt x="0" y="67817"/>
                  </a:lnTo>
                  <a:close/>
                </a:path>
              </a:pathLst>
            </a:custGeom>
            <a:ln w="9144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209547" y="3460495"/>
            <a:ext cx="84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Calcium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376928" y="2514600"/>
            <a:ext cx="1477010" cy="561340"/>
            <a:chOff x="4376928" y="2514600"/>
            <a:chExt cx="1477010" cy="561340"/>
          </a:xfrm>
        </p:grpSpPr>
        <p:sp>
          <p:nvSpPr>
            <p:cNvPr id="46" name="object 46"/>
            <p:cNvSpPr/>
            <p:nvPr/>
          </p:nvSpPr>
          <p:spPr>
            <a:xfrm>
              <a:off x="4376928" y="2514600"/>
              <a:ext cx="1476755" cy="4953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24172" y="2516123"/>
              <a:ext cx="1382268" cy="55930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421124" y="2532888"/>
              <a:ext cx="1388364" cy="40690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421124" y="2532888"/>
              <a:ext cx="1388745" cy="407034"/>
            </a:xfrm>
            <a:custGeom>
              <a:avLst/>
              <a:gdLst/>
              <a:ahLst/>
              <a:cxnLst/>
              <a:rect l="l" t="t" r="r" b="b"/>
              <a:pathLst>
                <a:path w="1388745" h="407035">
                  <a:moveTo>
                    <a:pt x="0" y="67817"/>
                  </a:moveTo>
                  <a:lnTo>
                    <a:pt x="5328" y="41415"/>
                  </a:lnTo>
                  <a:lnTo>
                    <a:pt x="19859" y="19859"/>
                  </a:lnTo>
                  <a:lnTo>
                    <a:pt x="41415" y="5328"/>
                  </a:lnTo>
                  <a:lnTo>
                    <a:pt x="67817" y="0"/>
                  </a:lnTo>
                  <a:lnTo>
                    <a:pt x="1320546" y="0"/>
                  </a:lnTo>
                  <a:lnTo>
                    <a:pt x="1346948" y="5328"/>
                  </a:lnTo>
                  <a:lnTo>
                    <a:pt x="1368504" y="19859"/>
                  </a:lnTo>
                  <a:lnTo>
                    <a:pt x="1383035" y="41415"/>
                  </a:lnTo>
                  <a:lnTo>
                    <a:pt x="1388364" y="67817"/>
                  </a:lnTo>
                  <a:lnTo>
                    <a:pt x="1388364" y="339089"/>
                  </a:lnTo>
                  <a:lnTo>
                    <a:pt x="1383035" y="365492"/>
                  </a:lnTo>
                  <a:lnTo>
                    <a:pt x="1368504" y="387048"/>
                  </a:lnTo>
                  <a:lnTo>
                    <a:pt x="1346948" y="401579"/>
                  </a:lnTo>
                  <a:lnTo>
                    <a:pt x="1320546" y="406908"/>
                  </a:lnTo>
                  <a:lnTo>
                    <a:pt x="67817" y="406908"/>
                  </a:lnTo>
                  <a:lnTo>
                    <a:pt x="41415" y="401579"/>
                  </a:lnTo>
                  <a:lnTo>
                    <a:pt x="19859" y="387048"/>
                  </a:lnTo>
                  <a:lnTo>
                    <a:pt x="5328" y="365492"/>
                  </a:lnTo>
                  <a:lnTo>
                    <a:pt x="0" y="339089"/>
                  </a:lnTo>
                  <a:lnTo>
                    <a:pt x="0" y="67817"/>
                  </a:lnTo>
                  <a:close/>
                </a:path>
              </a:pathLst>
            </a:custGeom>
            <a:ln w="9144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4588890" y="2579623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Hyd</a:t>
            </a:r>
            <a:r>
              <a:rPr sz="1800" b="0" spc="-4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og</a:t>
            </a:r>
            <a:r>
              <a:rPr sz="1800" b="0" spc="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</a:t>
            </a: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098803" y="4165091"/>
            <a:ext cx="1499870" cy="561340"/>
            <a:chOff x="1098803" y="4165091"/>
            <a:chExt cx="1499870" cy="561340"/>
          </a:xfrm>
        </p:grpSpPr>
        <p:sp>
          <p:nvSpPr>
            <p:cNvPr id="52" name="object 52"/>
            <p:cNvSpPr/>
            <p:nvPr/>
          </p:nvSpPr>
          <p:spPr>
            <a:xfrm>
              <a:off x="1098803" y="4165091"/>
              <a:ext cx="1499616" cy="49530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55191" y="4166615"/>
              <a:ext cx="1385316" cy="559307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42999" y="4183379"/>
              <a:ext cx="1411224" cy="406907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42999" y="4183379"/>
              <a:ext cx="1411605" cy="407034"/>
            </a:xfrm>
            <a:custGeom>
              <a:avLst/>
              <a:gdLst/>
              <a:ahLst/>
              <a:cxnLst/>
              <a:rect l="l" t="t" r="r" b="b"/>
              <a:pathLst>
                <a:path w="1411605" h="407035">
                  <a:moveTo>
                    <a:pt x="0" y="67818"/>
                  </a:moveTo>
                  <a:lnTo>
                    <a:pt x="5329" y="41415"/>
                  </a:lnTo>
                  <a:lnTo>
                    <a:pt x="19864" y="19859"/>
                  </a:lnTo>
                  <a:lnTo>
                    <a:pt x="41421" y="5328"/>
                  </a:lnTo>
                  <a:lnTo>
                    <a:pt x="67818" y="0"/>
                  </a:lnTo>
                  <a:lnTo>
                    <a:pt x="1343406" y="0"/>
                  </a:lnTo>
                  <a:lnTo>
                    <a:pt x="1369808" y="5328"/>
                  </a:lnTo>
                  <a:lnTo>
                    <a:pt x="1391364" y="19859"/>
                  </a:lnTo>
                  <a:lnTo>
                    <a:pt x="1405895" y="41415"/>
                  </a:lnTo>
                  <a:lnTo>
                    <a:pt x="1411224" y="67818"/>
                  </a:lnTo>
                  <a:lnTo>
                    <a:pt x="1411224" y="339090"/>
                  </a:lnTo>
                  <a:lnTo>
                    <a:pt x="1405895" y="365492"/>
                  </a:lnTo>
                  <a:lnTo>
                    <a:pt x="1391364" y="387048"/>
                  </a:lnTo>
                  <a:lnTo>
                    <a:pt x="1369808" y="401579"/>
                  </a:lnTo>
                  <a:lnTo>
                    <a:pt x="1343406" y="406908"/>
                  </a:lnTo>
                  <a:lnTo>
                    <a:pt x="67818" y="406908"/>
                  </a:lnTo>
                  <a:lnTo>
                    <a:pt x="41421" y="401579"/>
                  </a:lnTo>
                  <a:lnTo>
                    <a:pt x="19864" y="387048"/>
                  </a:lnTo>
                  <a:lnTo>
                    <a:pt x="5329" y="365492"/>
                  </a:lnTo>
                  <a:lnTo>
                    <a:pt x="0" y="339090"/>
                  </a:lnTo>
                  <a:lnTo>
                    <a:pt x="0" y="67818"/>
                  </a:lnTo>
                  <a:close/>
                </a:path>
              </a:pathLst>
            </a:custGeom>
            <a:ln w="9144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319275" y="4230751"/>
            <a:ext cx="1057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11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P</a:t>
            </a: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otassium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42315" y="2514600"/>
            <a:ext cx="1705610" cy="561340"/>
            <a:chOff x="242315" y="2514600"/>
            <a:chExt cx="1705610" cy="561340"/>
          </a:xfrm>
        </p:grpSpPr>
        <p:sp>
          <p:nvSpPr>
            <p:cNvPr id="58" name="object 58"/>
            <p:cNvSpPr/>
            <p:nvPr/>
          </p:nvSpPr>
          <p:spPr>
            <a:xfrm>
              <a:off x="242315" y="2514600"/>
              <a:ext cx="1705356" cy="4953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5468" y="2516123"/>
              <a:ext cx="1559052" cy="55930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86511" y="2532888"/>
              <a:ext cx="1616964" cy="406908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86511" y="2532888"/>
              <a:ext cx="1617345" cy="407034"/>
            </a:xfrm>
            <a:custGeom>
              <a:avLst/>
              <a:gdLst/>
              <a:ahLst/>
              <a:cxnLst/>
              <a:rect l="l" t="t" r="r" b="b"/>
              <a:pathLst>
                <a:path w="1617345" h="407035">
                  <a:moveTo>
                    <a:pt x="0" y="67817"/>
                  </a:moveTo>
                  <a:lnTo>
                    <a:pt x="5329" y="41415"/>
                  </a:lnTo>
                  <a:lnTo>
                    <a:pt x="19864" y="19859"/>
                  </a:lnTo>
                  <a:lnTo>
                    <a:pt x="41421" y="5328"/>
                  </a:lnTo>
                  <a:lnTo>
                    <a:pt x="67818" y="0"/>
                  </a:lnTo>
                  <a:lnTo>
                    <a:pt x="1549145" y="0"/>
                  </a:lnTo>
                  <a:lnTo>
                    <a:pt x="1575548" y="5328"/>
                  </a:lnTo>
                  <a:lnTo>
                    <a:pt x="1597104" y="19859"/>
                  </a:lnTo>
                  <a:lnTo>
                    <a:pt x="1611635" y="41415"/>
                  </a:lnTo>
                  <a:lnTo>
                    <a:pt x="1616964" y="67817"/>
                  </a:lnTo>
                  <a:lnTo>
                    <a:pt x="1616964" y="339089"/>
                  </a:lnTo>
                  <a:lnTo>
                    <a:pt x="1611635" y="365492"/>
                  </a:lnTo>
                  <a:lnTo>
                    <a:pt x="1597104" y="387048"/>
                  </a:lnTo>
                  <a:lnTo>
                    <a:pt x="1575548" y="401579"/>
                  </a:lnTo>
                  <a:lnTo>
                    <a:pt x="1549145" y="406908"/>
                  </a:lnTo>
                  <a:lnTo>
                    <a:pt x="67818" y="406908"/>
                  </a:lnTo>
                  <a:lnTo>
                    <a:pt x="41421" y="401579"/>
                  </a:lnTo>
                  <a:lnTo>
                    <a:pt x="19864" y="387048"/>
                  </a:lnTo>
                  <a:lnTo>
                    <a:pt x="5329" y="365492"/>
                  </a:lnTo>
                  <a:lnTo>
                    <a:pt x="0" y="339089"/>
                  </a:lnTo>
                  <a:lnTo>
                    <a:pt x="0" y="67817"/>
                  </a:lnTo>
                  <a:close/>
                </a:path>
              </a:pathLst>
            </a:custGeom>
            <a:ln w="9144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478942" y="2579623"/>
            <a:ext cx="12299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Mag</a:t>
            </a: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n</a:t>
            </a:r>
            <a:r>
              <a:rPr sz="1800" b="0" spc="-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esium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240536" y="1767839"/>
            <a:ext cx="4113529" cy="2944495"/>
            <a:chOff x="1240536" y="1767839"/>
            <a:chExt cx="4113529" cy="2944495"/>
          </a:xfrm>
        </p:grpSpPr>
        <p:sp>
          <p:nvSpPr>
            <p:cNvPr id="64" name="object 64"/>
            <p:cNvSpPr/>
            <p:nvPr/>
          </p:nvSpPr>
          <p:spPr>
            <a:xfrm>
              <a:off x="2189988" y="3168776"/>
              <a:ext cx="1995805" cy="998219"/>
            </a:xfrm>
            <a:custGeom>
              <a:avLst/>
              <a:gdLst/>
              <a:ahLst/>
              <a:cxnLst/>
              <a:rect l="l" t="t" r="r" b="b"/>
              <a:pathLst>
                <a:path w="1995804" h="998220">
                  <a:moveTo>
                    <a:pt x="690118" y="95123"/>
                  </a:moveTo>
                  <a:lnTo>
                    <a:pt x="689610" y="91186"/>
                  </a:lnTo>
                  <a:lnTo>
                    <a:pt x="684022" y="86868"/>
                  </a:lnTo>
                  <a:lnTo>
                    <a:pt x="680085" y="87503"/>
                  </a:lnTo>
                  <a:lnTo>
                    <a:pt x="677926" y="90297"/>
                  </a:lnTo>
                  <a:lnTo>
                    <a:pt x="40919" y="933500"/>
                  </a:lnTo>
                  <a:lnTo>
                    <a:pt x="15494" y="914273"/>
                  </a:lnTo>
                  <a:lnTo>
                    <a:pt x="0" y="998093"/>
                  </a:lnTo>
                  <a:lnTo>
                    <a:pt x="76327" y="960247"/>
                  </a:lnTo>
                  <a:lnTo>
                    <a:pt x="68757" y="954532"/>
                  </a:lnTo>
                  <a:lnTo>
                    <a:pt x="50965" y="941095"/>
                  </a:lnTo>
                  <a:lnTo>
                    <a:pt x="688086" y="97917"/>
                  </a:lnTo>
                  <a:lnTo>
                    <a:pt x="690118" y="95123"/>
                  </a:lnTo>
                  <a:close/>
                </a:path>
                <a:path w="1995804" h="998220">
                  <a:moveTo>
                    <a:pt x="1995551" y="954786"/>
                  </a:moveTo>
                  <a:lnTo>
                    <a:pt x="1989353" y="909574"/>
                  </a:lnTo>
                  <a:lnTo>
                    <a:pt x="1983994" y="870331"/>
                  </a:lnTo>
                  <a:lnTo>
                    <a:pt x="1957743" y="888276"/>
                  </a:lnTo>
                  <a:lnTo>
                    <a:pt x="1352423" y="3683"/>
                  </a:lnTo>
                  <a:lnTo>
                    <a:pt x="1350518" y="762"/>
                  </a:lnTo>
                  <a:lnTo>
                    <a:pt x="1346581" y="0"/>
                  </a:lnTo>
                  <a:lnTo>
                    <a:pt x="1343660" y="2032"/>
                  </a:lnTo>
                  <a:lnTo>
                    <a:pt x="1340739" y="3937"/>
                  </a:lnTo>
                  <a:lnTo>
                    <a:pt x="1339977" y="7874"/>
                  </a:lnTo>
                  <a:lnTo>
                    <a:pt x="1342009" y="10795"/>
                  </a:lnTo>
                  <a:lnTo>
                    <a:pt x="1947252" y="895451"/>
                  </a:lnTo>
                  <a:lnTo>
                    <a:pt x="1921002" y="913384"/>
                  </a:lnTo>
                  <a:lnTo>
                    <a:pt x="1995551" y="954786"/>
                  </a:lnTo>
                  <a:close/>
                </a:path>
              </a:pathLst>
            </a:custGeom>
            <a:solidFill>
              <a:srgbClr val="AF1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96512" y="4149851"/>
              <a:ext cx="1257300" cy="49530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152900" y="4152900"/>
              <a:ext cx="1143000" cy="559307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140708" y="4168139"/>
              <a:ext cx="1168907" cy="40690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140708" y="4168139"/>
              <a:ext cx="1169035" cy="407034"/>
            </a:xfrm>
            <a:custGeom>
              <a:avLst/>
              <a:gdLst/>
              <a:ahLst/>
              <a:cxnLst/>
              <a:rect l="l" t="t" r="r" b="b"/>
              <a:pathLst>
                <a:path w="1169035" h="407035">
                  <a:moveTo>
                    <a:pt x="0" y="67818"/>
                  </a:moveTo>
                  <a:lnTo>
                    <a:pt x="5328" y="41415"/>
                  </a:lnTo>
                  <a:lnTo>
                    <a:pt x="19859" y="19859"/>
                  </a:lnTo>
                  <a:lnTo>
                    <a:pt x="41415" y="5328"/>
                  </a:lnTo>
                  <a:lnTo>
                    <a:pt x="67817" y="0"/>
                  </a:lnTo>
                  <a:lnTo>
                    <a:pt x="1101089" y="0"/>
                  </a:lnTo>
                  <a:lnTo>
                    <a:pt x="1127492" y="5328"/>
                  </a:lnTo>
                  <a:lnTo>
                    <a:pt x="1149048" y="19859"/>
                  </a:lnTo>
                  <a:lnTo>
                    <a:pt x="1163579" y="41415"/>
                  </a:lnTo>
                  <a:lnTo>
                    <a:pt x="1168907" y="67818"/>
                  </a:lnTo>
                  <a:lnTo>
                    <a:pt x="1168907" y="339090"/>
                  </a:lnTo>
                  <a:lnTo>
                    <a:pt x="1163579" y="365492"/>
                  </a:lnTo>
                  <a:lnTo>
                    <a:pt x="1149048" y="387048"/>
                  </a:lnTo>
                  <a:lnTo>
                    <a:pt x="1127492" y="401579"/>
                  </a:lnTo>
                  <a:lnTo>
                    <a:pt x="1101089" y="406908"/>
                  </a:lnTo>
                  <a:lnTo>
                    <a:pt x="67817" y="406908"/>
                  </a:lnTo>
                  <a:lnTo>
                    <a:pt x="41415" y="401579"/>
                  </a:lnTo>
                  <a:lnTo>
                    <a:pt x="19859" y="387048"/>
                  </a:lnTo>
                  <a:lnTo>
                    <a:pt x="5328" y="365492"/>
                  </a:lnTo>
                  <a:lnTo>
                    <a:pt x="0" y="339090"/>
                  </a:lnTo>
                  <a:lnTo>
                    <a:pt x="0" y="67818"/>
                  </a:lnTo>
                  <a:close/>
                </a:path>
              </a:pathLst>
            </a:custGeom>
            <a:ln w="9144">
              <a:solidFill>
                <a:srgbClr val="6AAC9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240536" y="1767839"/>
              <a:ext cx="1054608" cy="49530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317238" y="4215510"/>
            <a:ext cx="17424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93520" algn="l"/>
                <a:tab pos="1729105" algn="l"/>
              </a:tabLst>
            </a:pPr>
            <a:r>
              <a:rPr sz="1800" b="0" spc="-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Sulphur	</a:t>
            </a:r>
            <a:r>
              <a:rPr sz="1800" b="0" u="heavy" spc="-5" dirty="0">
                <a:solidFill>
                  <a:srgbClr val="FFFFFF"/>
                </a:solidFill>
                <a:uFill>
                  <a:solidFill>
                    <a:srgbClr val="AF1512"/>
                  </a:solidFill>
                </a:uFill>
                <a:latin typeface="Microsoft YaHei UI Light"/>
                <a:cs typeface="Microsoft YaHei UI Light"/>
              </a:rPr>
              <a:t> 	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279969" y="1769364"/>
            <a:ext cx="975994" cy="559435"/>
            <a:chOff x="1279969" y="1769364"/>
            <a:chExt cx="975994" cy="559435"/>
          </a:xfrm>
        </p:grpSpPr>
        <p:sp>
          <p:nvSpPr>
            <p:cNvPr id="72" name="object 72"/>
            <p:cNvSpPr/>
            <p:nvPr/>
          </p:nvSpPr>
          <p:spPr>
            <a:xfrm>
              <a:off x="1388364" y="1769364"/>
              <a:ext cx="757427" cy="55930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284732" y="1786128"/>
              <a:ext cx="966216" cy="40690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284732" y="1786128"/>
              <a:ext cx="966469" cy="407034"/>
            </a:xfrm>
            <a:custGeom>
              <a:avLst/>
              <a:gdLst/>
              <a:ahLst/>
              <a:cxnLst/>
              <a:rect l="l" t="t" r="r" b="b"/>
              <a:pathLst>
                <a:path w="966469" h="407035">
                  <a:moveTo>
                    <a:pt x="0" y="67818"/>
                  </a:moveTo>
                  <a:lnTo>
                    <a:pt x="5328" y="41415"/>
                  </a:lnTo>
                  <a:lnTo>
                    <a:pt x="19859" y="19859"/>
                  </a:lnTo>
                  <a:lnTo>
                    <a:pt x="41415" y="5328"/>
                  </a:lnTo>
                  <a:lnTo>
                    <a:pt x="67818" y="0"/>
                  </a:lnTo>
                  <a:lnTo>
                    <a:pt x="898398" y="0"/>
                  </a:lnTo>
                  <a:lnTo>
                    <a:pt x="924800" y="5328"/>
                  </a:lnTo>
                  <a:lnTo>
                    <a:pt x="946356" y="19859"/>
                  </a:lnTo>
                  <a:lnTo>
                    <a:pt x="960887" y="41415"/>
                  </a:lnTo>
                  <a:lnTo>
                    <a:pt x="966216" y="67818"/>
                  </a:lnTo>
                  <a:lnTo>
                    <a:pt x="966216" y="339089"/>
                  </a:lnTo>
                  <a:lnTo>
                    <a:pt x="960887" y="365492"/>
                  </a:lnTo>
                  <a:lnTo>
                    <a:pt x="946356" y="387048"/>
                  </a:lnTo>
                  <a:lnTo>
                    <a:pt x="924800" y="401579"/>
                  </a:lnTo>
                  <a:lnTo>
                    <a:pt x="898398" y="406908"/>
                  </a:lnTo>
                  <a:lnTo>
                    <a:pt x="67818" y="406908"/>
                  </a:lnTo>
                  <a:lnTo>
                    <a:pt x="41415" y="401579"/>
                  </a:lnTo>
                  <a:lnTo>
                    <a:pt x="19859" y="387048"/>
                  </a:lnTo>
                  <a:lnTo>
                    <a:pt x="5328" y="365492"/>
                  </a:lnTo>
                  <a:lnTo>
                    <a:pt x="0" y="339089"/>
                  </a:lnTo>
                  <a:lnTo>
                    <a:pt x="0" y="67818"/>
                  </a:lnTo>
                  <a:close/>
                </a:path>
              </a:pathLst>
            </a:custGeom>
            <a:ln w="9144">
              <a:solidFill>
                <a:srgbClr val="EA62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552702" y="1832609"/>
            <a:ext cx="4292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0" spc="-5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I</a:t>
            </a:r>
            <a:r>
              <a:rPr sz="1800" b="0" spc="-4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r</a:t>
            </a:r>
            <a:r>
              <a:rPr sz="1800" b="0" dirty="0">
                <a:solidFill>
                  <a:srgbClr val="FFFFFF"/>
                </a:solidFill>
                <a:latin typeface="Microsoft YaHei UI Light"/>
                <a:cs typeface="Microsoft YaHei UI Light"/>
              </a:rPr>
              <a:t>on</a:t>
            </a:r>
            <a:endParaRPr sz="1800">
              <a:latin typeface="Microsoft YaHei UI Light"/>
              <a:cs typeface="Microsoft YaHei UI Light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143244" y="2374392"/>
            <a:ext cx="2395855" cy="966469"/>
            <a:chOff x="6143244" y="2374392"/>
            <a:chExt cx="2395855" cy="966469"/>
          </a:xfrm>
        </p:grpSpPr>
        <p:sp>
          <p:nvSpPr>
            <p:cNvPr id="77" name="object 77"/>
            <p:cNvSpPr/>
            <p:nvPr/>
          </p:nvSpPr>
          <p:spPr>
            <a:xfrm>
              <a:off x="6143244" y="2374392"/>
              <a:ext cx="2395728" cy="874776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266688" y="2423160"/>
              <a:ext cx="2205227" cy="917448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187440" y="2392680"/>
              <a:ext cx="2307336" cy="78638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6187440" y="2392680"/>
              <a:ext cx="2307590" cy="786765"/>
            </a:xfrm>
            <a:custGeom>
              <a:avLst/>
              <a:gdLst/>
              <a:ahLst/>
              <a:cxnLst/>
              <a:rect l="l" t="t" r="r" b="b"/>
              <a:pathLst>
                <a:path w="2307590" h="786764">
                  <a:moveTo>
                    <a:pt x="131063" y="0"/>
                  </a:moveTo>
                  <a:lnTo>
                    <a:pt x="2176271" y="0"/>
                  </a:lnTo>
                  <a:lnTo>
                    <a:pt x="2307336" y="131064"/>
                  </a:lnTo>
                  <a:lnTo>
                    <a:pt x="2307336" y="786384"/>
                  </a:lnTo>
                  <a:lnTo>
                    <a:pt x="0" y="786384"/>
                  </a:lnTo>
                  <a:lnTo>
                    <a:pt x="0" y="131064"/>
                  </a:lnTo>
                  <a:lnTo>
                    <a:pt x="131063" y="0"/>
                  </a:lnTo>
                  <a:close/>
                </a:path>
              </a:pathLst>
            </a:custGeom>
            <a:ln w="9144">
              <a:solidFill>
                <a:srgbClr val="AF151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6446646" y="2485136"/>
            <a:ext cx="179197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1755" marR="5080" indent="-5969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Mac</a:t>
            </a:r>
            <a:r>
              <a:rPr sz="2000" b="1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oeleme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/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Macronutrients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69339"/>
            <a:ext cx="8985250" cy="131699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5080" indent="-342900">
              <a:lnSpc>
                <a:spcPts val="1920"/>
              </a:lnSpc>
              <a:spcBef>
                <a:spcPts val="56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Micronutrients/ 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Trace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elements </a:t>
            </a:r>
            <a:r>
              <a:rPr sz="1900" spc="-5" dirty="0">
                <a:latin typeface="Calibri"/>
                <a:cs typeface="Calibri"/>
              </a:rPr>
              <a:t>: </a:t>
            </a:r>
            <a:r>
              <a:rPr sz="2000" spc="-15" dirty="0">
                <a:latin typeface="Calibri"/>
                <a:cs typeface="Calibri"/>
              </a:rPr>
              <a:t>Several </a:t>
            </a:r>
            <a:r>
              <a:rPr sz="2000" spc="-5" dirty="0">
                <a:latin typeface="Calibri"/>
                <a:cs typeface="Calibri"/>
              </a:rPr>
              <a:t>nutrients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10" dirty="0">
                <a:latin typeface="Calibri"/>
                <a:cs typeface="Calibri"/>
              </a:rPr>
              <a:t>are required </a:t>
            </a:r>
            <a:r>
              <a:rPr sz="2000" spc="-5" dirty="0">
                <a:latin typeface="Calibri"/>
                <a:cs typeface="Calibri"/>
              </a:rPr>
              <a:t>in small  amounts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3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Ubiquitous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normally part of </a:t>
            </a:r>
            <a:r>
              <a:rPr sz="2000" dirty="0">
                <a:latin typeface="Calibri"/>
                <a:cs typeface="Calibri"/>
              </a:rPr>
              <a:t>enzymes and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cofactors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25"/>
              </a:spcBef>
              <a:buClr>
                <a:srgbClr val="89D0D5"/>
              </a:buClr>
              <a:buSzPct val="80000"/>
              <a:buFont typeface="Wingdings 3"/>
              <a:buChar char="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Aid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catalysis </a:t>
            </a:r>
            <a:r>
              <a:rPr sz="2000" spc="-5" dirty="0">
                <a:latin typeface="Calibri"/>
                <a:cs typeface="Calibri"/>
              </a:rPr>
              <a:t>of reaction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maintenance </a:t>
            </a:r>
            <a:r>
              <a:rPr sz="2000" dirty="0">
                <a:latin typeface="Calibri"/>
                <a:cs typeface="Calibri"/>
              </a:rPr>
              <a:t>of </a:t>
            </a:r>
            <a:r>
              <a:rPr sz="2000" spc="-15" dirty="0">
                <a:latin typeface="Calibri"/>
                <a:cs typeface="Calibri"/>
              </a:rPr>
              <a:t>protein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structure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339" y="2316226"/>
            <a:ext cx="4864100" cy="132715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685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380365" algn="l"/>
                <a:tab pos="381000" algn="l"/>
              </a:tabLst>
            </a:pPr>
            <a:r>
              <a:rPr sz="2400" dirty="0">
                <a:latin typeface="Calibri"/>
                <a:cs typeface="Calibri"/>
              </a:rPr>
              <a:t>Mn</a:t>
            </a:r>
            <a:r>
              <a:rPr sz="2775" baseline="25525" dirty="0">
                <a:latin typeface="Myanmar Text"/>
                <a:cs typeface="Myanmar Text"/>
              </a:rPr>
              <a:t>2+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20" dirty="0">
                <a:latin typeface="Calibri"/>
                <a:cs typeface="Calibri"/>
              </a:rPr>
              <a:t>transfer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phosphate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groups</a:t>
            </a:r>
            <a:endParaRPr sz="24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590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380365" algn="l"/>
                <a:tab pos="381000" algn="l"/>
              </a:tabLst>
            </a:pPr>
            <a:r>
              <a:rPr sz="2400" spc="5" dirty="0">
                <a:latin typeface="Calibri"/>
                <a:cs typeface="Calibri"/>
              </a:rPr>
              <a:t>Mo</a:t>
            </a:r>
            <a:r>
              <a:rPr sz="1950" spc="7" baseline="25641" dirty="0">
                <a:latin typeface="Myanmar Text"/>
                <a:cs typeface="Myanmar Text"/>
              </a:rPr>
              <a:t>2+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15" dirty="0">
                <a:latin typeface="Calibri"/>
                <a:cs typeface="Calibri"/>
              </a:rPr>
              <a:t>nitrogen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fixation</a:t>
            </a:r>
            <a:endParaRPr sz="2400">
              <a:latin typeface="Calibri"/>
              <a:cs typeface="Calibri"/>
            </a:endParaRPr>
          </a:p>
          <a:p>
            <a:pPr marL="381000" indent="-342900">
              <a:lnSpc>
                <a:spcPct val="100000"/>
              </a:lnSpc>
              <a:spcBef>
                <a:spcPts val="430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380365" algn="l"/>
                <a:tab pos="381000" algn="l"/>
              </a:tabLst>
            </a:pPr>
            <a:r>
              <a:rPr sz="2400" spc="5" dirty="0">
                <a:latin typeface="Calibri"/>
                <a:cs typeface="Calibri"/>
              </a:rPr>
              <a:t>Co</a:t>
            </a:r>
            <a:r>
              <a:rPr sz="1950" spc="7" baseline="25641" dirty="0">
                <a:latin typeface="Myanmar Text"/>
                <a:cs typeface="Myanmar Text"/>
              </a:rPr>
              <a:t>2+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10" dirty="0">
                <a:latin typeface="Calibri"/>
                <a:cs typeface="Calibri"/>
              </a:rPr>
              <a:t>component </a:t>
            </a:r>
            <a:r>
              <a:rPr sz="2400" spc="-5" dirty="0">
                <a:latin typeface="Calibri"/>
                <a:cs typeface="Calibri"/>
              </a:rPr>
              <a:t>of vitamin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12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364630"/>
            <a:ext cx="66973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6559" indent="-403860">
              <a:lnSpc>
                <a:spcPct val="100000"/>
              </a:lnSpc>
              <a:spcBef>
                <a:spcPts val="95"/>
              </a:spcBef>
              <a:buClr>
                <a:srgbClr val="89D0D5"/>
              </a:buClr>
              <a:buSzPct val="71052"/>
              <a:buFont typeface="Wingdings 3"/>
              <a:buChar char=""/>
              <a:tabLst>
                <a:tab pos="415925" algn="l"/>
                <a:tab pos="416559" algn="l"/>
              </a:tabLst>
            </a:pPr>
            <a:r>
              <a:rPr sz="1900" b="1" spc="-5" dirty="0">
                <a:latin typeface="Calibri"/>
                <a:cs typeface="Calibri"/>
              </a:rPr>
              <a:t>Hence </a:t>
            </a:r>
            <a:r>
              <a:rPr sz="1900" b="1" spc="-10" dirty="0">
                <a:latin typeface="Calibri"/>
                <a:cs typeface="Calibri"/>
              </a:rPr>
              <a:t>microorganisms require </a:t>
            </a:r>
            <a:r>
              <a:rPr sz="1900" b="1" spc="-5" dirty="0">
                <a:latin typeface="Calibri"/>
                <a:cs typeface="Calibri"/>
              </a:rPr>
              <a:t>a balanced mixture of</a:t>
            </a:r>
            <a:r>
              <a:rPr sz="1900" b="1" spc="16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nutrients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52771" y="2377439"/>
            <a:ext cx="3849624" cy="3918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88404" y="3721353"/>
            <a:ext cx="579120" cy="1101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yanmar Text"/>
                <a:cs typeface="Myanmar Text"/>
              </a:rPr>
              <a:t>Micro</a:t>
            </a:r>
            <a:endParaRPr sz="1600">
              <a:latin typeface="Myanmar Text"/>
              <a:cs typeface="Myanmar Text"/>
            </a:endParaRPr>
          </a:p>
          <a:p>
            <a:pPr marL="88900" marR="51435" indent="-30480">
              <a:lnSpc>
                <a:spcPct val="143100"/>
              </a:lnSpc>
              <a:spcBef>
                <a:spcPts val="1060"/>
              </a:spcBef>
            </a:pPr>
            <a:r>
              <a:rPr sz="1600" b="1" spc="-10" dirty="0">
                <a:solidFill>
                  <a:srgbClr val="FFFFFF"/>
                </a:solidFill>
                <a:latin typeface="Myanmar Text"/>
                <a:cs typeface="Myanmar Text"/>
              </a:rPr>
              <a:t>nutri  ents</a:t>
            </a:r>
            <a:endParaRPr sz="1600">
              <a:latin typeface="Myanmar Text"/>
              <a:cs typeface="Myanmar Tex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402323" y="3496055"/>
            <a:ext cx="349250" cy="347980"/>
          </a:xfrm>
          <a:custGeom>
            <a:avLst/>
            <a:gdLst/>
            <a:ahLst/>
            <a:cxnLst/>
            <a:rect l="l" t="t" r="r" b="b"/>
            <a:pathLst>
              <a:path w="349250" h="347979">
                <a:moveTo>
                  <a:pt x="174498" y="0"/>
                </a:moveTo>
                <a:lnTo>
                  <a:pt x="0" y="173736"/>
                </a:lnTo>
                <a:lnTo>
                  <a:pt x="69850" y="173736"/>
                </a:lnTo>
                <a:lnTo>
                  <a:pt x="69850" y="347472"/>
                </a:lnTo>
                <a:lnTo>
                  <a:pt x="279146" y="347472"/>
                </a:lnTo>
                <a:lnTo>
                  <a:pt x="279146" y="173736"/>
                </a:lnTo>
                <a:lnTo>
                  <a:pt x="348996" y="173736"/>
                </a:lnTo>
                <a:lnTo>
                  <a:pt x="174498" y="0"/>
                </a:lnTo>
                <a:close/>
              </a:path>
            </a:pathLst>
          </a:custGeom>
          <a:solidFill>
            <a:srgbClr val="EA62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019546" y="2700654"/>
            <a:ext cx="1116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yanmar Text"/>
                <a:cs typeface="Myanmar Text"/>
              </a:rPr>
              <a:t>Man</a:t>
            </a:r>
            <a:r>
              <a:rPr sz="1600" b="1" spc="-15" dirty="0">
                <a:solidFill>
                  <a:srgbClr val="FFFFFF"/>
                </a:solidFill>
                <a:latin typeface="Myanmar Text"/>
                <a:cs typeface="Myanmar Text"/>
              </a:rPr>
              <a:t>g</a:t>
            </a:r>
            <a:r>
              <a:rPr sz="1600" b="1" spc="-5" dirty="0">
                <a:solidFill>
                  <a:srgbClr val="FFFFFF"/>
                </a:solidFill>
                <a:latin typeface="Myanmar Text"/>
                <a:cs typeface="Myanmar Text"/>
              </a:rPr>
              <a:t>a</a:t>
            </a:r>
            <a:r>
              <a:rPr sz="1600" b="1" spc="-10" dirty="0">
                <a:solidFill>
                  <a:srgbClr val="FFFFFF"/>
                </a:solidFill>
                <a:latin typeface="Myanmar Text"/>
                <a:cs typeface="Myanmar Text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Myanmar Text"/>
                <a:cs typeface="Myanmar Text"/>
              </a:rPr>
              <a:t>ese</a:t>
            </a:r>
            <a:endParaRPr sz="1600">
              <a:latin typeface="Myanmar Text"/>
              <a:cs typeface="Myanmar Tex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8823" y="3419094"/>
            <a:ext cx="42608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yanmar Text"/>
                <a:cs typeface="Myanmar Text"/>
              </a:rPr>
              <a:t>Zi</a:t>
            </a:r>
            <a:r>
              <a:rPr sz="1600" b="1" spc="-10" dirty="0">
                <a:solidFill>
                  <a:srgbClr val="FFFFFF"/>
                </a:solidFill>
                <a:latin typeface="Myanmar Text"/>
                <a:cs typeface="Myanmar Text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Myanmar Text"/>
                <a:cs typeface="Myanmar Text"/>
              </a:rPr>
              <a:t>c</a:t>
            </a:r>
            <a:endParaRPr sz="1600">
              <a:latin typeface="Myanmar Text"/>
              <a:cs typeface="Myanmar Tex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97571" y="4855845"/>
            <a:ext cx="646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Myanmar Text"/>
                <a:cs typeface="Myanmar Text"/>
              </a:rPr>
              <a:t>Cobalt</a:t>
            </a:r>
            <a:endParaRPr sz="1600">
              <a:latin typeface="Myanmar Text"/>
              <a:cs typeface="Myanmar Tex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27597" y="5574283"/>
            <a:ext cx="1299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Myanmar Text"/>
                <a:cs typeface="Myanmar Text"/>
              </a:rPr>
              <a:t>Molybdenum</a:t>
            </a:r>
            <a:endParaRPr sz="1600">
              <a:latin typeface="Myanmar Text"/>
              <a:cs typeface="Myanmar Tex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2596" y="4855845"/>
            <a:ext cx="6210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Myanmar Text"/>
                <a:cs typeface="Myanmar Text"/>
              </a:rPr>
              <a:t>Nickel</a:t>
            </a:r>
            <a:endParaRPr sz="1600">
              <a:latin typeface="Myanmar Text"/>
              <a:cs typeface="Myanmar Tex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5352" y="3419094"/>
            <a:ext cx="7162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Myanmar Text"/>
                <a:cs typeface="Myanmar Text"/>
              </a:rPr>
              <a:t>Co</a:t>
            </a:r>
            <a:r>
              <a:rPr sz="1600" b="1" spc="-15" dirty="0">
                <a:solidFill>
                  <a:srgbClr val="FFFFFF"/>
                </a:solidFill>
                <a:latin typeface="Myanmar Text"/>
                <a:cs typeface="Myanmar Text"/>
              </a:rPr>
              <a:t>p</a:t>
            </a:r>
            <a:r>
              <a:rPr sz="1600" b="1" spc="-10" dirty="0">
                <a:solidFill>
                  <a:srgbClr val="FFFFFF"/>
                </a:solidFill>
                <a:latin typeface="Myanmar Text"/>
                <a:cs typeface="Myanmar Text"/>
              </a:rPr>
              <a:t>p</a:t>
            </a:r>
            <a:r>
              <a:rPr sz="1600" b="1" spc="-5" dirty="0">
                <a:solidFill>
                  <a:srgbClr val="FFFFFF"/>
                </a:solidFill>
                <a:latin typeface="Myanmar Text"/>
                <a:cs typeface="Myanmar Text"/>
              </a:rPr>
              <a:t>er</a:t>
            </a:r>
            <a:endParaRPr sz="160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069" y="0"/>
            <a:ext cx="889190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Requirements </a:t>
            </a:r>
            <a:r>
              <a:rPr sz="3200" dirty="0"/>
              <a:t>for </a:t>
            </a:r>
            <a:r>
              <a:rPr sz="3200" spc="-5" dirty="0"/>
              <a:t>Carbon, </a:t>
            </a:r>
            <a:r>
              <a:rPr sz="3200" dirty="0"/>
              <a:t>Hydrogen, Oxygen</a:t>
            </a:r>
            <a:r>
              <a:rPr sz="3200" spc="-25" dirty="0"/>
              <a:t> </a:t>
            </a:r>
            <a:r>
              <a:rPr sz="3200" dirty="0"/>
              <a:t>and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746753" y="385318"/>
            <a:ext cx="16522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BEBEB"/>
                </a:solidFill>
                <a:latin typeface="Myanmar Text"/>
                <a:cs typeface="Myanmar Text"/>
              </a:rPr>
              <a:t>Electrons</a:t>
            </a:r>
            <a:endParaRPr sz="3200">
              <a:latin typeface="Myanmar Text"/>
              <a:cs typeface="Myanmar Tex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1121155"/>
            <a:ext cx="89846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180" indent="-411480">
              <a:lnSpc>
                <a:spcPct val="100000"/>
              </a:lnSpc>
              <a:spcBef>
                <a:spcPts val="100"/>
              </a:spcBef>
              <a:buClr>
                <a:srgbClr val="6F2F9F"/>
              </a:buClr>
              <a:buSzPct val="79166"/>
              <a:buFont typeface="Wingdings"/>
              <a:buChar char=""/>
              <a:tabLst>
                <a:tab pos="423545" algn="l"/>
                <a:tab pos="424180" algn="l"/>
                <a:tab pos="960755" algn="l"/>
                <a:tab pos="2435860" algn="l"/>
                <a:tab pos="3280410" algn="l"/>
                <a:tab pos="4435475" algn="l"/>
                <a:tab pos="5604510" algn="l"/>
                <a:tab pos="6988809" algn="l"/>
                <a:tab pos="7674609" algn="l"/>
                <a:tab pos="8718550" algn="l"/>
              </a:tabLst>
            </a:pPr>
            <a:r>
              <a:rPr sz="2400" dirty="0">
                <a:latin typeface="Calibri"/>
                <a:cs typeface="Calibri"/>
              </a:rPr>
              <a:t>All	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</a:t>
            </a:r>
            <a:r>
              <a:rPr sz="2400" spc="-1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ms	</a:t>
            </a:r>
            <a:r>
              <a:rPr sz="2400" spc="-5" dirty="0">
                <a:latin typeface="Calibri"/>
                <a:cs typeface="Calibri"/>
              </a:rPr>
              <a:t>ne</a:t>
            </a:r>
            <a:r>
              <a:rPr sz="2400" spc="5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	</a:t>
            </a:r>
            <a:r>
              <a:rPr sz="2400" spc="-20" dirty="0">
                <a:latin typeface="Calibri"/>
                <a:cs typeface="Calibri"/>
              </a:rPr>
              <a:t>c</a:t>
            </a:r>
            <a:r>
              <a:rPr sz="2400" dirty="0">
                <a:latin typeface="Calibri"/>
                <a:cs typeface="Calibri"/>
              </a:rPr>
              <a:t>arbon,	</a:t>
            </a:r>
            <a:r>
              <a:rPr sz="2400" spc="-55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x</a:t>
            </a:r>
            <a:r>
              <a:rPr sz="2400" spc="-30" dirty="0">
                <a:latin typeface="Calibri"/>
                <a:cs typeface="Calibri"/>
              </a:rPr>
              <a:t>yg</a:t>
            </a:r>
            <a:r>
              <a:rPr sz="2400" dirty="0">
                <a:latin typeface="Calibri"/>
                <a:cs typeface="Calibri"/>
              </a:rPr>
              <a:t>en,	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en	and	</a:t>
            </a:r>
            <a:r>
              <a:rPr sz="2400" spc="5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ou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ce	</a:t>
            </a:r>
            <a:r>
              <a:rPr sz="2400" spc="-10" dirty="0"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1358899"/>
            <a:ext cx="8987790" cy="13792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105"/>
              </a:spcBef>
            </a:pPr>
            <a:r>
              <a:rPr sz="2400" spc="-5" dirty="0">
                <a:latin typeface="Calibri"/>
                <a:cs typeface="Calibri"/>
              </a:rPr>
              <a:t>electrons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1010"/>
              </a:spcBef>
              <a:buClr>
                <a:srgbClr val="6F2F9F"/>
              </a:buClr>
              <a:buSzPct val="79166"/>
              <a:buFont typeface="Wingdings"/>
              <a:buChar char=""/>
              <a:tabLst>
                <a:tab pos="423545" algn="l"/>
                <a:tab pos="424180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EC5553"/>
                </a:solidFill>
                <a:latin typeface="Calibri"/>
                <a:cs typeface="Calibri"/>
              </a:rPr>
              <a:t>CARBON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10" dirty="0">
                <a:latin typeface="Calibri"/>
                <a:cs typeface="Calibri"/>
              </a:rPr>
              <a:t>Skeleton/backbone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15" dirty="0">
                <a:latin typeface="Calibri"/>
                <a:cs typeface="Calibri"/>
              </a:rPr>
              <a:t>organic </a:t>
            </a:r>
            <a:r>
              <a:rPr sz="2400" spc="-5" dirty="0">
                <a:latin typeface="Calibri"/>
                <a:cs typeface="Calibri"/>
              </a:rPr>
              <a:t>molecules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which  the </a:t>
            </a:r>
            <a:r>
              <a:rPr sz="2400" spc="-15" dirty="0">
                <a:latin typeface="Calibri"/>
                <a:cs typeface="Calibri"/>
              </a:rPr>
              <a:t>organism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built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331209"/>
            <a:ext cx="89852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lr>
                <a:srgbClr val="6F2F9F"/>
              </a:buClr>
              <a:buSzPct val="79166"/>
              <a:buFont typeface="Wingdings"/>
              <a:buChar char=""/>
              <a:tabLst>
                <a:tab pos="423545" algn="l"/>
                <a:tab pos="424180" algn="l"/>
                <a:tab pos="2016760" algn="l"/>
                <a:tab pos="2364105" algn="l"/>
                <a:tab pos="3634104" algn="l"/>
                <a:tab pos="5015230" algn="l"/>
                <a:tab pos="6296660" algn="l"/>
                <a:tab pos="7156450" algn="l"/>
                <a:tab pos="7519034" algn="l"/>
                <a:tab pos="8067675" algn="l"/>
              </a:tabLst>
            </a:pPr>
            <a:r>
              <a:rPr dirty="0"/>
              <a:t>	</a:t>
            </a:r>
            <a:r>
              <a:rPr sz="2400" b="1" spc="-5" dirty="0">
                <a:solidFill>
                  <a:srgbClr val="EC5553"/>
                </a:solidFill>
                <a:latin typeface="Calibri"/>
                <a:cs typeface="Calibri"/>
              </a:rPr>
              <a:t>HYDROGEN	</a:t>
            </a:r>
            <a:r>
              <a:rPr sz="2400" b="1" dirty="0">
                <a:solidFill>
                  <a:srgbClr val="EC5553"/>
                </a:solidFill>
                <a:latin typeface="Calibri"/>
                <a:cs typeface="Calibri"/>
              </a:rPr>
              <a:t>&amp;	</a:t>
            </a:r>
            <a:r>
              <a:rPr sz="2400" b="1" spc="-30" dirty="0">
                <a:solidFill>
                  <a:srgbClr val="EC5553"/>
                </a:solidFill>
                <a:latin typeface="Calibri"/>
                <a:cs typeface="Calibri"/>
              </a:rPr>
              <a:t>OXYGEN</a:t>
            </a:r>
            <a:r>
              <a:rPr sz="2400" spc="-30" dirty="0">
                <a:latin typeface="Calibri"/>
                <a:cs typeface="Calibri"/>
              </a:rPr>
              <a:t>:	</a:t>
            </a:r>
            <a:r>
              <a:rPr sz="2400" spc="-10" dirty="0">
                <a:latin typeface="Calibri"/>
                <a:cs typeface="Calibri"/>
              </a:rPr>
              <a:t>Important 	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elements	</a:t>
            </a:r>
            <a:r>
              <a:rPr sz="2400" spc="-15" dirty="0">
                <a:latin typeface="Calibri"/>
                <a:cs typeface="Calibri"/>
              </a:rPr>
              <a:t>found	</a:t>
            </a:r>
            <a:r>
              <a:rPr sz="2400" dirty="0">
                <a:latin typeface="Calibri"/>
                <a:cs typeface="Calibri"/>
              </a:rPr>
              <a:t>in	the	</a:t>
            </a:r>
            <a:r>
              <a:rPr sz="2400" spc="-15" dirty="0">
                <a:latin typeface="Calibri"/>
                <a:cs typeface="Calibri"/>
              </a:rPr>
              <a:t>organic </a:t>
            </a:r>
            <a:r>
              <a:rPr sz="2400" dirty="0">
                <a:latin typeface="Calibri"/>
                <a:cs typeface="Calibri"/>
              </a:rPr>
              <a:t>molecules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4557317"/>
            <a:ext cx="8987155" cy="100965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424180" indent="-411480">
              <a:lnSpc>
                <a:spcPct val="100000"/>
              </a:lnSpc>
              <a:spcBef>
                <a:spcPts val="1090"/>
              </a:spcBef>
              <a:buClr>
                <a:srgbClr val="6F2F9F"/>
              </a:buClr>
              <a:buSzPct val="79166"/>
              <a:buFont typeface="Wingdings"/>
              <a:buChar char=""/>
              <a:tabLst>
                <a:tab pos="423545" algn="l"/>
                <a:tab pos="424180" algn="l"/>
              </a:tabLst>
            </a:pPr>
            <a:r>
              <a:rPr sz="2400" b="1" spc="-10" dirty="0">
                <a:solidFill>
                  <a:srgbClr val="EC5553"/>
                </a:solidFill>
                <a:latin typeface="Calibri"/>
                <a:cs typeface="Calibri"/>
              </a:rPr>
              <a:t>ELECTRONS</a:t>
            </a:r>
            <a:endParaRPr sz="2400">
              <a:latin typeface="Calibri"/>
              <a:cs typeface="Calibri"/>
            </a:endParaRPr>
          </a:p>
          <a:p>
            <a:pPr marL="413384">
              <a:lnSpc>
                <a:spcPct val="100000"/>
              </a:lnSpc>
              <a:spcBef>
                <a:spcPts val="994"/>
              </a:spcBef>
              <a:tabLst>
                <a:tab pos="1617345" algn="l"/>
                <a:tab pos="2951480" algn="l"/>
                <a:tab pos="3795395" algn="l"/>
                <a:tab pos="4441825" algn="l"/>
                <a:tab pos="5034915" algn="l"/>
                <a:tab pos="6363970" algn="l"/>
                <a:tab pos="7740015" algn="l"/>
              </a:tabLst>
            </a:pPr>
            <a:r>
              <a:rPr sz="2400" spc="-10" dirty="0">
                <a:latin typeface="Calibri"/>
                <a:cs typeface="Calibri"/>
              </a:rPr>
              <a:t>Electron	</a:t>
            </a:r>
            <a:r>
              <a:rPr sz="2400" spc="-15" dirty="0">
                <a:latin typeface="Calibri"/>
                <a:cs typeface="Calibri"/>
              </a:rPr>
              <a:t>transport	</a:t>
            </a:r>
            <a:r>
              <a:rPr sz="2400" spc="-5" dirty="0">
                <a:latin typeface="Calibri"/>
                <a:cs typeface="Calibri"/>
              </a:rPr>
              <a:t>chain	</a:t>
            </a:r>
            <a:r>
              <a:rPr sz="2400" dirty="0">
                <a:latin typeface="Calibri"/>
                <a:cs typeface="Calibri"/>
              </a:rPr>
              <a:t>and	</a:t>
            </a:r>
            <a:r>
              <a:rPr sz="2400" spc="-5" dirty="0">
                <a:latin typeface="Calibri"/>
                <a:cs typeface="Calibri"/>
              </a:rPr>
              <a:t>the	</a:t>
            </a:r>
            <a:r>
              <a:rPr sz="2400" spc="-15" dirty="0">
                <a:latin typeface="Calibri"/>
                <a:cs typeface="Calibri"/>
              </a:rPr>
              <a:t>oxidation	</a:t>
            </a:r>
            <a:r>
              <a:rPr sz="2400" spc="-5" dirty="0">
                <a:latin typeface="Calibri"/>
                <a:cs typeface="Calibri"/>
              </a:rPr>
              <a:t>reduction	</a:t>
            </a:r>
            <a:r>
              <a:rPr sz="2400" spc="-10" dirty="0">
                <a:latin typeface="Calibri"/>
                <a:cs typeface="Calibri"/>
              </a:rPr>
              <a:t>reactions-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05625" y="6035446"/>
            <a:ext cx="929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0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anic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551" y="5413654"/>
            <a:ext cx="5360670" cy="137922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spc="-5" dirty="0">
                <a:latin typeface="Calibri"/>
                <a:cs typeface="Calibri"/>
              </a:rPr>
              <a:t>energy </a:t>
            </a:r>
            <a:r>
              <a:rPr sz="2400" spc="-20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dirty="0">
                <a:latin typeface="Calibri"/>
                <a:cs typeface="Calibri"/>
              </a:rPr>
              <a:t>in cellular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work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010"/>
              </a:spcBef>
            </a:pPr>
            <a:r>
              <a:rPr sz="2400" spc="-5" dirty="0">
                <a:latin typeface="Calibri"/>
                <a:cs typeface="Calibri"/>
              </a:rPr>
              <a:t>Reduce molecules during </a:t>
            </a:r>
            <a:r>
              <a:rPr sz="2400" spc="-10" dirty="0">
                <a:latin typeface="Calibri"/>
                <a:cs typeface="Calibri"/>
              </a:rPr>
              <a:t>biosynthesis </a:t>
            </a:r>
            <a:r>
              <a:rPr sz="2400" spc="-5" dirty="0">
                <a:latin typeface="Calibri"/>
                <a:cs typeface="Calibri"/>
              </a:rPr>
              <a:t>(CO</a:t>
            </a:r>
            <a:r>
              <a:rPr sz="1800" spc="-5" dirty="0">
                <a:latin typeface="Calibri"/>
                <a:cs typeface="Calibri"/>
              </a:rPr>
              <a:t>2  </a:t>
            </a:r>
            <a:r>
              <a:rPr sz="2400" spc="-5" dirty="0">
                <a:latin typeface="Calibri"/>
                <a:cs typeface="Calibri"/>
              </a:rPr>
              <a:t>molecules)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867146" y="6237732"/>
            <a:ext cx="895350" cy="76200"/>
          </a:xfrm>
          <a:custGeom>
            <a:avLst/>
            <a:gdLst/>
            <a:ahLst/>
            <a:cxnLst/>
            <a:rect l="l" t="t" r="r" b="b"/>
            <a:pathLst>
              <a:path w="895350" h="76200">
                <a:moveTo>
                  <a:pt x="818769" y="0"/>
                </a:moveTo>
                <a:lnTo>
                  <a:pt x="818769" y="76200"/>
                </a:lnTo>
                <a:lnTo>
                  <a:pt x="882269" y="44450"/>
                </a:lnTo>
                <a:lnTo>
                  <a:pt x="835025" y="44450"/>
                </a:lnTo>
                <a:lnTo>
                  <a:pt x="837819" y="41605"/>
                </a:lnTo>
                <a:lnTo>
                  <a:pt x="837819" y="34594"/>
                </a:lnTo>
                <a:lnTo>
                  <a:pt x="835025" y="31750"/>
                </a:lnTo>
                <a:lnTo>
                  <a:pt x="882269" y="31750"/>
                </a:lnTo>
                <a:lnTo>
                  <a:pt x="818769" y="0"/>
                </a:lnTo>
                <a:close/>
              </a:path>
              <a:path w="895350" h="76200">
                <a:moveTo>
                  <a:pt x="818769" y="31750"/>
                </a:moveTo>
                <a:lnTo>
                  <a:pt x="2793" y="31750"/>
                </a:lnTo>
                <a:lnTo>
                  <a:pt x="0" y="34594"/>
                </a:lnTo>
                <a:lnTo>
                  <a:pt x="0" y="41605"/>
                </a:lnTo>
                <a:lnTo>
                  <a:pt x="2793" y="44450"/>
                </a:lnTo>
                <a:lnTo>
                  <a:pt x="818769" y="44450"/>
                </a:lnTo>
                <a:lnTo>
                  <a:pt x="818769" y="31750"/>
                </a:lnTo>
                <a:close/>
              </a:path>
              <a:path w="895350" h="76200">
                <a:moveTo>
                  <a:pt x="882269" y="31750"/>
                </a:moveTo>
                <a:lnTo>
                  <a:pt x="835025" y="31750"/>
                </a:lnTo>
                <a:lnTo>
                  <a:pt x="837819" y="34594"/>
                </a:lnTo>
                <a:lnTo>
                  <a:pt x="837819" y="41605"/>
                </a:lnTo>
                <a:lnTo>
                  <a:pt x="835025" y="44450"/>
                </a:lnTo>
                <a:lnTo>
                  <a:pt x="882269" y="44450"/>
                </a:lnTo>
                <a:lnTo>
                  <a:pt x="894969" y="38100"/>
                </a:lnTo>
                <a:lnTo>
                  <a:pt x="882269" y="3175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68365" y="6008928"/>
            <a:ext cx="7035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Myanmar Text"/>
                <a:cs typeface="Myanmar Text"/>
              </a:rPr>
              <a:t>re</a:t>
            </a:r>
            <a:r>
              <a:rPr sz="1400" b="1" spc="-10" dirty="0">
                <a:latin typeface="Myanmar Text"/>
                <a:cs typeface="Myanmar Text"/>
              </a:rPr>
              <a:t>d</a:t>
            </a:r>
            <a:r>
              <a:rPr sz="1400" b="1" dirty="0">
                <a:latin typeface="Myanmar Text"/>
                <a:cs typeface="Myanmar Text"/>
              </a:rPr>
              <a:t>uced</a:t>
            </a:r>
            <a:endParaRPr sz="140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07947"/>
            <a:ext cx="9144000" cy="5750560"/>
          </a:xfrm>
          <a:custGeom>
            <a:avLst/>
            <a:gdLst/>
            <a:ahLst/>
            <a:cxnLst/>
            <a:rect l="l" t="t" r="r" b="b"/>
            <a:pathLst>
              <a:path w="9144000" h="5750559">
                <a:moveTo>
                  <a:pt x="9144000" y="0"/>
                </a:moveTo>
                <a:lnTo>
                  <a:pt x="0" y="0"/>
                </a:lnTo>
                <a:lnTo>
                  <a:pt x="0" y="5750052"/>
                </a:lnTo>
                <a:lnTo>
                  <a:pt x="9144000" y="5750052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084579"/>
            <a:ext cx="882205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sz="2400" b="1" spc="-20" dirty="0">
                <a:solidFill>
                  <a:srgbClr val="840F0D"/>
                </a:solidFill>
                <a:latin typeface="Calibri"/>
                <a:cs typeface="Calibri"/>
              </a:rPr>
              <a:t>AUTOTROPHS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: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use only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CO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2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as a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sole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source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carbon</a:t>
            </a:r>
            <a:endParaRPr sz="2400">
              <a:latin typeface="Calibri"/>
              <a:cs typeface="Calibri"/>
            </a:endParaRPr>
          </a:p>
          <a:p>
            <a:pPr marL="1992630">
              <a:lnSpc>
                <a:spcPts val="2735"/>
              </a:lnSpc>
            </a:pP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obtain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energy </a:t>
            </a:r>
            <a:r>
              <a:rPr sz="2400" spc="-15" dirty="0">
                <a:solidFill>
                  <a:srgbClr val="000000"/>
                </a:solidFill>
                <a:latin typeface="Calibri"/>
                <a:cs typeface="Calibri"/>
              </a:rPr>
              <a:t>from </a:t>
            </a:r>
            <a:r>
              <a:rPr sz="2400" spc="-5" dirty="0">
                <a:solidFill>
                  <a:srgbClr val="000000"/>
                </a:solidFill>
                <a:latin typeface="Calibri"/>
                <a:cs typeface="Calibri"/>
              </a:rPr>
              <a:t>light or reduced </a:t>
            </a:r>
            <a:r>
              <a:rPr sz="2400" spc="-10" dirty="0">
                <a:solidFill>
                  <a:srgbClr val="000000"/>
                </a:solidFill>
                <a:latin typeface="Calibri"/>
                <a:cs typeface="Calibri"/>
              </a:rPr>
              <a:t>inorganic</a:t>
            </a:r>
            <a:r>
              <a:rPr sz="24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Calibri"/>
                <a:cs typeface="Calibri"/>
              </a:rPr>
              <a:t>molecule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870964"/>
            <a:ext cx="8940800" cy="47104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Because </a:t>
            </a:r>
            <a:r>
              <a:rPr sz="2400" spc="-10" dirty="0">
                <a:latin typeface="Calibri"/>
                <a:cs typeface="Calibri"/>
              </a:rPr>
              <a:t>CO</a:t>
            </a:r>
            <a:r>
              <a:rPr sz="1800" spc="-10" dirty="0">
                <a:latin typeface="Calibri"/>
                <a:cs typeface="Calibri"/>
              </a:rPr>
              <a:t>2 </a:t>
            </a:r>
            <a:r>
              <a:rPr sz="2400" spc="-5" dirty="0">
                <a:latin typeface="Calibri"/>
                <a:cs typeface="Calibri"/>
              </a:rPr>
              <a:t>cannot supply </a:t>
            </a:r>
            <a:r>
              <a:rPr sz="2400" dirty="0">
                <a:latin typeface="Calibri"/>
                <a:cs typeface="Calibri"/>
              </a:rPr>
              <a:t>their </a:t>
            </a:r>
            <a:r>
              <a:rPr sz="2400" spc="-10" dirty="0">
                <a:latin typeface="Calibri"/>
                <a:cs typeface="Calibri"/>
              </a:rPr>
              <a:t>energy </a:t>
            </a:r>
            <a:r>
              <a:rPr sz="2400" spc="-5" dirty="0">
                <a:latin typeface="Calibri"/>
                <a:cs typeface="Calibri"/>
              </a:rPr>
              <a:t>needs, they </a:t>
            </a:r>
            <a:r>
              <a:rPr sz="2400" spc="-10" dirty="0">
                <a:latin typeface="Calibri"/>
                <a:cs typeface="Calibri"/>
              </a:rPr>
              <a:t>must obtain </a:t>
            </a:r>
            <a:r>
              <a:rPr sz="2400" spc="-5" dirty="0">
                <a:latin typeface="Calibri"/>
                <a:cs typeface="Calibri"/>
              </a:rPr>
              <a:t>energy 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5" dirty="0">
                <a:latin typeface="Calibri"/>
                <a:cs typeface="Calibri"/>
              </a:rPr>
              <a:t>other </a:t>
            </a:r>
            <a:r>
              <a:rPr sz="2400" spc="-10" dirty="0">
                <a:latin typeface="Calibri"/>
                <a:cs typeface="Calibri"/>
              </a:rPr>
              <a:t>sources, </a:t>
            </a:r>
            <a:r>
              <a:rPr sz="2400" spc="-5" dirty="0">
                <a:latin typeface="Calibri"/>
                <a:cs typeface="Calibri"/>
              </a:rPr>
              <a:t>such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0" dirty="0">
                <a:latin typeface="Calibri"/>
                <a:cs typeface="Calibri"/>
              </a:rPr>
              <a:t>light </a:t>
            </a:r>
            <a:r>
              <a:rPr sz="2400" spc="-5" dirty="0">
                <a:latin typeface="Calibri"/>
                <a:cs typeface="Calibri"/>
              </a:rPr>
              <a:t>or reduced </a:t>
            </a:r>
            <a:r>
              <a:rPr sz="2400" spc="-15" dirty="0">
                <a:latin typeface="Calibri"/>
                <a:cs typeface="Calibri"/>
              </a:rPr>
              <a:t>inorganic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molecules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Calibri"/>
              <a:cs typeface="Calibri"/>
            </a:endParaRPr>
          </a:p>
          <a:p>
            <a:pPr marL="12700" marR="797560">
              <a:lnSpc>
                <a:spcPct val="101699"/>
              </a:lnSpc>
            </a:pPr>
            <a:r>
              <a:rPr sz="2400" b="1" spc="-10" dirty="0">
                <a:solidFill>
                  <a:srgbClr val="840F0D"/>
                </a:solidFill>
                <a:latin typeface="Calibri"/>
                <a:cs typeface="Calibri"/>
              </a:rPr>
              <a:t>HETEROTROPHS </a:t>
            </a:r>
            <a:r>
              <a:rPr sz="2400" dirty="0">
                <a:latin typeface="Calibri"/>
                <a:cs typeface="Calibri"/>
              </a:rPr>
              <a:t>: </a:t>
            </a:r>
            <a:r>
              <a:rPr sz="2400" spc="-15" dirty="0">
                <a:latin typeface="Calibri"/>
                <a:cs typeface="Calibri"/>
              </a:rPr>
              <a:t>organisms </a:t>
            </a:r>
            <a:r>
              <a:rPr sz="2400" spc="-1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use reduced, </a:t>
            </a:r>
            <a:r>
              <a:rPr sz="2400" spc="-15" dirty="0">
                <a:latin typeface="Calibri"/>
                <a:cs typeface="Calibri"/>
              </a:rPr>
              <a:t>preformed organic  </a:t>
            </a:r>
            <a:r>
              <a:rPr sz="2400" spc="-5" dirty="0">
                <a:latin typeface="Calibri"/>
                <a:cs typeface="Calibri"/>
              </a:rPr>
              <a:t>molecules </a:t>
            </a:r>
            <a:r>
              <a:rPr sz="2400" dirty="0">
                <a:latin typeface="Calibri"/>
                <a:cs typeface="Calibri"/>
              </a:rPr>
              <a:t>as their </a:t>
            </a:r>
            <a:r>
              <a:rPr sz="2400" spc="-5" dirty="0">
                <a:latin typeface="Calibri"/>
                <a:cs typeface="Calibri"/>
              </a:rPr>
              <a:t>carbon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source</a:t>
            </a:r>
            <a:endParaRPr sz="2400">
              <a:latin typeface="Calibri"/>
              <a:cs typeface="Calibri"/>
            </a:endParaRPr>
          </a:p>
          <a:p>
            <a:pPr marL="12700" marR="128270">
              <a:lnSpc>
                <a:spcPts val="2590"/>
              </a:lnSpc>
              <a:spcBef>
                <a:spcPts val="1050"/>
              </a:spcBef>
            </a:pPr>
            <a:r>
              <a:rPr sz="2400" spc="-15" dirty="0">
                <a:latin typeface="Calibri"/>
                <a:cs typeface="Calibri"/>
              </a:rPr>
              <a:t>Heterotrophic </a:t>
            </a:r>
            <a:r>
              <a:rPr sz="2400" spc="-10" dirty="0">
                <a:latin typeface="Calibri"/>
                <a:cs typeface="Calibri"/>
              </a:rPr>
              <a:t>microorganisms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spc="-10" dirty="0">
                <a:latin typeface="Calibri"/>
                <a:cs typeface="Calibri"/>
              </a:rPr>
              <a:t>extraordinary flexibility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respect 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carbon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sources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Myanmar Text"/>
                <a:cs typeface="Myanmar Text"/>
              </a:rPr>
              <a:t>Actinomycetes </a:t>
            </a:r>
            <a:r>
              <a:rPr sz="2000" dirty="0">
                <a:latin typeface="Myanmar Text"/>
                <a:cs typeface="Myanmar Text"/>
              </a:rPr>
              <a:t>: common </a:t>
            </a:r>
            <a:r>
              <a:rPr sz="2000" spc="-5" dirty="0">
                <a:latin typeface="Myanmar Text"/>
                <a:cs typeface="Myanmar Text"/>
              </a:rPr>
              <a:t>soil</a:t>
            </a:r>
            <a:r>
              <a:rPr sz="2000" spc="5" dirty="0">
                <a:latin typeface="Myanmar Text"/>
                <a:cs typeface="Myanmar Text"/>
              </a:rPr>
              <a:t> </a:t>
            </a:r>
            <a:r>
              <a:rPr sz="2000" dirty="0">
                <a:latin typeface="Myanmar Text"/>
                <a:cs typeface="Myanmar Text"/>
              </a:rPr>
              <a:t>bacteria</a:t>
            </a:r>
            <a:endParaRPr sz="2000">
              <a:latin typeface="Myanmar Text"/>
              <a:cs typeface="Myanmar Text"/>
            </a:endParaRPr>
          </a:p>
          <a:p>
            <a:pPr marL="2108200">
              <a:lnSpc>
                <a:spcPct val="100000"/>
              </a:lnSpc>
              <a:spcBef>
                <a:spcPts val="229"/>
              </a:spcBef>
            </a:pPr>
            <a:r>
              <a:rPr sz="2000" spc="-5" dirty="0">
                <a:latin typeface="Myanmar Text"/>
                <a:cs typeface="Myanmar Text"/>
              </a:rPr>
              <a:t>degrade </a:t>
            </a:r>
            <a:r>
              <a:rPr sz="2000" dirty="0">
                <a:latin typeface="Myanmar Text"/>
                <a:cs typeface="Myanmar Text"/>
              </a:rPr>
              <a:t>the </a:t>
            </a:r>
            <a:r>
              <a:rPr sz="2000" spc="-5" dirty="0">
                <a:latin typeface="Myanmar Text"/>
                <a:cs typeface="Myanmar Text"/>
              </a:rPr>
              <a:t>paraffin, </a:t>
            </a:r>
            <a:r>
              <a:rPr sz="2000" dirty="0">
                <a:latin typeface="Myanmar Text"/>
                <a:cs typeface="Myanmar Text"/>
              </a:rPr>
              <a:t>amyl alcohol and even</a:t>
            </a:r>
            <a:r>
              <a:rPr sz="2000" spc="-20" dirty="0">
                <a:latin typeface="Myanmar Text"/>
                <a:cs typeface="Myanmar Text"/>
              </a:rPr>
              <a:t> </a:t>
            </a:r>
            <a:r>
              <a:rPr sz="2000" dirty="0">
                <a:latin typeface="Myanmar Text"/>
                <a:cs typeface="Myanmar Text"/>
              </a:rPr>
              <a:t>rubber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100" b="1" i="1" spc="-55" dirty="0">
                <a:latin typeface="Myanmar Text"/>
                <a:cs typeface="Myanmar Text"/>
              </a:rPr>
              <a:t>Burkholderia cepacia </a:t>
            </a:r>
            <a:r>
              <a:rPr sz="2000" dirty="0">
                <a:latin typeface="Myanmar Text"/>
                <a:cs typeface="Myanmar Text"/>
              </a:rPr>
              <a:t>: use </a:t>
            </a:r>
            <a:r>
              <a:rPr sz="2000" spc="-5" dirty="0">
                <a:latin typeface="Myanmar Text"/>
                <a:cs typeface="Myanmar Text"/>
              </a:rPr>
              <a:t>100 different </a:t>
            </a:r>
            <a:r>
              <a:rPr sz="2000" dirty="0">
                <a:latin typeface="Myanmar Text"/>
                <a:cs typeface="Myanmar Text"/>
              </a:rPr>
              <a:t>carbon</a:t>
            </a:r>
            <a:r>
              <a:rPr sz="2000" spc="50" dirty="0">
                <a:latin typeface="Myanmar Text"/>
                <a:cs typeface="Myanmar Text"/>
              </a:rPr>
              <a:t> </a:t>
            </a:r>
            <a:r>
              <a:rPr sz="2000" dirty="0">
                <a:latin typeface="Myanmar Text"/>
                <a:cs typeface="Myanmar Text"/>
              </a:rPr>
              <a:t>compounds</a:t>
            </a:r>
            <a:endParaRPr sz="2000">
              <a:latin typeface="Myanmar Text"/>
              <a:cs typeface="Myanmar Text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000" b="1" spc="-5" dirty="0">
                <a:latin typeface="Myanmar Text"/>
                <a:cs typeface="Myanmar Text"/>
              </a:rPr>
              <a:t>Leptospira </a:t>
            </a:r>
            <a:r>
              <a:rPr sz="2000" dirty="0">
                <a:latin typeface="Myanmar Text"/>
                <a:cs typeface="Myanmar Text"/>
              </a:rPr>
              <a:t>: use long chain fatty </a:t>
            </a:r>
            <a:r>
              <a:rPr sz="2000" spc="-5" dirty="0">
                <a:latin typeface="Myanmar Text"/>
                <a:cs typeface="Myanmar Text"/>
              </a:rPr>
              <a:t>acids </a:t>
            </a:r>
            <a:r>
              <a:rPr sz="2000" dirty="0">
                <a:latin typeface="Myanmar Text"/>
                <a:cs typeface="Myanmar Text"/>
              </a:rPr>
              <a:t>as the </a:t>
            </a:r>
            <a:r>
              <a:rPr sz="2000" spc="-5" dirty="0">
                <a:latin typeface="Myanmar Text"/>
                <a:cs typeface="Myanmar Text"/>
              </a:rPr>
              <a:t>major </a:t>
            </a:r>
            <a:r>
              <a:rPr sz="2000" dirty="0">
                <a:latin typeface="Myanmar Text"/>
                <a:cs typeface="Myanmar Text"/>
              </a:rPr>
              <a:t>source of</a:t>
            </a:r>
            <a:r>
              <a:rPr sz="2000" spc="-50" dirty="0">
                <a:latin typeface="Myanmar Text"/>
                <a:cs typeface="Myanmar Text"/>
              </a:rPr>
              <a:t> </a:t>
            </a:r>
            <a:r>
              <a:rPr sz="2000" dirty="0">
                <a:latin typeface="Myanmar Text"/>
                <a:cs typeface="Myanmar Text"/>
              </a:rPr>
              <a:t>carbon</a:t>
            </a:r>
            <a:endParaRPr sz="2000">
              <a:latin typeface="Myanmar Text"/>
              <a:cs typeface="Myanmar Tex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1219200"/>
            <a:ext cx="8839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Microorganisms can be classified as autotrophs or heterotrophs on the basis of the preferred source of carbon.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are two sources of energy available to organisms.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Light energy: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Chemical energy: Energy derived from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oxidising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organic or inorganic molecules.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PHOTOTROPHS : Use light as energy source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CHEMOTROPHS : energy obtained from oxidation of chemical compounds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LITHOTROPHS (rock eaters) : Reduced inorganic substance as energy source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ORGANOTROPHS : extract electrons from reduced organic source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Majority of the microorganisms studied so far are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Photolithotrophic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autotrophs or chemoorganotrophic heterotrophs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88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8691" y="1676400"/>
            <a:ext cx="28194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9091" y="0"/>
            <a:ext cx="1600200" cy="114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98691" y="6096000"/>
            <a:ext cx="990600" cy="7619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2679697"/>
            <a:ext cx="4037076" cy="4178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1164590"/>
            <a:chOff x="0" y="0"/>
            <a:chExt cx="9144000" cy="1164590"/>
          </a:xfrm>
        </p:grpSpPr>
        <p:sp>
          <p:nvSpPr>
            <p:cNvPr id="7" name="object 7"/>
            <p:cNvSpPr/>
            <p:nvPr/>
          </p:nvSpPr>
          <p:spPr>
            <a:xfrm>
              <a:off x="7724470" y="18779"/>
              <a:ext cx="726795" cy="114555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0"/>
              <a:ext cx="9144000" cy="1108075"/>
            </a:xfrm>
            <a:custGeom>
              <a:avLst/>
              <a:gdLst/>
              <a:ahLst/>
              <a:cxnLst/>
              <a:rect l="l" t="t" r="r" b="b"/>
              <a:pathLst>
                <a:path w="9144000" h="1108075">
                  <a:moveTo>
                    <a:pt x="9144000" y="0"/>
                  </a:moveTo>
                  <a:lnTo>
                    <a:pt x="0" y="0"/>
                  </a:lnTo>
                  <a:lnTo>
                    <a:pt x="0" y="1107948"/>
                  </a:lnTo>
                  <a:lnTo>
                    <a:pt x="9144000" y="1107948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F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48385" y="18999"/>
            <a:ext cx="76492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0" spc="5" dirty="0">
                <a:latin typeface="Microsoft YaHei UI Light"/>
                <a:cs typeface="Microsoft YaHei UI Light"/>
              </a:rPr>
              <a:t>Major </a:t>
            </a:r>
            <a:r>
              <a:rPr sz="3200" b="0" dirty="0">
                <a:latin typeface="Microsoft YaHei UI Light"/>
                <a:cs typeface="Microsoft YaHei UI Light"/>
              </a:rPr>
              <a:t>nutritional types </a:t>
            </a:r>
            <a:r>
              <a:rPr sz="3200" b="0" spc="-40" dirty="0">
                <a:latin typeface="Microsoft YaHei UI Light"/>
                <a:cs typeface="Microsoft YaHei UI Light"/>
              </a:rPr>
              <a:t>of</a:t>
            </a:r>
            <a:r>
              <a:rPr sz="3200" b="0" spc="-135" dirty="0">
                <a:latin typeface="Microsoft YaHei UI Light"/>
                <a:cs typeface="Microsoft YaHei UI Light"/>
              </a:rPr>
              <a:t> </a:t>
            </a:r>
            <a:r>
              <a:rPr sz="3200" b="0" spc="-10" dirty="0">
                <a:latin typeface="Microsoft YaHei UI Light"/>
                <a:cs typeface="Microsoft YaHei UI Light"/>
              </a:rPr>
              <a:t>microorganisms</a:t>
            </a:r>
            <a:endParaRPr sz="3200">
              <a:latin typeface="Microsoft YaHei UI Light"/>
              <a:cs typeface="Microsoft YaHei UI Light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-6350" y="1314450"/>
          <a:ext cx="9142092" cy="4937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900"/>
                <a:gridCol w="1249045"/>
                <a:gridCol w="1339214"/>
                <a:gridCol w="1416049"/>
                <a:gridCol w="2381884"/>
              </a:tblGrid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Microsoft YaHei UI Light"/>
                          <a:cs typeface="Microsoft YaHei UI Light"/>
                        </a:rPr>
                        <a:t>NURTIONAL</a:t>
                      </a:r>
                      <a:r>
                        <a:rPr sz="1800" b="0" spc="-50" dirty="0">
                          <a:solidFill>
                            <a:srgbClr val="FFFFFF"/>
                          </a:solidFill>
                          <a:latin typeface="Microsoft YaHei UI Light"/>
                          <a:cs typeface="Microsoft YaHei UI Light"/>
                        </a:rPr>
                        <a:t> </a:t>
                      </a:r>
                      <a:r>
                        <a:rPr sz="1800" b="0" spc="15" dirty="0">
                          <a:solidFill>
                            <a:srgbClr val="FFFFFF"/>
                          </a:solidFill>
                          <a:latin typeface="Microsoft YaHei UI Light"/>
                          <a:cs typeface="Microsoft YaHei UI Light"/>
                        </a:rPr>
                        <a:t>TYPE</a:t>
                      </a:r>
                      <a:endParaRPr sz="18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A6212"/>
                    </a:solidFill>
                  </a:tcPr>
                </a:tc>
                <a:tc>
                  <a:txBody>
                    <a:bodyPr/>
                    <a:lstStyle/>
                    <a:p>
                      <a:pPr marL="15049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Microsoft YaHei UI Light"/>
                          <a:cs typeface="Microsoft YaHei UI Light"/>
                        </a:rPr>
                        <a:t>CARBON</a:t>
                      </a:r>
                      <a:endParaRPr sz="1800">
                        <a:latin typeface="Microsoft YaHei UI Light"/>
                        <a:cs typeface="Microsoft YaHei UI Light"/>
                      </a:endParaRPr>
                    </a:p>
                    <a:p>
                      <a:pPr marL="1809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Microsoft YaHei UI Light"/>
                          <a:cs typeface="Microsoft YaHei UI Light"/>
                        </a:rPr>
                        <a:t>SOURCE</a:t>
                      </a:r>
                      <a:endParaRPr sz="18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A6212"/>
                    </a:solidFill>
                  </a:tcPr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Microsoft YaHei UI Light"/>
                          <a:cs typeface="Microsoft YaHei UI Light"/>
                        </a:rPr>
                        <a:t>ENERGY</a:t>
                      </a:r>
                      <a:endParaRPr sz="1800">
                        <a:latin typeface="Microsoft YaHei UI Light"/>
                        <a:cs typeface="Microsoft YaHei UI Light"/>
                      </a:endParaRPr>
                    </a:p>
                    <a:p>
                      <a:pPr marL="224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Microsoft YaHei UI Light"/>
                          <a:cs typeface="Microsoft YaHei UI Light"/>
                        </a:rPr>
                        <a:t>SOURCE</a:t>
                      </a:r>
                      <a:endParaRPr sz="18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A6212"/>
                    </a:solidFill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Microsoft YaHei UI Light"/>
                          <a:cs typeface="Microsoft YaHei UI Light"/>
                        </a:rPr>
                        <a:t>ELECTRON</a:t>
                      </a:r>
                      <a:endParaRPr sz="1800">
                        <a:latin typeface="Microsoft YaHei UI Light"/>
                        <a:cs typeface="Microsoft YaHei UI Light"/>
                      </a:endParaRPr>
                    </a:p>
                    <a:p>
                      <a:pPr marL="2641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Microsoft YaHei UI Light"/>
                          <a:cs typeface="Microsoft YaHei UI Light"/>
                        </a:rPr>
                        <a:t>SOURCE</a:t>
                      </a:r>
                      <a:endParaRPr sz="18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A621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0" spc="-35" dirty="0">
                          <a:solidFill>
                            <a:srgbClr val="FFFFFF"/>
                          </a:solidFill>
                          <a:latin typeface="Microsoft YaHei UI Light"/>
                          <a:cs typeface="Microsoft YaHei UI Light"/>
                        </a:rPr>
                        <a:t>REPRESENTATIVE</a:t>
                      </a:r>
                      <a:endParaRPr sz="1800">
                        <a:latin typeface="Microsoft YaHei UI Light"/>
                        <a:cs typeface="Microsoft YaHei UI Light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b="0" dirty="0">
                          <a:solidFill>
                            <a:srgbClr val="FFFFFF"/>
                          </a:solidFill>
                          <a:latin typeface="Microsoft YaHei UI Light"/>
                          <a:cs typeface="Microsoft YaHei UI Light"/>
                        </a:rPr>
                        <a:t>MICROORGANISMS</a:t>
                      </a:r>
                      <a:endParaRPr sz="1800">
                        <a:latin typeface="Microsoft YaHei UI Light"/>
                        <a:cs typeface="Microsoft YaHei UI Light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A6212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Photolithography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Light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427355" marR="153035" indent="-26670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Inorganic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e-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donor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92710" indent="-58419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Purple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green sulfur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bacteria,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cynobacteria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Photoorganoheterophy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Organic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028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carbon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Light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Organic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donor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332740" indent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Purple nonsulfur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bacteria,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green  nonsulfur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bacteria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Chemolithoautotrophy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CO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213995" marR="206375" indent="273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Inorganic  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emi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427355" marR="153035" indent="-2667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Inorganic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e-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donor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5113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Sulfur,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iron,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hydrogen-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oxidizing bacteria,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methanogens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</a:tr>
              <a:tr h="91439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Chemolithoheterotrophy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Organic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028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carbon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Inorganic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1399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chemicals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Inorganic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donor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Some sulfur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oxidizing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bacteria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AE7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Chemoorganoheterotrophy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302895" marR="262255" indent="-3238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rg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anic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carbon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213995" marR="206375" indent="100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5" dirty="0">
                          <a:latin typeface="Calibri"/>
                          <a:cs typeface="Calibri"/>
                        </a:rPr>
                        <a:t>Organic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emi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427355" marR="226695" indent="-19240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Organic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e- 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donor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  <a:tc>
                  <a:txBody>
                    <a:bodyPr/>
                    <a:lstStyle/>
                    <a:p>
                      <a:pPr marL="542290" marR="325120" indent="-20891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Fungi,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protists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many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archaea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7D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1107947"/>
              <a:ext cx="9144000" cy="5750560"/>
            </a:xfrm>
            <a:custGeom>
              <a:avLst/>
              <a:gdLst/>
              <a:ahLst/>
              <a:cxnLst/>
              <a:rect l="l" t="t" r="r" b="b"/>
              <a:pathLst>
                <a:path w="9144000" h="5750559">
                  <a:moveTo>
                    <a:pt x="9144000" y="0"/>
                  </a:moveTo>
                  <a:lnTo>
                    <a:pt x="0" y="0"/>
                  </a:lnTo>
                  <a:lnTo>
                    <a:pt x="0" y="5750052"/>
                  </a:lnTo>
                  <a:lnTo>
                    <a:pt x="9144000" y="575005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8955" y="1223772"/>
              <a:ext cx="4549140" cy="35463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2964" y="1287780"/>
              <a:ext cx="4366260" cy="33634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914" y="1268730"/>
              <a:ext cx="4404360" cy="3401695"/>
            </a:xfrm>
            <a:custGeom>
              <a:avLst/>
              <a:gdLst/>
              <a:ahLst/>
              <a:cxnLst/>
              <a:rect l="l" t="t" r="r" b="b"/>
              <a:pathLst>
                <a:path w="4404360" h="3401695">
                  <a:moveTo>
                    <a:pt x="0" y="3401567"/>
                  </a:moveTo>
                  <a:lnTo>
                    <a:pt x="4404360" y="3401567"/>
                  </a:lnTo>
                  <a:lnTo>
                    <a:pt x="4404360" y="0"/>
                  </a:lnTo>
                  <a:lnTo>
                    <a:pt x="0" y="0"/>
                  </a:lnTo>
                  <a:lnTo>
                    <a:pt x="0" y="340156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0032" y="1293875"/>
              <a:ext cx="4849368" cy="34731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844039" y="1357883"/>
              <a:ext cx="4666488" cy="329031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824989" y="1338833"/>
              <a:ext cx="4704715" cy="3328670"/>
            </a:xfrm>
            <a:custGeom>
              <a:avLst/>
              <a:gdLst/>
              <a:ahLst/>
              <a:cxnLst/>
              <a:rect l="l" t="t" r="r" b="b"/>
              <a:pathLst>
                <a:path w="4704715" h="3328670">
                  <a:moveTo>
                    <a:pt x="0" y="3328416"/>
                  </a:moveTo>
                  <a:lnTo>
                    <a:pt x="4704588" y="3328416"/>
                  </a:lnTo>
                  <a:lnTo>
                    <a:pt x="4704588" y="0"/>
                  </a:lnTo>
                  <a:lnTo>
                    <a:pt x="0" y="0"/>
                  </a:lnTo>
                  <a:lnTo>
                    <a:pt x="0" y="3328416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39" y="4828159"/>
            <a:ext cx="843788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Phototrophic bacteria </a:t>
            </a:r>
            <a:r>
              <a:rPr sz="2000" spc="-15" dirty="0">
                <a:latin typeface="Calibri"/>
                <a:cs typeface="Calibri"/>
              </a:rPr>
              <a:t>play </a:t>
            </a:r>
            <a:r>
              <a:rPr sz="2000" spc="-10" dirty="0">
                <a:latin typeface="Calibri"/>
                <a:cs typeface="Calibri"/>
              </a:rPr>
              <a:t>important </a:t>
            </a:r>
            <a:r>
              <a:rPr sz="2000" spc="-15" dirty="0">
                <a:latin typeface="Calibri"/>
                <a:cs typeface="Calibri"/>
              </a:rPr>
              <a:t>roles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aquatic </a:t>
            </a:r>
            <a:r>
              <a:rPr sz="2000" spc="-10" dirty="0">
                <a:latin typeface="Calibri"/>
                <a:cs typeface="Calibri"/>
              </a:rPr>
              <a:t>ecosystems, </a:t>
            </a:r>
            <a:r>
              <a:rPr sz="2000" spc="-5" dirty="0">
                <a:latin typeface="Calibri"/>
                <a:cs typeface="Calibri"/>
              </a:rPr>
              <a:t>where they can  cause blooms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lphaLcParenBoth"/>
              <a:tabLst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cyanobacterial </a:t>
            </a:r>
            <a:r>
              <a:rPr sz="2000" dirty="0">
                <a:latin typeface="Calibri"/>
                <a:cs typeface="Calibri"/>
              </a:rPr>
              <a:t>and an </a:t>
            </a:r>
            <a:r>
              <a:rPr sz="2000" spc="-10" dirty="0">
                <a:latin typeface="Calibri"/>
                <a:cs typeface="Calibri"/>
              </a:rPr>
              <a:t>algal </a:t>
            </a:r>
            <a:r>
              <a:rPr sz="2000" spc="-5" dirty="0">
                <a:latin typeface="Calibri"/>
                <a:cs typeface="Calibri"/>
              </a:rPr>
              <a:t>bloom </a:t>
            </a:r>
            <a:r>
              <a:rPr sz="2000" dirty="0">
                <a:latin typeface="Calibri"/>
                <a:cs typeface="Calibri"/>
              </a:rPr>
              <a:t>in a </a:t>
            </a:r>
            <a:r>
              <a:rPr sz="2000" spc="-5" dirty="0">
                <a:latin typeface="Calibri"/>
                <a:cs typeface="Calibri"/>
              </a:rPr>
              <a:t>eutrophic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pond</a:t>
            </a:r>
            <a:endParaRPr sz="2000">
              <a:latin typeface="Calibri"/>
              <a:cs typeface="Calibri"/>
            </a:endParaRPr>
          </a:p>
          <a:p>
            <a:pPr marL="358775" indent="-346710">
              <a:lnSpc>
                <a:spcPct val="100000"/>
              </a:lnSpc>
              <a:buAutoNum type="alphaLcParenBoth"/>
              <a:tabLst>
                <a:tab pos="359410" algn="l"/>
              </a:tabLst>
            </a:pPr>
            <a:r>
              <a:rPr sz="2000" spc="-5" dirty="0">
                <a:latin typeface="Calibri"/>
                <a:cs typeface="Calibri"/>
              </a:rPr>
              <a:t>Purple sulfur bacteria </a:t>
            </a:r>
            <a:r>
              <a:rPr sz="2000" spc="-10" dirty="0">
                <a:latin typeface="Calibri"/>
                <a:cs typeface="Calibri"/>
              </a:rPr>
              <a:t>growing </a:t>
            </a:r>
            <a:r>
              <a:rPr sz="2000" dirty="0">
                <a:latin typeface="Calibri"/>
                <a:cs typeface="Calibri"/>
              </a:rPr>
              <a:t>in a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bog</a:t>
            </a:r>
            <a:endParaRPr sz="2000">
              <a:latin typeface="Calibri"/>
              <a:cs typeface="Calibri"/>
            </a:endParaRPr>
          </a:p>
          <a:p>
            <a:pPr marL="332740" indent="-320675">
              <a:lnSpc>
                <a:spcPct val="100000"/>
              </a:lnSpc>
              <a:buAutoNum type="alphaLcParenBoth"/>
              <a:tabLst>
                <a:tab pos="33337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bloom of </a:t>
            </a:r>
            <a:r>
              <a:rPr sz="2000" dirty="0">
                <a:latin typeface="Calibri"/>
                <a:cs typeface="Calibri"/>
              </a:rPr>
              <a:t>purple </a:t>
            </a:r>
            <a:r>
              <a:rPr sz="2000" spc="-5" dirty="0">
                <a:latin typeface="Calibri"/>
                <a:cs typeface="Calibri"/>
              </a:rPr>
              <a:t>sulfur bacteria </a:t>
            </a:r>
            <a:r>
              <a:rPr sz="2000" dirty="0">
                <a:latin typeface="Calibri"/>
                <a:cs typeface="Calibri"/>
              </a:rPr>
              <a:t>in a </a:t>
            </a:r>
            <a:r>
              <a:rPr sz="2000" spc="-10" dirty="0">
                <a:latin typeface="Calibri"/>
                <a:cs typeface="Calibri"/>
              </a:rPr>
              <a:t>sewage </a:t>
            </a:r>
            <a:r>
              <a:rPr sz="2000" spc="-5" dirty="0">
                <a:latin typeface="Calibri"/>
                <a:cs typeface="Calibri"/>
              </a:rPr>
              <a:t>lagoon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26279" y="1223772"/>
            <a:ext cx="4604385" cy="3432175"/>
            <a:chOff x="4526279" y="1223772"/>
            <a:chExt cx="4604385" cy="3432175"/>
          </a:xfrm>
        </p:grpSpPr>
        <p:sp>
          <p:nvSpPr>
            <p:cNvPr id="12" name="object 12"/>
            <p:cNvSpPr/>
            <p:nvPr/>
          </p:nvSpPr>
          <p:spPr>
            <a:xfrm>
              <a:off x="4526279" y="1223772"/>
              <a:ext cx="4604004" cy="34320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90287" y="1287780"/>
              <a:ext cx="4421123" cy="3249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1237" y="1268730"/>
              <a:ext cx="4459605" cy="3287395"/>
            </a:xfrm>
            <a:custGeom>
              <a:avLst/>
              <a:gdLst/>
              <a:ahLst/>
              <a:cxnLst/>
              <a:rect l="l" t="t" r="r" b="b"/>
              <a:pathLst>
                <a:path w="4459605" h="3287395">
                  <a:moveTo>
                    <a:pt x="0" y="3287267"/>
                  </a:moveTo>
                  <a:lnTo>
                    <a:pt x="4459223" y="3287267"/>
                  </a:lnTo>
                  <a:lnTo>
                    <a:pt x="4459223" y="0"/>
                  </a:lnTo>
                  <a:lnTo>
                    <a:pt x="0" y="0"/>
                  </a:lnTo>
                  <a:lnTo>
                    <a:pt x="0" y="3287267"/>
                  </a:lnTo>
                  <a:close/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23669" y="0"/>
            <a:ext cx="48723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>
                <a:solidFill>
                  <a:srgbClr val="FFFFFF"/>
                </a:solidFill>
              </a:rPr>
              <a:t>Phototrophic</a:t>
            </a:r>
            <a:r>
              <a:rPr sz="400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Bacteria</a:t>
            </a:r>
            <a:endParaRPr sz="4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1053</Words>
  <Application>Microsoft Office PowerPoint</Application>
  <PresentationFormat>On-screen Show (4:3)</PresentationFormat>
  <Paragraphs>293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Nutritional</vt:lpstr>
      <vt:lpstr>INTRODUCTION</vt:lpstr>
      <vt:lpstr>Common Nutrient Requirements</vt:lpstr>
      <vt:lpstr>PowerPoint Presentation</vt:lpstr>
      <vt:lpstr>Requirements for Carbon, Hydrogen, Oxygen and</vt:lpstr>
      <vt:lpstr>AUTOTROPHS : use only CO2 as a sole source of carbon obtain energy from light or reduced inorganic molecule</vt:lpstr>
      <vt:lpstr>PowerPoint Presentation</vt:lpstr>
      <vt:lpstr>Major nutritional types of microorganisms</vt:lpstr>
      <vt:lpstr>Phototrophic Bacteria</vt:lpstr>
      <vt:lpstr>Chemolithotrophic Bacteria</vt:lpstr>
      <vt:lpstr>Requirements for Phosphorus, Nitrogen and</vt:lpstr>
      <vt:lpstr>Phosphorus</vt:lpstr>
      <vt:lpstr>Sulfur</vt:lpstr>
      <vt:lpstr>Growth Factors</vt:lpstr>
      <vt:lpstr>Uptake of nutrients by the cell</vt:lpstr>
      <vt:lpstr>Culture Media</vt:lpstr>
      <vt:lpstr>Culture Media</vt:lpstr>
      <vt:lpstr>Culture Media</vt:lpstr>
      <vt:lpstr>Culture Media</vt:lpstr>
      <vt:lpstr>Culture Media</vt:lpstr>
      <vt:lpstr>Culture Media</vt:lpstr>
      <vt:lpstr>Functional types of media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Nutritional</dc:title>
  <dc:creator>Hema Pillai</dc:creator>
  <cp:lastModifiedBy>USER</cp:lastModifiedBy>
  <cp:revision>3</cp:revision>
  <dcterms:created xsi:type="dcterms:W3CDTF">2020-09-14T17:51:59Z</dcterms:created>
  <dcterms:modified xsi:type="dcterms:W3CDTF">2020-09-14T18:13:31Z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2020-09-14T00:00:00Z</vt:filetime>
  </property>
</Properties>
</file>