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72" r:id="rId6"/>
    <p:sldId id="260" r:id="rId7"/>
    <p:sldId id="261" r:id="rId8"/>
    <p:sldId id="262" r:id="rId9"/>
    <p:sldId id="263" r:id="rId10"/>
    <p:sldId id="273" r:id="rId11"/>
    <p:sldId id="275" r:id="rId12"/>
    <p:sldId id="264" r:id="rId13"/>
    <p:sldId id="276" r:id="rId14"/>
    <p:sldId id="265" r:id="rId15"/>
    <p:sldId id="266" r:id="rId16"/>
    <p:sldId id="267" r:id="rId17"/>
    <p:sldId id="268" r:id="rId18"/>
    <p:sldId id="269" r:id="rId19"/>
    <p:sldId id="270" r:id="rId20"/>
    <p:sldId id="271"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1" autoAdjust="0"/>
    <p:restoredTop sz="94660"/>
  </p:normalViewPr>
  <p:slideViewPr>
    <p:cSldViewPr>
      <p:cViewPr varScale="1">
        <p:scale>
          <a:sx n="65" d="100"/>
          <a:sy n="65" d="100"/>
        </p:scale>
        <p:origin x="-141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584BD8-2843-4567-A497-1EAFE95B4CAD}" type="datetimeFigureOut">
              <a:rPr lang="en-US" smtClean="0"/>
              <a:t>06/10/2020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148115-CAF5-49F1-BCA7-66DEB3F8CE25}" type="slidenum">
              <a:rPr lang="en-US" smtClean="0"/>
              <a:t>‹#›</a:t>
            </a:fld>
            <a:endParaRPr lang="en-US"/>
          </a:p>
        </p:txBody>
      </p:sp>
    </p:spTree>
    <p:extLst>
      <p:ext uri="{BB962C8B-B14F-4D97-AF65-F5344CB8AC3E}">
        <p14:creationId xmlns:p14="http://schemas.microsoft.com/office/powerpoint/2010/main" val="953021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148115-CAF5-49F1-BCA7-66DEB3F8CE25}" type="slidenum">
              <a:rPr lang="en-US" smtClean="0"/>
              <a:t>4</a:t>
            </a:fld>
            <a:endParaRPr lang="en-US"/>
          </a:p>
        </p:txBody>
      </p:sp>
    </p:spTree>
    <p:extLst>
      <p:ext uri="{BB962C8B-B14F-4D97-AF65-F5344CB8AC3E}">
        <p14:creationId xmlns:p14="http://schemas.microsoft.com/office/powerpoint/2010/main" val="3226428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06/10/2020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382000" cy="6555641"/>
          </a:xfrm>
          <a:prstGeom prst="rect">
            <a:avLst/>
          </a:prstGeom>
          <a:noFill/>
        </p:spPr>
        <p:txBody>
          <a:bodyPr wrap="square" rtlCol="0">
            <a:spAutoFit/>
          </a:bodyPr>
          <a:lstStyle/>
          <a:p>
            <a:pPr>
              <a:lnSpc>
                <a:spcPct val="150000"/>
              </a:lnSpc>
            </a:pPr>
            <a:r>
              <a:rPr lang="en-US" sz="2000" b="1" dirty="0">
                <a:latin typeface="Times New Roman" pitchFamily="18" charset="0"/>
                <a:cs typeface="Times New Roman" pitchFamily="18" charset="0"/>
              </a:rPr>
              <a:t>Chemosynthesis</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It is the biological conversion of one or more carbon molecules (usually carbon dioxide or methane) and nutrients into organic matter using the oxidation of inorganic molecules (e.g. hydrogen gas, hydrogen sulfide) or methane as a source of energy, rather than sunlight, as in photosynthesis. </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Chemosynthetic </a:t>
            </a:r>
            <a:r>
              <a:rPr lang="en-US" sz="2000" dirty="0">
                <a:latin typeface="Times New Roman" pitchFamily="18" charset="0"/>
                <a:cs typeface="Times New Roman" pitchFamily="18" charset="0"/>
              </a:rPr>
              <a:t>bacteria include a group of </a:t>
            </a:r>
            <a:r>
              <a:rPr lang="en-US" sz="2000" dirty="0" smtClean="0">
                <a:latin typeface="Times New Roman" pitchFamily="18" charset="0"/>
                <a:cs typeface="Times New Roman" pitchFamily="18" charset="0"/>
              </a:rPr>
              <a:t>autotrophic bacteria </a:t>
            </a:r>
            <a:r>
              <a:rPr lang="en-US" sz="2000" dirty="0">
                <a:latin typeface="Times New Roman" pitchFamily="18" charset="0"/>
                <a:cs typeface="Times New Roman" pitchFamily="18" charset="0"/>
              </a:rPr>
              <a:t>that use chemical energy to produce their own food.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Like </a:t>
            </a:r>
            <a:r>
              <a:rPr lang="en-US" sz="2000" dirty="0">
                <a:latin typeface="Times New Roman" pitchFamily="18" charset="0"/>
                <a:cs typeface="Times New Roman" pitchFamily="18" charset="0"/>
              </a:rPr>
              <a:t>photosynthetic bacteria, chemosynthetic bacteria need a carbon source (e.g. carbon dioxide) as well as an energy source in order to manufacture their own food</a:t>
            </a:r>
            <a:r>
              <a:rPr lang="en-US" sz="2000"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bacteria are aerobic and therefore rely on oxygen to complete this process successfully.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However</a:t>
            </a:r>
            <a:r>
              <a:rPr lang="en-US" sz="2000" dirty="0">
                <a:latin typeface="Times New Roman" pitchFamily="18" charset="0"/>
                <a:cs typeface="Times New Roman" pitchFamily="18" charset="0"/>
              </a:rPr>
              <a:t>, some species (e.g. </a:t>
            </a:r>
            <a:r>
              <a:rPr lang="en-US" sz="2000" i="1" dirty="0" err="1">
                <a:latin typeface="Times New Roman" pitchFamily="18" charset="0"/>
                <a:cs typeface="Times New Roman" pitchFamily="18" charset="0"/>
              </a:rPr>
              <a:t>Sulfuricurvum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kujiense</a:t>
            </a:r>
            <a:r>
              <a:rPr lang="en-US" sz="2000" dirty="0">
                <a:latin typeface="Times New Roman" pitchFamily="18" charset="0"/>
                <a:cs typeface="Times New Roman" pitchFamily="18" charset="0"/>
              </a:rPr>
              <a:t>) have been associated with anaerobic chemosynthesis.</a:t>
            </a:r>
          </a:p>
        </p:txBody>
      </p:sp>
    </p:spTree>
    <p:extLst>
      <p:ext uri="{BB962C8B-B14F-4D97-AF65-F5344CB8AC3E}">
        <p14:creationId xmlns:p14="http://schemas.microsoft.com/office/powerpoint/2010/main" val="2519650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645" y="0"/>
            <a:ext cx="8686800" cy="6863417"/>
          </a:xfrm>
          <a:prstGeom prst="rect">
            <a:avLst/>
          </a:prstGeom>
        </p:spPr>
        <p:txBody>
          <a:bodyPr wrap="square">
            <a:spAutoFit/>
          </a:bodyPr>
          <a:lstStyle/>
          <a:p>
            <a:pPr marL="342900" indent="-342900">
              <a:buFont typeface="Arial" pitchFamily="34" charset="0"/>
              <a:buChar char="•"/>
            </a:pPr>
            <a:r>
              <a:rPr lang="en-US" sz="2000" b="1" dirty="0">
                <a:latin typeface="Times New Roman" pitchFamily="18" charset="0"/>
                <a:cs typeface="Times New Roman" pitchFamily="18" charset="0"/>
              </a:rPr>
              <a:t>Sulfur Oxidation</a:t>
            </a:r>
          </a:p>
          <a:p>
            <a:pPr marL="342900" indent="-342900">
              <a:buFont typeface="Arial" pitchFamily="34" charset="0"/>
              <a:buChar char="•"/>
            </a:pPr>
            <a:r>
              <a:rPr lang="en-US" sz="2000" dirty="0">
                <a:latin typeface="Times New Roman" pitchFamily="18" charset="0"/>
                <a:cs typeface="Times New Roman" pitchFamily="18" charset="0"/>
              </a:rPr>
              <a:t>Sulfur oxidation involves the oxidation of reduced sulfur compounds such as sulfide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S), inorganic sulfur (S</a:t>
            </a:r>
            <a:r>
              <a:rPr lang="en-US" sz="2000" baseline="-25000" dirty="0">
                <a:latin typeface="Times New Roman" pitchFamily="18" charset="0"/>
                <a:cs typeface="Times New Roman" pitchFamily="18" charset="0"/>
              </a:rPr>
              <a:t>0</a:t>
            </a:r>
            <a:r>
              <a:rPr lang="en-US" sz="2000" dirty="0">
                <a:latin typeface="Times New Roman" pitchFamily="18" charset="0"/>
                <a:cs typeface="Times New Roman" pitchFamily="18" charset="0"/>
              </a:rPr>
              <a:t>), and thiosulfate (S</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O</a:t>
            </a:r>
            <a:r>
              <a:rPr lang="en-US" sz="2000" baseline="-25000" dirty="0">
                <a:latin typeface="Times New Roman" pitchFamily="18" charset="0"/>
                <a:cs typeface="Times New Roman" pitchFamily="18" charset="0"/>
              </a:rPr>
              <a:t>2</a:t>
            </a:r>
            <a:r>
              <a:rPr lang="en-US" sz="2000" baseline="30000" dirty="0">
                <a:latin typeface="Times New Roman" pitchFamily="18" charset="0"/>
                <a:cs typeface="Times New Roman" pitchFamily="18" charset="0"/>
              </a:rPr>
              <a:t>−3</a:t>
            </a:r>
            <a:r>
              <a:rPr lang="en-US" sz="2000" dirty="0">
                <a:latin typeface="Times New Roman" pitchFamily="18" charset="0"/>
                <a:cs typeface="Times New Roman" pitchFamily="18" charset="0"/>
              </a:rPr>
              <a:t>) to form sulfuric acid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SO</a:t>
            </a:r>
            <a:r>
              <a:rPr lang="en-US" sz="2000" baseline="-25000" dirty="0">
                <a:latin typeface="Times New Roman" pitchFamily="18" charset="0"/>
                <a:cs typeface="Times New Roman" pitchFamily="18" charset="0"/>
              </a:rPr>
              <a:t>4</a:t>
            </a:r>
            <a:r>
              <a:rPr lang="en-US" sz="2000" dirty="0">
                <a:latin typeface="Times New Roman" pitchFamily="18" charset="0"/>
                <a:cs typeface="Times New Roman" pitchFamily="18" charset="0"/>
              </a:rPr>
              <a:t>). An example of a sulfur-oxidizing bacterium is </a:t>
            </a:r>
            <a:r>
              <a:rPr lang="en-US" sz="2000" i="1" dirty="0" err="1">
                <a:latin typeface="Times New Roman" pitchFamily="18" charset="0"/>
                <a:cs typeface="Times New Roman" pitchFamily="18" charset="0"/>
              </a:rPr>
              <a:t>Paracoccus</a:t>
            </a:r>
            <a:r>
              <a:rPr lang="en-US" sz="2000" dirty="0">
                <a:latin typeface="Times New Roman" pitchFamily="18" charset="0"/>
                <a:cs typeface="Times New Roman" pitchFamily="18" charset="0"/>
              </a:rPr>
              <a:t>.</a:t>
            </a:r>
          </a:p>
          <a:p>
            <a:pPr marL="342900" indent="-342900">
              <a:buFont typeface="Arial" pitchFamily="34" charset="0"/>
              <a:buChar char="•"/>
            </a:pPr>
            <a:r>
              <a:rPr lang="en-US" sz="2000" dirty="0">
                <a:latin typeface="Times New Roman" pitchFamily="18" charset="0"/>
                <a:cs typeface="Times New Roman" pitchFamily="18" charset="0"/>
              </a:rPr>
              <a:t>Generally, the oxidation of sulfide occurs in stages, with inorganic sulfur being stored either inside or outside of the cell until needed.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two step process occurs because </a:t>
            </a:r>
            <a:r>
              <a:rPr lang="en-US" sz="2000" b="1" dirty="0">
                <a:latin typeface="Times New Roman" pitchFamily="18" charset="0"/>
                <a:cs typeface="Times New Roman" pitchFamily="18" charset="0"/>
              </a:rPr>
              <a:t>sulfide is a better electron donor than inorganic sulfur or thiosulfate; this allows a greater number of protons to be </a:t>
            </a:r>
            <a:r>
              <a:rPr lang="en-US" sz="2000" b="1" dirty="0" err="1">
                <a:latin typeface="Times New Roman" pitchFamily="18" charset="0"/>
                <a:cs typeface="Times New Roman" pitchFamily="18" charset="0"/>
              </a:rPr>
              <a:t>translocated</a:t>
            </a:r>
            <a:r>
              <a:rPr lang="en-US" sz="2000" b="1" dirty="0">
                <a:latin typeface="Times New Roman" pitchFamily="18" charset="0"/>
                <a:cs typeface="Times New Roman" pitchFamily="18" charset="0"/>
              </a:rPr>
              <a:t> across the membrane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Sulfur-oxidizing </a:t>
            </a:r>
            <a:r>
              <a:rPr lang="en-US" sz="2000" dirty="0">
                <a:latin typeface="Times New Roman" pitchFamily="18" charset="0"/>
                <a:cs typeface="Times New Roman" pitchFamily="18" charset="0"/>
              </a:rPr>
              <a:t>organisms generate reducing power for carbon dioxide fixation via the Calvin cycle using reverse electron flow—an energy-requiring process that pushes the electrons against their thermodynamic gradient to produce NADH.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Biochemically</a:t>
            </a:r>
            <a:r>
              <a:rPr lang="en-US" sz="2000" dirty="0">
                <a:latin typeface="Times New Roman" pitchFamily="18" charset="0"/>
                <a:cs typeface="Times New Roman" pitchFamily="18" charset="0"/>
              </a:rPr>
              <a:t>, reduced sulfur compounds are converted to sulfite (SO</a:t>
            </a:r>
            <a:r>
              <a:rPr lang="en-US" sz="2000" baseline="-25000" dirty="0">
                <a:latin typeface="Times New Roman" pitchFamily="18" charset="0"/>
                <a:cs typeface="Times New Roman" pitchFamily="18" charset="0"/>
              </a:rPr>
              <a:t>2</a:t>
            </a:r>
            <a:r>
              <a:rPr lang="en-US" sz="2000" baseline="30000" dirty="0">
                <a:latin typeface="Times New Roman" pitchFamily="18" charset="0"/>
                <a:cs typeface="Times New Roman" pitchFamily="18" charset="0"/>
              </a:rPr>
              <a:t>−3</a:t>
            </a:r>
            <a:r>
              <a:rPr lang="en-US" sz="2000" dirty="0">
                <a:latin typeface="Times New Roman" pitchFamily="18" charset="0"/>
                <a:cs typeface="Times New Roman" pitchFamily="18" charset="0"/>
              </a:rPr>
              <a:t>) and, subsequently, sulfate (SO</a:t>
            </a:r>
            <a:r>
              <a:rPr lang="en-US" sz="2000" baseline="-25000" dirty="0">
                <a:latin typeface="Times New Roman" pitchFamily="18" charset="0"/>
                <a:cs typeface="Times New Roman" pitchFamily="18" charset="0"/>
              </a:rPr>
              <a:t>2</a:t>
            </a:r>
            <a:r>
              <a:rPr lang="en-US" sz="2000" baseline="30000" dirty="0">
                <a:latin typeface="Times New Roman" pitchFamily="18" charset="0"/>
                <a:cs typeface="Times New Roman" pitchFamily="18" charset="0"/>
              </a:rPr>
              <a:t>−4</a:t>
            </a:r>
            <a:r>
              <a:rPr lang="en-US" sz="2000" dirty="0">
                <a:latin typeface="Times New Roman" pitchFamily="18" charset="0"/>
                <a:cs typeface="Times New Roman" pitchFamily="18" charset="0"/>
              </a:rPr>
              <a:t>) by the enzyme sulfite oxidase.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organisms, however, accomplish the same oxidation using a reversal of the APS </a:t>
            </a:r>
            <a:r>
              <a:rPr lang="en-US" sz="2000" dirty="0" err="1">
                <a:latin typeface="Times New Roman" pitchFamily="18" charset="0"/>
                <a:cs typeface="Times New Roman" pitchFamily="18" charset="0"/>
              </a:rPr>
              <a:t>reductase</a:t>
            </a:r>
            <a:r>
              <a:rPr lang="en-US" sz="2000" dirty="0">
                <a:latin typeface="Times New Roman" pitchFamily="18" charset="0"/>
                <a:cs typeface="Times New Roman" pitchFamily="18" charset="0"/>
              </a:rPr>
              <a:t> system used by sulfate-reducing </a:t>
            </a:r>
            <a:r>
              <a:rPr lang="en-US" sz="2000" dirty="0" smtClean="0">
                <a:latin typeface="Times New Roman" pitchFamily="18" charset="0"/>
                <a:cs typeface="Times New Roman" pitchFamily="18" charset="0"/>
              </a:rPr>
              <a:t>bacteria. </a:t>
            </a: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all cases the energy liberated is transferred to the electron transport chain for ATP and NADH production</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 addition to aerobic sulfur oxidation, some organisms (e.g. </a:t>
            </a:r>
            <a:r>
              <a:rPr lang="en-US" sz="2000" i="1" dirty="0" err="1">
                <a:latin typeface="Times New Roman" pitchFamily="18" charset="0"/>
                <a:cs typeface="Times New Roman" pitchFamily="18" charset="0"/>
              </a:rPr>
              <a:t>Thiobacillus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denitrificans</a:t>
            </a:r>
            <a:r>
              <a:rPr lang="en-US" sz="2000" dirty="0">
                <a:latin typeface="Times New Roman" pitchFamily="18" charset="0"/>
                <a:cs typeface="Times New Roman" pitchFamily="18" charset="0"/>
              </a:rPr>
              <a:t>) use nitrate (NO</a:t>
            </a:r>
            <a:r>
              <a:rPr lang="en-US" sz="2000" baseline="30000" dirty="0">
                <a:latin typeface="Times New Roman" pitchFamily="18" charset="0"/>
                <a:cs typeface="Times New Roman" pitchFamily="18" charset="0"/>
              </a:rPr>
              <a:t>−3</a:t>
            </a:r>
            <a:r>
              <a:rPr lang="en-US" sz="2000" dirty="0">
                <a:latin typeface="Times New Roman" pitchFamily="18" charset="0"/>
                <a:cs typeface="Times New Roman" pitchFamily="18" charset="0"/>
              </a:rPr>
              <a:t>) as a terminal electron acceptor and therefore grow anaerobically.</a:t>
            </a:r>
          </a:p>
        </p:txBody>
      </p:sp>
    </p:spTree>
    <p:extLst>
      <p:ext uri="{BB962C8B-B14F-4D97-AF65-F5344CB8AC3E}">
        <p14:creationId xmlns:p14="http://schemas.microsoft.com/office/powerpoint/2010/main" val="3014736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
            <a:ext cx="7843838" cy="675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4237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228600"/>
            <a:ext cx="8534400" cy="563231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Iron bacteria </a:t>
            </a:r>
            <a:endParaRPr lang="en-US" sz="2000" b="1"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oxidize </a:t>
            </a:r>
            <a:r>
              <a:rPr lang="en-US" sz="2000" dirty="0">
                <a:latin typeface="Times New Roman" pitchFamily="18" charset="0"/>
                <a:cs typeface="Times New Roman" pitchFamily="18" charset="0"/>
              </a:rPr>
              <a:t>Fe</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(ferrous iron) to Fe</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(ferric iron).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At </a:t>
            </a:r>
            <a:r>
              <a:rPr lang="en-US" sz="2000" dirty="0">
                <a:latin typeface="Times New Roman" pitchFamily="18" charset="0"/>
                <a:cs typeface="Times New Roman" pitchFamily="18" charset="0"/>
              </a:rPr>
              <a:t>least two bacteria probably oxidize Fe</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as a source of energy and/or electrons and are capable of chemoautotrophic growth: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stalked bacterium </a:t>
            </a:r>
            <a:r>
              <a:rPr lang="en-US" sz="2000" i="1" dirty="0" err="1">
                <a:latin typeface="Times New Roman" pitchFamily="18" charset="0"/>
                <a:cs typeface="Times New Roman" pitchFamily="18" charset="0"/>
              </a:rPr>
              <a:t>Gallionella</a:t>
            </a:r>
            <a:r>
              <a:rPr lang="en-US" sz="2000" dirty="0">
                <a:latin typeface="Times New Roman" pitchFamily="18" charset="0"/>
                <a:cs typeface="Times New Roman" pitchFamily="18" charset="0"/>
              </a:rPr>
              <a:t>, which forms </a:t>
            </a:r>
            <a:r>
              <a:rPr lang="en-US" sz="2000" dirty="0" err="1">
                <a:latin typeface="Times New Roman" pitchFamily="18" charset="0"/>
                <a:cs typeface="Times New Roman" pitchFamily="18" charset="0"/>
              </a:rPr>
              <a:t>flocculant</a:t>
            </a:r>
            <a:r>
              <a:rPr lang="en-US" sz="2000" dirty="0">
                <a:latin typeface="Times New Roman" pitchFamily="18" charset="0"/>
                <a:cs typeface="Times New Roman" pitchFamily="18" charset="0"/>
              </a:rPr>
              <a:t> rust-colored colonies attached to objects in </a:t>
            </a:r>
            <a:r>
              <a:rPr lang="en-US" sz="2000" dirty="0" smtClean="0">
                <a:latin typeface="Times New Roman" pitchFamily="18" charset="0"/>
                <a:cs typeface="Times New Roman" pitchFamily="18" charset="0"/>
              </a:rPr>
              <a:t>nature </a:t>
            </a:r>
            <a:r>
              <a:rPr lang="en-US" sz="2000" dirty="0">
                <a:latin typeface="Times New Roman" pitchFamily="18" charset="0"/>
                <a:cs typeface="Times New Roman" pitchFamily="18" charset="0"/>
              </a:rPr>
              <a:t>and </a:t>
            </a:r>
            <a:r>
              <a:rPr lang="en-US" sz="2000" i="1" dirty="0" err="1">
                <a:latin typeface="Times New Roman" pitchFamily="18" charset="0"/>
                <a:cs typeface="Times New Roman" pitchFamily="18" charset="0"/>
              </a:rPr>
              <a:t>Thiobacillus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ferrooxidans</a:t>
            </a:r>
            <a:r>
              <a:rPr lang="en-US" sz="2000" dirty="0">
                <a:latin typeface="Times New Roman" pitchFamily="18" charset="0"/>
                <a:cs typeface="Times New Roman" pitchFamily="18" charset="0"/>
              </a:rPr>
              <a:t>, which is also a sulfur-oxidizing </a:t>
            </a:r>
            <a:r>
              <a:rPr lang="en-US" sz="2000" dirty="0" err="1">
                <a:latin typeface="Times New Roman" pitchFamily="18" charset="0"/>
                <a:cs typeface="Times New Roman" pitchFamily="18" charset="0"/>
              </a:rPr>
              <a:t>lithotroph</a:t>
            </a:r>
            <a:r>
              <a:rPr lang="en-US" sz="2000"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i="1" dirty="0" err="1">
                <a:latin typeface="Times New Roman" pitchFamily="18" charset="0"/>
                <a:cs typeface="Times New Roman" pitchFamily="18" charset="0"/>
              </a:rPr>
              <a:t>Acidithiobacillus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ferrooxidans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en-US" sz="2000" i="1" dirty="0" err="1">
                <a:latin typeface="Times New Roman" pitchFamily="18" charset="0"/>
                <a:cs typeface="Times New Roman" pitchFamily="18" charset="0"/>
              </a:rPr>
              <a:t>Leptospirillum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ferrooxidans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are some of the bacteria that oxidize iron.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process has been shown to occur under different </a:t>
            </a:r>
            <a:r>
              <a:rPr lang="en-US" sz="2000" dirty="0" smtClean="0">
                <a:latin typeface="Times New Roman" pitchFamily="18" charset="0"/>
                <a:cs typeface="Times New Roman" pitchFamily="18" charset="0"/>
              </a:rPr>
              <a:t>condition depending </a:t>
            </a:r>
            <a:r>
              <a:rPr lang="en-US" sz="2000" dirty="0">
                <a:latin typeface="Times New Roman" pitchFamily="18" charset="0"/>
                <a:cs typeface="Times New Roman" pitchFamily="18" charset="0"/>
              </a:rPr>
              <a:t>on the organism (e.g. low pH and </a:t>
            </a:r>
            <a:r>
              <a:rPr lang="en-US" sz="2000" dirty="0" err="1" smtClean="0">
                <a:latin typeface="Times New Roman" pitchFamily="18" charset="0"/>
                <a:cs typeface="Times New Roman" pitchFamily="18" charset="0"/>
              </a:rPr>
              <a:t>oxic</a:t>
            </a:r>
            <a:r>
              <a:rPr lang="en-US" sz="2000" dirty="0">
                <a:latin typeface="Times New Roman" pitchFamily="18" charset="0"/>
                <a:cs typeface="Times New Roman" pitchFamily="18" charset="0"/>
              </a:rPr>
              <a:t> (contain free molecular oxygen) -anoxic(lack free O2, but may still have bound oxygen as NO3 for </a:t>
            </a:r>
            <a:r>
              <a:rPr lang="en-US" sz="2000" dirty="0" smtClean="0">
                <a:latin typeface="Times New Roman" pitchFamily="18" charset="0"/>
                <a:cs typeface="Times New Roman" pitchFamily="18" charset="0"/>
              </a:rPr>
              <a:t>example).</a:t>
            </a:r>
            <a:r>
              <a:rPr lang="en-US" sz="2000" dirty="0">
                <a:latin typeface="Times New Roman" pitchFamily="18" charset="0"/>
                <a:cs typeface="Times New Roman" pitchFamily="18" charset="0"/>
              </a:rPr>
              <a:t> </a:t>
            </a:r>
          </a:p>
        </p:txBody>
      </p:sp>
    </p:spTree>
    <p:extLst>
      <p:ext uri="{BB962C8B-B14F-4D97-AF65-F5344CB8AC3E}">
        <p14:creationId xmlns:p14="http://schemas.microsoft.com/office/powerpoint/2010/main" val="2083671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6555641"/>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Ferrous iron is a soluble form of iron that is stable at extremely low </a:t>
            </a:r>
            <a:r>
              <a:rPr lang="en-US" sz="2000" dirty="0" err="1">
                <a:latin typeface="Times New Roman" pitchFamily="18" charset="0"/>
                <a:cs typeface="Times New Roman" pitchFamily="18" charset="0"/>
              </a:rPr>
              <a:t>pHs</a:t>
            </a:r>
            <a:r>
              <a:rPr lang="en-US" sz="2000" dirty="0">
                <a:latin typeface="Times New Roman" pitchFamily="18" charset="0"/>
                <a:cs typeface="Times New Roman" pitchFamily="18" charset="0"/>
              </a:rPr>
              <a:t> or under anaerobic conditions</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Under aerobic, moderate pH conditions ferrous iron is oxidized spontaneously to the ferric (Fe</a:t>
            </a:r>
            <a:r>
              <a:rPr lang="en-US" sz="2000" baseline="30000" dirty="0">
                <a:latin typeface="Times New Roman" pitchFamily="18" charset="0"/>
                <a:cs typeface="Times New Roman" pitchFamily="18" charset="0"/>
              </a:rPr>
              <a:t>3+</a:t>
            </a:r>
            <a:r>
              <a:rPr lang="en-US" sz="2000" dirty="0">
                <a:latin typeface="Times New Roman" pitchFamily="18" charset="0"/>
                <a:cs typeface="Times New Roman" pitchFamily="18" charset="0"/>
              </a:rPr>
              <a:t>) form and is hydrolyzed </a:t>
            </a:r>
            <a:r>
              <a:rPr lang="en-US" sz="2000" dirty="0" err="1">
                <a:latin typeface="Times New Roman" pitchFamily="18" charset="0"/>
                <a:cs typeface="Times New Roman" pitchFamily="18" charset="0"/>
              </a:rPr>
              <a:t>abiotically</a:t>
            </a:r>
            <a:r>
              <a:rPr lang="en-US" sz="2000" dirty="0">
                <a:latin typeface="Times New Roman" pitchFamily="18" charset="0"/>
                <a:cs typeface="Times New Roman" pitchFamily="18" charset="0"/>
              </a:rPr>
              <a:t> to insoluble ferric hydroxide (Fe(OH)</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There </a:t>
            </a:r>
            <a:r>
              <a:rPr lang="en-US" sz="2000" dirty="0">
                <a:latin typeface="Times New Roman" pitchFamily="18" charset="0"/>
                <a:cs typeface="Times New Roman" pitchFamily="18" charset="0"/>
              </a:rPr>
              <a:t>are three distinct types of ferrous iron-oxidizing microbes.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first are </a:t>
            </a:r>
            <a:r>
              <a:rPr lang="en-US" sz="2000" dirty="0" err="1">
                <a:latin typeface="Times New Roman" pitchFamily="18" charset="0"/>
                <a:cs typeface="Times New Roman" pitchFamily="18" charset="0"/>
              </a:rPr>
              <a:t>acidophiles</a:t>
            </a:r>
            <a:r>
              <a:rPr lang="en-US" sz="2000" dirty="0">
                <a:latin typeface="Times New Roman" pitchFamily="18" charset="0"/>
                <a:cs typeface="Times New Roman" pitchFamily="18" charset="0"/>
              </a:rPr>
              <a:t>, such as the bacteria </a:t>
            </a:r>
            <a:r>
              <a:rPr lang="en-US" sz="2000" i="1" dirty="0" err="1">
                <a:latin typeface="Times New Roman" pitchFamily="18" charset="0"/>
                <a:cs typeface="Times New Roman" pitchFamily="18" charset="0"/>
              </a:rPr>
              <a:t>Acidithiobacillus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ferrooxidans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en-US" sz="2000" i="1" dirty="0" err="1">
                <a:latin typeface="Times New Roman" pitchFamily="18" charset="0"/>
                <a:cs typeface="Times New Roman" pitchFamily="18" charset="0"/>
              </a:rPr>
              <a:t>Leptospirillum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ferrooxidans</a:t>
            </a:r>
            <a:r>
              <a:rPr lang="en-US" sz="2000" dirty="0">
                <a:latin typeface="Times New Roman" pitchFamily="18" charset="0"/>
                <a:cs typeface="Times New Roman" pitchFamily="18" charset="0"/>
              </a:rPr>
              <a:t>, as well as the </a:t>
            </a:r>
            <a:r>
              <a:rPr lang="en-US" sz="2000" dirty="0" err="1">
                <a:latin typeface="Times New Roman" pitchFamily="18" charset="0"/>
                <a:cs typeface="Times New Roman" pitchFamily="18" charset="0"/>
              </a:rPr>
              <a:t>archaeon</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Ferroplasm</a:t>
            </a:r>
            <a:r>
              <a:rPr lang="en-US" sz="2000" dirty="0" err="1">
                <a:latin typeface="Times New Roman" pitchFamily="18" charset="0"/>
                <a:cs typeface="Times New Roman" pitchFamily="18" charset="0"/>
              </a:rPr>
              <a:t>a</a:t>
            </a:r>
            <a:r>
              <a:rPr lang="en-US" sz="2000" dirty="0">
                <a:latin typeface="Times New Roman" pitchFamily="18" charset="0"/>
                <a:cs typeface="Times New Roman" pitchFamily="18" charset="0"/>
              </a:rPr>
              <a:t>. These microbes oxidize iron in environments that have a very low pH and are important in acid mine drainage.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second type of microbes oxidizes ferrous iron at </a:t>
            </a:r>
            <a:r>
              <a:rPr lang="en-US" sz="2000" dirty="0" err="1">
                <a:latin typeface="Times New Roman" pitchFamily="18" charset="0"/>
                <a:cs typeface="Times New Roman" pitchFamily="18" charset="0"/>
              </a:rPr>
              <a:t>cirum</a:t>
            </a:r>
            <a:r>
              <a:rPr lang="en-US" sz="2000" dirty="0">
                <a:latin typeface="Times New Roman" pitchFamily="18" charset="0"/>
                <a:cs typeface="Times New Roman" pitchFamily="18" charset="0"/>
              </a:rPr>
              <a:t>-neutral </a:t>
            </a:r>
            <a:r>
              <a:rPr lang="en-US" sz="2000" dirty="0" err="1">
                <a:latin typeface="Times New Roman" pitchFamily="18" charset="0"/>
                <a:cs typeface="Times New Roman" pitchFamily="18" charset="0"/>
              </a:rPr>
              <a:t>pH.</a:t>
            </a:r>
            <a:r>
              <a:rPr lang="en-US" sz="2000" dirty="0">
                <a:latin typeface="Times New Roman" pitchFamily="18" charset="0"/>
                <a:cs typeface="Times New Roman" pitchFamily="18" charset="0"/>
              </a:rPr>
              <a:t> These micro-organisms (for example </a:t>
            </a:r>
            <a:r>
              <a:rPr lang="en-US" sz="2000" i="1" dirty="0" err="1">
                <a:latin typeface="Times New Roman" pitchFamily="18" charset="0"/>
                <a:cs typeface="Times New Roman" pitchFamily="18" charset="0"/>
              </a:rPr>
              <a:t>Gallionella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ferruginea</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or</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Leptothrix</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ochracea</a:t>
            </a:r>
            <a:r>
              <a:rPr lang="en-US" sz="2000" dirty="0">
                <a:latin typeface="Times New Roman" pitchFamily="18" charset="0"/>
                <a:cs typeface="Times New Roman" pitchFamily="18" charset="0"/>
              </a:rPr>
              <a:t>) live at the </a:t>
            </a:r>
            <a:r>
              <a:rPr lang="en-US" sz="2000" dirty="0" err="1">
                <a:latin typeface="Times New Roman" pitchFamily="18" charset="0"/>
                <a:cs typeface="Times New Roman" pitchFamily="18" charset="0"/>
              </a:rPr>
              <a:t>oxic</a:t>
            </a:r>
            <a:r>
              <a:rPr lang="en-US" sz="2000" dirty="0">
                <a:latin typeface="Times New Roman" pitchFamily="18" charset="0"/>
                <a:cs typeface="Times New Roman" pitchFamily="18" charset="0"/>
              </a:rPr>
              <a:t>-anoxic interfaces and are </a:t>
            </a:r>
            <a:r>
              <a:rPr lang="en-US" sz="2000" dirty="0" err="1">
                <a:latin typeface="Times New Roman" pitchFamily="18" charset="0"/>
                <a:cs typeface="Times New Roman" pitchFamily="18" charset="0"/>
              </a:rPr>
              <a:t>microaerophiles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third type of iron-oxidizing microbes is anaerobic photosynthetic bacteria such as </a:t>
            </a:r>
            <a:r>
              <a:rPr lang="en-US" sz="2000" i="1" dirty="0" err="1">
                <a:latin typeface="Times New Roman" pitchFamily="18" charset="0"/>
                <a:cs typeface="Times New Roman" pitchFamily="18" charset="0"/>
              </a:rPr>
              <a:t>Rhodopseudomonas</a:t>
            </a:r>
            <a:r>
              <a:rPr lang="en-US" sz="2000" dirty="0">
                <a:latin typeface="Times New Roman" pitchFamily="18" charset="0"/>
                <a:cs typeface="Times New Roman" pitchFamily="18" charset="0"/>
              </a:rPr>
              <a:t>, which use ferrous iron to produce NADH for autotrophic carbon dioxide fixation.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Biochemically</a:t>
            </a:r>
            <a:r>
              <a:rPr lang="en-US" sz="2000" dirty="0">
                <a:latin typeface="Times New Roman" pitchFamily="18" charset="0"/>
                <a:cs typeface="Times New Roman" pitchFamily="18" charset="0"/>
              </a:rPr>
              <a:t>, aerobic iron oxidation is a very energetically poor process which therefore requires large amounts of iron to be oxidized by the enzyme </a:t>
            </a:r>
            <a:r>
              <a:rPr lang="en-US" sz="2000" dirty="0" err="1">
                <a:latin typeface="Times New Roman" pitchFamily="18" charset="0"/>
                <a:cs typeface="Times New Roman" pitchFamily="18" charset="0"/>
              </a:rPr>
              <a:t>rusticyanin</a:t>
            </a:r>
            <a:r>
              <a:rPr lang="en-US" sz="2000" dirty="0">
                <a:latin typeface="Times New Roman" pitchFamily="18" charset="0"/>
                <a:cs typeface="Times New Roman" pitchFamily="18" charset="0"/>
              </a:rPr>
              <a:t> to facilitate the formation of proton motive force.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Like </a:t>
            </a:r>
            <a:r>
              <a:rPr lang="en-US" sz="2000" dirty="0">
                <a:latin typeface="Times New Roman" pitchFamily="18" charset="0"/>
                <a:cs typeface="Times New Roman" pitchFamily="18" charset="0"/>
              </a:rPr>
              <a:t>sulfur oxidation, reverse electron flow must be used to form the NADH used for carbon dioxide fixation via the Calvin cycle.</a:t>
            </a:r>
          </a:p>
        </p:txBody>
      </p:sp>
    </p:spTree>
    <p:extLst>
      <p:ext uri="{BB962C8B-B14F-4D97-AF65-F5344CB8AC3E}">
        <p14:creationId xmlns:p14="http://schemas.microsoft.com/office/powerpoint/2010/main" val="118547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71" y="228600"/>
            <a:ext cx="8839200" cy="5632311"/>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During chemosynthesis, chemosynthetic bacteria, being non-photosynthetic, have to rely on energy produced by oxidation of inorganic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compounds </a:t>
            </a: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order to manufacture food (sugars) while nitrogen-fixing bacteria convert nitrogen gas into nitrate.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All </a:t>
            </a:r>
            <a:r>
              <a:rPr lang="en-US" sz="2000" dirty="0">
                <a:latin typeface="Times New Roman" pitchFamily="18" charset="0"/>
                <a:cs typeface="Times New Roman" pitchFamily="18" charset="0"/>
              </a:rPr>
              <a:t>these processes serve to produce a proton used in carbon dioxide </a:t>
            </a:r>
            <a:r>
              <a:rPr lang="en-US" sz="2000" dirty="0" smtClean="0">
                <a:latin typeface="Times New Roman" pitchFamily="18" charset="0"/>
                <a:cs typeface="Times New Roman" pitchFamily="18" charset="0"/>
              </a:rPr>
              <a:t>fixation.</a:t>
            </a:r>
          </a:p>
          <a:p>
            <a:pPr marL="342900" indent="-342900">
              <a:lnSpc>
                <a:spcPct val="150000"/>
              </a:lnSpc>
              <a:buFont typeface="Arial" pitchFamily="34" charset="0"/>
              <a:buChar char="•"/>
            </a:pPr>
            <a:r>
              <a:rPr lang="en-US" sz="2000" dirty="0">
                <a:latin typeface="Times New Roman" pitchFamily="18" charset="0"/>
                <a:cs typeface="Times New Roman" pitchFamily="18" charset="0"/>
              </a:rPr>
              <a:t>Normally, these reactions </a:t>
            </a:r>
            <a:r>
              <a:rPr lang="en-US" sz="2000" b="1" dirty="0">
                <a:latin typeface="Times New Roman" pitchFamily="18" charset="0"/>
                <a:cs typeface="Times New Roman" pitchFamily="18" charset="0"/>
              </a:rPr>
              <a:t>occur in the cytoplasm </a:t>
            </a:r>
            <a:r>
              <a:rPr lang="en-US" sz="2000" dirty="0">
                <a:latin typeface="Times New Roman" pitchFamily="18" charset="0"/>
                <a:cs typeface="Times New Roman" pitchFamily="18" charset="0"/>
              </a:rPr>
              <a:t>in the presence of membrane-bound respiratory enzymes.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instance, </a:t>
            </a:r>
            <a:r>
              <a:rPr lang="en-US" sz="2000" b="1" dirty="0">
                <a:latin typeface="Times New Roman" pitchFamily="18" charset="0"/>
                <a:cs typeface="Times New Roman" pitchFamily="18" charset="0"/>
              </a:rPr>
              <a:t>in the case of hydrogen oxidation</a:t>
            </a:r>
            <a:r>
              <a:rPr lang="en-US" sz="2000" dirty="0">
                <a:latin typeface="Times New Roman" pitchFamily="18" charset="0"/>
                <a:cs typeface="Times New Roman" pitchFamily="18" charset="0"/>
              </a:rPr>
              <a:t>,  group 1 </a:t>
            </a:r>
            <a:r>
              <a:rPr lang="en-US" sz="2000" dirty="0" err="1">
                <a:latin typeface="Times New Roman" pitchFamily="18" charset="0"/>
                <a:cs typeface="Times New Roman" pitchFamily="18" charset="0"/>
              </a:rPr>
              <a:t>NiFe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hydrogenases</a:t>
            </a:r>
            <a:r>
              <a:rPr lang="en-US" sz="2000" dirty="0">
                <a:latin typeface="Times New Roman" pitchFamily="18" charset="0"/>
                <a:cs typeface="Times New Roman" pitchFamily="18" charset="0"/>
              </a:rPr>
              <a:t>, found in the cytoplasm, catalyze the reaction to produce 2 electrons and protons (hydrogen with a positive charge) from a hydrogen molecule (H2 &lt;&gt;2H+ and  2e-). These electrons are then channeled to the </a:t>
            </a:r>
            <a:r>
              <a:rPr lang="en-US" sz="2000" dirty="0" err="1">
                <a:latin typeface="Times New Roman" pitchFamily="18" charset="0"/>
                <a:cs typeface="Times New Roman" pitchFamily="18" charset="0"/>
              </a:rPr>
              <a:t>quinone</a:t>
            </a:r>
            <a:r>
              <a:rPr lang="en-US" sz="2000" dirty="0">
                <a:latin typeface="Times New Roman" pitchFamily="18" charset="0"/>
                <a:cs typeface="Times New Roman" pitchFamily="18" charset="0"/>
              </a:rPr>
              <a:t> pool in the electron transport chain.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588515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610600" cy="5170646"/>
          </a:xfrm>
          <a:prstGeom prst="rect">
            <a:avLst/>
          </a:prstGeom>
        </p:spPr>
        <p:txBody>
          <a:bodyPr wrap="square">
            <a:spAutoFit/>
          </a:bodyPr>
          <a:lstStyle/>
          <a:p>
            <a:pPr marL="285750" indent="-285750">
              <a:lnSpc>
                <a:spcPct val="150000"/>
              </a:lnSpc>
              <a:buFont typeface="Arial" pitchFamily="34" charset="0"/>
              <a:buChar char="•"/>
            </a:pPr>
            <a:r>
              <a:rPr lang="en-US" sz="2000" b="1" dirty="0">
                <a:latin typeface="Times New Roman" pitchFamily="18" charset="0"/>
                <a:cs typeface="Times New Roman" pitchFamily="18" charset="0"/>
              </a:rPr>
              <a:t>In the case of hydrogen sulfide</a:t>
            </a:r>
            <a:r>
              <a:rPr lang="en-US" sz="2000" dirty="0">
                <a:latin typeface="Times New Roman" pitchFamily="18" charset="0"/>
                <a:cs typeface="Times New Roman" pitchFamily="18" charset="0"/>
              </a:rPr>
              <a:t>, the compound undergoes oxidation to release electrons and hydrogen ions (referred to as protons given that they are separated from the compound and electrons and gain a positive charge). The products of this reaction are therefore sulfur, electrons as well as protons. Electrons and protons then enter the electron transport chain (at the membrane).</a:t>
            </a:r>
          </a:p>
          <a:p>
            <a:pPr marL="285750" indent="-285750">
              <a:lnSpc>
                <a:spcPct val="150000"/>
              </a:lnSpc>
              <a:buFont typeface="Arial" pitchFamily="34" charset="0"/>
              <a:buChar char="•"/>
            </a:pPr>
            <a:r>
              <a:rPr lang="en-US" sz="2000" dirty="0">
                <a:latin typeface="Times New Roman" pitchFamily="18" charset="0"/>
                <a:cs typeface="Times New Roman" pitchFamily="18" charset="0"/>
              </a:rPr>
              <a:t>As electrons enter this chain, protons are pumped out of the cell. Electrons, on the other hand, are accepted by oxygen and attract the protons (hydrogen ions) thereby forming water molecules. </a:t>
            </a:r>
            <a:endParaRPr lang="en-US" sz="2000"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Through </a:t>
            </a:r>
            <a:r>
              <a:rPr lang="en-US" sz="2000" dirty="0">
                <a:latin typeface="Times New Roman" pitchFamily="18" charset="0"/>
                <a:cs typeface="Times New Roman" pitchFamily="18" charset="0"/>
              </a:rPr>
              <a:t>an enzyme known as ATP synthase, protons that had been previously pumped out of the cell are channeled back to the cell with their energy (kinetic energy) is stored as ATP and is used for sugar synthesis.</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832147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348" y="381000"/>
            <a:ext cx="8686800" cy="5601533"/>
          </a:xfrm>
          <a:prstGeom prst="rect">
            <a:avLst/>
          </a:prstGeom>
        </p:spPr>
        <p:txBody>
          <a:bodyPr wrap="square">
            <a:spAutoFit/>
          </a:bodyPr>
          <a:lstStyle/>
          <a:p>
            <a:r>
              <a:rPr lang="en-US" sz="2000" b="1" dirty="0">
                <a:latin typeface="Times New Roman" pitchFamily="18" charset="0"/>
                <a:cs typeface="Times New Roman" pitchFamily="18" charset="0"/>
              </a:rPr>
              <a:t>Carbon Assimilation in Chemosynthetic Bacteria (fixation</a:t>
            </a:r>
            <a:r>
              <a:rPr lang="en-US" sz="2000" b="1" dirty="0" smtClean="0">
                <a:latin typeface="Times New Roman" pitchFamily="18" charset="0"/>
                <a:cs typeface="Times New Roman" pitchFamily="18" charset="0"/>
              </a:rPr>
              <a:t>)</a:t>
            </a:r>
          </a:p>
          <a:p>
            <a:r>
              <a:rPr lang="en-US" sz="2000" dirty="0">
                <a:latin typeface="Times New Roman" pitchFamily="18" charset="0"/>
                <a:cs typeface="Times New Roman" pitchFamily="18" charset="0"/>
              </a:rPr>
              <a:t>Depending on the type of bacteria, their habitat, and carbon source, there are a number of metabolic pathways used for fixation. </a:t>
            </a: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of the most common pathways include</a:t>
            </a:r>
            <a:r>
              <a:rPr lang="en-US" sz="2000" dirty="0" smtClean="0">
                <a:latin typeface="Times New Roman" pitchFamily="18" charset="0"/>
                <a:cs typeface="Times New Roman" pitchFamily="18" charset="0"/>
              </a:rPr>
              <a:t>:</a:t>
            </a:r>
          </a:p>
          <a:p>
            <a:r>
              <a:rPr lang="en-US" sz="2000" b="1" dirty="0">
                <a:latin typeface="Times New Roman" pitchFamily="18" charset="0"/>
                <a:cs typeface="Times New Roman" pitchFamily="18" charset="0"/>
              </a:rPr>
              <a:t>Calvin-Benson Cycle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this cycle, the enzyme </a:t>
            </a:r>
            <a:r>
              <a:rPr lang="en-US" sz="2000" dirty="0" err="1">
                <a:latin typeface="Times New Roman" pitchFamily="18" charset="0"/>
                <a:cs typeface="Times New Roman" pitchFamily="18" charset="0"/>
              </a:rPr>
              <a:t>RuBisCo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ribulose</a:t>
            </a:r>
            <a:r>
              <a:rPr lang="en-US" sz="2000" dirty="0">
                <a:latin typeface="Times New Roman" pitchFamily="18" charset="0"/>
                <a:cs typeface="Times New Roman" pitchFamily="18" charset="0"/>
              </a:rPr>
              <a:t> 1, 5-bisphosphate carboxylase/</a:t>
            </a:r>
            <a:r>
              <a:rPr lang="en-US" sz="2000" dirty="0" err="1">
                <a:latin typeface="Times New Roman" pitchFamily="18" charset="0"/>
                <a:cs typeface="Times New Roman" pitchFamily="18" charset="0"/>
              </a:rPr>
              <a:t>oxygenase</a:t>
            </a:r>
            <a:r>
              <a:rPr lang="en-US" sz="2000" dirty="0">
                <a:latin typeface="Times New Roman" pitchFamily="18" charset="0"/>
                <a:cs typeface="Times New Roman" pitchFamily="18" charset="0"/>
              </a:rPr>
              <a:t>) facilitates the addition of molecular carbon dioxide to </a:t>
            </a:r>
            <a:r>
              <a:rPr lang="en-US" sz="2000" dirty="0" err="1">
                <a:latin typeface="Times New Roman" pitchFamily="18" charset="0"/>
                <a:cs typeface="Times New Roman" pitchFamily="18" charset="0"/>
              </a:rPr>
              <a:t>ribulose</a:t>
            </a:r>
            <a:r>
              <a:rPr lang="en-US" sz="2000" dirty="0">
                <a:latin typeface="Times New Roman" pitchFamily="18" charset="0"/>
                <a:cs typeface="Times New Roman" pitchFamily="18" charset="0"/>
              </a:rPr>
              <a:t> 1, 5-bisphosphate. This process generates a six-carbon compound that is, in turn, converted into two molecules of 3-PGA (3-phosphoglycerate). This process is referred to as </a:t>
            </a:r>
            <a:r>
              <a:rPr lang="en-US" sz="2000" b="1" dirty="0">
                <a:latin typeface="Times New Roman" pitchFamily="18" charset="0"/>
                <a:cs typeface="Times New Roman" pitchFamily="18" charset="0"/>
              </a:rPr>
              <a:t>carbon fixation </a:t>
            </a:r>
            <a:r>
              <a:rPr lang="en-US" sz="2000" dirty="0">
                <a:latin typeface="Times New Roman" pitchFamily="18" charset="0"/>
                <a:cs typeface="Times New Roman" pitchFamily="18" charset="0"/>
              </a:rPr>
              <a:t>given that it involves the conversion of carbon dioxide into organic molecules</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a:latin typeface="Times New Roman" pitchFamily="18" charset="0"/>
                <a:cs typeface="Times New Roman" pitchFamily="18" charset="0"/>
              </a:rPr>
              <a:t>Through the energy stored in ATP and NADPH (generated through the oxidation process), the carbon compound (3-PGA) is again converted into another carbon compound to form G3P (Glyceraldehyde 3-phosphate) in the </a:t>
            </a:r>
            <a:r>
              <a:rPr lang="en-US" sz="2000" b="1" dirty="0">
                <a:latin typeface="Times New Roman" pitchFamily="18" charset="0"/>
                <a:cs typeface="Times New Roman" pitchFamily="18" charset="0"/>
              </a:rPr>
              <a:t>reduction phas</a:t>
            </a:r>
            <a:r>
              <a:rPr lang="en-US" sz="2000" dirty="0">
                <a:latin typeface="Times New Roman" pitchFamily="18" charset="0"/>
                <a:cs typeface="Times New Roman" pitchFamily="18" charset="0"/>
              </a:rPr>
              <a:t>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As </a:t>
            </a:r>
            <a:r>
              <a:rPr lang="en-US" sz="2000" dirty="0">
                <a:latin typeface="Times New Roman" pitchFamily="18" charset="0"/>
                <a:cs typeface="Times New Roman" pitchFamily="18" charset="0"/>
              </a:rPr>
              <a:t>one of these molecules leaves the Calvin chain (to form the carbohydrate molecule/sugar), the other is involved in the </a:t>
            </a:r>
            <a:r>
              <a:rPr lang="en-US" sz="2000" b="1" dirty="0" smtClean="0">
                <a:latin typeface="Times New Roman" pitchFamily="18" charset="0"/>
                <a:cs typeface="Times New Roman" pitchFamily="18" charset="0"/>
              </a:rPr>
              <a:t>regeneration </a:t>
            </a:r>
            <a:r>
              <a:rPr lang="en-US" sz="2000" b="1" dirty="0">
                <a:latin typeface="Times New Roman" pitchFamily="18" charset="0"/>
                <a:cs typeface="Times New Roman" pitchFamily="18" charset="0"/>
              </a:rPr>
              <a:t>of </a:t>
            </a:r>
            <a:r>
              <a:rPr lang="en-US" sz="2000" b="1" dirty="0" err="1">
                <a:latin typeface="Times New Roman" pitchFamily="18" charset="0"/>
                <a:cs typeface="Times New Roman" pitchFamily="18" charset="0"/>
              </a:rPr>
              <a:t>RuBP</a:t>
            </a:r>
            <a:r>
              <a:rPr lang="en-US" sz="2000" dirty="0">
                <a:latin typeface="Times New Roman" pitchFamily="18" charset="0"/>
                <a:cs typeface="Times New Roman" pitchFamily="18" charset="0"/>
              </a:rPr>
              <a:t>.</a:t>
            </a:r>
          </a:p>
          <a:p>
            <a:endParaRPr lang="en-US" b="1" dirty="0">
              <a:effectLst/>
            </a:endParaRPr>
          </a:p>
        </p:txBody>
      </p:sp>
    </p:spTree>
    <p:extLst>
      <p:ext uri="{BB962C8B-B14F-4D97-AF65-F5344CB8AC3E}">
        <p14:creationId xmlns:p14="http://schemas.microsoft.com/office/powerpoint/2010/main" val="446137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10600" cy="3785652"/>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Krebs Reverse Cycle</a:t>
            </a:r>
            <a:r>
              <a:rPr lang="en-US" sz="2000" dirty="0">
                <a:latin typeface="Times New Roman" pitchFamily="18" charset="0"/>
                <a:cs typeface="Times New Roman" pitchFamily="18" charset="0"/>
              </a:rPr>
              <a:t> -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C</a:t>
            </a:r>
            <a:r>
              <a:rPr lang="en-US" sz="2000" dirty="0" smtClean="0">
                <a:latin typeface="Times New Roman" pitchFamily="18" charset="0"/>
                <a:cs typeface="Times New Roman" pitchFamily="18" charset="0"/>
              </a:rPr>
              <a:t>arbon </a:t>
            </a:r>
            <a:r>
              <a:rPr lang="en-US" sz="2000" dirty="0">
                <a:latin typeface="Times New Roman" pitchFamily="18" charset="0"/>
                <a:cs typeface="Times New Roman" pitchFamily="18" charset="0"/>
              </a:rPr>
              <a:t>fixation in Krebs Reverse Cycle results in the production of pyruvate.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Also </a:t>
            </a:r>
            <a:r>
              <a:rPr lang="en-US" sz="2000" dirty="0">
                <a:latin typeface="Times New Roman" pitchFamily="18" charset="0"/>
                <a:cs typeface="Times New Roman" pitchFamily="18" charset="0"/>
              </a:rPr>
              <a:t>known as the Reductive </a:t>
            </a:r>
            <a:r>
              <a:rPr lang="en-US" sz="2000" dirty="0" err="1">
                <a:latin typeface="Times New Roman" pitchFamily="18" charset="0"/>
                <a:cs typeface="Times New Roman" pitchFamily="18" charset="0"/>
              </a:rPr>
              <a:t>Tricarboxylic</a:t>
            </a:r>
            <a:r>
              <a:rPr lang="en-US" sz="2000" dirty="0">
                <a:latin typeface="Times New Roman" pitchFamily="18" charset="0"/>
                <a:cs typeface="Times New Roman" pitchFamily="18" charset="0"/>
              </a:rPr>
              <a:t> Acid Cycle, this cycle starts with the fixation of two molecules of carbon dioxide.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results in the production of acetyl coenzyme A (acetyl-CoA) that is in turn reductively </a:t>
            </a:r>
            <a:r>
              <a:rPr lang="en-US" sz="2000" dirty="0" err="1">
                <a:latin typeface="Times New Roman" pitchFamily="18" charset="0"/>
                <a:cs typeface="Times New Roman" pitchFamily="18" charset="0"/>
              </a:rPr>
              <a:t>carboxylated</a:t>
            </a:r>
            <a:r>
              <a:rPr lang="en-US" sz="2000" dirty="0">
                <a:latin typeface="Times New Roman" pitchFamily="18" charset="0"/>
                <a:cs typeface="Times New Roman" pitchFamily="18" charset="0"/>
              </a:rPr>
              <a:t> to produce pyruvate.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pyruvate produced through the process is then used for the synthesis of the organic cell materials. </a:t>
            </a:r>
          </a:p>
        </p:txBody>
      </p:sp>
    </p:spTree>
    <p:extLst>
      <p:ext uri="{BB962C8B-B14F-4D97-AF65-F5344CB8AC3E}">
        <p14:creationId xmlns:p14="http://schemas.microsoft.com/office/powerpoint/2010/main" val="3755974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432" y="304800"/>
            <a:ext cx="8458200" cy="6247864"/>
          </a:xfrm>
          <a:prstGeom prst="rect">
            <a:avLst/>
          </a:prstGeom>
        </p:spPr>
        <p:txBody>
          <a:bodyPr wrap="square">
            <a:spAutoFit/>
          </a:bodyPr>
          <a:lstStyle/>
          <a:p>
            <a:r>
              <a:rPr lang="en-US" sz="2000" dirty="0">
                <a:latin typeface="Times New Roman" pitchFamily="18" charset="0"/>
                <a:cs typeface="Times New Roman" pitchFamily="18" charset="0"/>
              </a:rPr>
              <a:t>Some of the other processes used by these bacteria include:</a:t>
            </a:r>
            <a:br>
              <a:rPr lang="en-US" sz="2000" dirty="0">
                <a:latin typeface="Times New Roman" pitchFamily="18" charset="0"/>
                <a:cs typeface="Times New Roman" pitchFamily="18" charset="0"/>
              </a:rPr>
            </a:br>
            <a:r>
              <a:rPr lang="en-US" sz="2000" b="1" dirty="0" smtClean="0">
                <a:latin typeface="Times New Roman" pitchFamily="18" charset="0"/>
                <a:cs typeface="Times New Roman" pitchFamily="18" charset="0"/>
              </a:rPr>
              <a:t>3-Hydroxypropionate cycle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pathway fixes carbon dioxide to form </a:t>
            </a:r>
            <a:r>
              <a:rPr lang="en-US" sz="2000" dirty="0" err="1">
                <a:latin typeface="Times New Roman" pitchFamily="18" charset="0"/>
                <a:cs typeface="Times New Roman" pitchFamily="18" charset="0"/>
              </a:rPr>
              <a:t>Malyl</a:t>
            </a:r>
            <a:r>
              <a:rPr lang="en-US" sz="2000" dirty="0">
                <a:latin typeface="Times New Roman" pitchFamily="18" charset="0"/>
                <a:cs typeface="Times New Roman" pitchFamily="18" charset="0"/>
              </a:rPr>
              <a:t>-CoA in the presence of acetyl-CoA and </a:t>
            </a:r>
            <a:r>
              <a:rPr lang="en-US" sz="2000" dirty="0" err="1">
                <a:latin typeface="Times New Roman" pitchFamily="18" charset="0"/>
                <a:cs typeface="Times New Roman" pitchFamily="18" charset="0"/>
              </a:rPr>
              <a:t>propionyl</a:t>
            </a:r>
            <a:r>
              <a:rPr lang="en-US" sz="2000" dirty="0">
                <a:latin typeface="Times New Roman" pitchFamily="18" charset="0"/>
                <a:cs typeface="Times New Roman" pitchFamily="18" charset="0"/>
              </a:rPr>
              <a:t>-CoA carboxylases.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is then split to produce acetyl-CoA and </a:t>
            </a:r>
            <a:r>
              <a:rPr lang="en-US" sz="2000" dirty="0" err="1">
                <a:latin typeface="Times New Roman" pitchFamily="18" charset="0"/>
                <a:cs typeface="Times New Roman" pitchFamily="18" charset="0"/>
              </a:rPr>
              <a:t>glyoxylate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Ultimately</a:t>
            </a:r>
            <a:r>
              <a:rPr lang="en-US" sz="2000" dirty="0">
                <a:latin typeface="Times New Roman" pitchFamily="18" charset="0"/>
                <a:cs typeface="Times New Roman" pitchFamily="18" charset="0"/>
              </a:rPr>
              <a:t>, the pathway results in the production of pyruvate which is used for synthesizing various organic materials required by the cell. </a:t>
            </a:r>
          </a:p>
          <a:p>
            <a:r>
              <a:rPr lang="en-US" sz="2000" dirty="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Reductive </a:t>
            </a:r>
            <a:r>
              <a:rPr lang="en-US" sz="2000" b="1" dirty="0">
                <a:latin typeface="Times New Roman" pitchFamily="18" charset="0"/>
                <a:cs typeface="Times New Roman" pitchFamily="18" charset="0"/>
              </a:rPr>
              <a:t>Acetyl-CoA Pathway</a:t>
            </a:r>
            <a:r>
              <a:rPr lang="en-US" sz="2000" dirty="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this pathway, two molecules of carbon dioxide are fixed to form acetyl-CoA.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Typically</a:t>
            </a:r>
            <a:r>
              <a:rPr lang="en-US" sz="2000" dirty="0">
                <a:latin typeface="Times New Roman" pitchFamily="18" charset="0"/>
                <a:cs typeface="Times New Roman" pitchFamily="18" charset="0"/>
              </a:rPr>
              <a:t>, hydrogen acts as the electron donor in this reaction with Carbon Dioxide being the electron acceptor. </a:t>
            </a:r>
          </a:p>
          <a:p>
            <a:r>
              <a:rPr lang="en-US" sz="2000" dirty="0">
                <a:latin typeface="Times New Roman" pitchFamily="18" charset="0"/>
                <a:cs typeface="Times New Roman" pitchFamily="18" charset="0"/>
              </a:rPr>
              <a:t> </a:t>
            </a:r>
          </a:p>
          <a:p>
            <a:r>
              <a:rPr lang="en-US" sz="2000" b="1" dirty="0" err="1" smtClean="0">
                <a:latin typeface="Times New Roman" pitchFamily="18" charset="0"/>
                <a:cs typeface="Times New Roman" pitchFamily="18" charset="0"/>
              </a:rPr>
              <a:t>Dicarboxylate</a:t>
            </a:r>
            <a:r>
              <a:rPr lang="en-US" sz="2000" b="1" dirty="0" smtClean="0">
                <a:latin typeface="Times New Roman" pitchFamily="18" charset="0"/>
                <a:cs typeface="Times New Roman" pitchFamily="18" charset="0"/>
              </a:rPr>
              <a:t>/4-Hydroxybutyrate </a:t>
            </a:r>
            <a:r>
              <a:rPr lang="en-US" sz="2000" b="1" dirty="0">
                <a:latin typeface="Times New Roman" pitchFamily="18" charset="0"/>
                <a:cs typeface="Times New Roman" pitchFamily="18" charset="0"/>
              </a:rPr>
              <a:t>Cycle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cycle is common among bacteria found in anaerobic and </a:t>
            </a:r>
            <a:r>
              <a:rPr lang="en-US" sz="2000" dirty="0" err="1">
                <a:latin typeface="Times New Roman" pitchFamily="18" charset="0"/>
                <a:cs typeface="Times New Roman" pitchFamily="18" charset="0"/>
              </a:rPr>
              <a:t>microaerobic</a:t>
            </a:r>
            <a:r>
              <a:rPr lang="en-US" sz="2000" dirty="0">
                <a:latin typeface="Times New Roman" pitchFamily="18" charset="0"/>
                <a:cs typeface="Times New Roman" pitchFamily="18" charset="0"/>
              </a:rPr>
              <a:t> habitats (e.g. </a:t>
            </a:r>
            <a:r>
              <a:rPr lang="en-US" sz="2000" i="1" dirty="0" err="1">
                <a:latin typeface="Times New Roman" pitchFamily="18" charset="0"/>
                <a:cs typeface="Times New Roman" pitchFamily="18" charset="0"/>
              </a:rPr>
              <a:t>Desulfurococcales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Like </a:t>
            </a:r>
            <a:r>
              <a:rPr lang="en-US" sz="2000" dirty="0">
                <a:latin typeface="Times New Roman" pitchFamily="18" charset="0"/>
                <a:cs typeface="Times New Roman" pitchFamily="18" charset="0"/>
              </a:rPr>
              <a:t>the 3-hydroxypropionate/4-hydroxybutyrate cycle, this cycle converts </a:t>
            </a:r>
            <a:r>
              <a:rPr lang="en-US" sz="2000" dirty="0" smtClean="0">
                <a:latin typeface="Times New Roman" pitchFamily="18" charset="0"/>
                <a:cs typeface="Times New Roman" pitchFamily="18" charset="0"/>
              </a:rPr>
              <a:t>acetyl-CoA </a:t>
            </a:r>
            <a:r>
              <a:rPr lang="en-US" sz="2000" dirty="0">
                <a:latin typeface="Times New Roman" pitchFamily="18" charset="0"/>
                <a:cs typeface="Times New Roman" pitchFamily="18" charset="0"/>
              </a:rPr>
              <a:t>and two molecules of carbon into </a:t>
            </a:r>
            <a:r>
              <a:rPr lang="en-US" sz="2000" dirty="0" err="1">
                <a:latin typeface="Times New Roman" pitchFamily="18" charset="0"/>
                <a:cs typeface="Times New Roman" pitchFamily="18" charset="0"/>
              </a:rPr>
              <a:t>succinyl</a:t>
            </a:r>
            <a:r>
              <a:rPr lang="en-US" sz="2000" dirty="0">
                <a:latin typeface="Times New Roman" pitchFamily="18" charset="0"/>
                <a:cs typeface="Times New Roman" pitchFamily="18" charset="0"/>
              </a:rPr>
              <a:t>-coenzyme (CoA).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of the enzymes involved in this cycle include pyruvate synthase and </a:t>
            </a:r>
            <a:r>
              <a:rPr lang="en-US" sz="2000" dirty="0" err="1">
                <a:latin typeface="Times New Roman" pitchFamily="18" charset="0"/>
                <a:cs typeface="Times New Roman" pitchFamily="18" charset="0"/>
              </a:rPr>
              <a:t>phosphoenolpyruvate</a:t>
            </a:r>
            <a:r>
              <a:rPr lang="en-US" sz="2000" dirty="0">
                <a:latin typeface="Times New Roman" pitchFamily="18" charset="0"/>
                <a:cs typeface="Times New Roman" pitchFamily="18" charset="0"/>
              </a:rPr>
              <a:t> (PEP) carboxylase. </a:t>
            </a:r>
            <a:endParaRPr lang="en-US" sz="20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014848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8915400" cy="6217087"/>
          </a:xfrm>
          <a:prstGeom prst="rect">
            <a:avLst/>
          </a:prstGeom>
        </p:spPr>
        <p:txBody>
          <a:bodyPr wrap="square">
            <a:spAutoFit/>
          </a:bodyPr>
          <a:lstStyle/>
          <a:p>
            <a:pPr marL="342900" indent="-342900">
              <a:buFont typeface="Arial" pitchFamily="34" charset="0"/>
              <a:buChar char="•"/>
            </a:pPr>
            <a:r>
              <a:rPr lang="en-US" sz="2000" b="1" dirty="0">
                <a:latin typeface="Times New Roman" pitchFamily="18" charset="0"/>
                <a:cs typeface="Times New Roman" pitchFamily="18" charset="0"/>
              </a:rPr>
              <a:t>Importance of Chemosynthetic </a:t>
            </a:r>
            <a:r>
              <a:rPr lang="en-US" sz="2000" b="1" dirty="0" smtClean="0">
                <a:latin typeface="Times New Roman" pitchFamily="18" charset="0"/>
                <a:cs typeface="Times New Roman" pitchFamily="18" charset="0"/>
              </a:rPr>
              <a:t>Bacteria</a:t>
            </a:r>
          </a:p>
          <a:p>
            <a:pPr marL="342900" indent="-342900">
              <a:buFont typeface="Arial" pitchFamily="34" charset="0"/>
              <a:buChar char="•"/>
            </a:pPr>
            <a:r>
              <a:rPr lang="en-US" sz="2000" dirty="0">
                <a:latin typeface="Times New Roman" pitchFamily="18" charset="0"/>
                <a:cs typeface="Times New Roman" pitchFamily="18" charset="0"/>
              </a:rPr>
              <a:t>C</a:t>
            </a:r>
            <a:r>
              <a:rPr lang="en-US" sz="2000" dirty="0" smtClean="0">
                <a:latin typeface="Times New Roman" pitchFamily="18" charset="0"/>
                <a:cs typeface="Times New Roman" pitchFamily="18" charset="0"/>
              </a:rPr>
              <a:t>hemosynthesis </a:t>
            </a:r>
            <a:r>
              <a:rPr lang="en-US" sz="2000" dirty="0">
                <a:latin typeface="Times New Roman" pitchFamily="18" charset="0"/>
                <a:cs typeface="Times New Roman" pitchFamily="18" charset="0"/>
              </a:rPr>
              <a:t>refers to the process through which chemosynthetic bacteria process food using chemical energy.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Therefore</a:t>
            </a:r>
            <a:r>
              <a:rPr lang="en-US" sz="2000" dirty="0">
                <a:latin typeface="Times New Roman" pitchFamily="18" charset="0"/>
                <a:cs typeface="Times New Roman" pitchFamily="18" charset="0"/>
              </a:rPr>
              <a:t>, compared to photosynthesis, these organisms are not dependent on light energy for production</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This makes them important primary producers in various habitats that contain </a:t>
            </a:r>
            <a:r>
              <a:rPr lang="en-US" sz="2000" dirty="0" smtClean="0">
                <a:latin typeface="Times New Roman" pitchFamily="18" charset="0"/>
                <a:cs typeface="Times New Roman" pitchFamily="18" charset="0"/>
              </a:rPr>
              <a:t>oxidants </a:t>
            </a:r>
            <a:r>
              <a:rPr lang="en-US" sz="2000" dirty="0">
                <a:latin typeface="Times New Roman" pitchFamily="18" charset="0"/>
                <a:cs typeface="Times New Roman" pitchFamily="18" charset="0"/>
              </a:rPr>
              <a:t>as nitrates and sulfates. </a:t>
            </a:r>
          </a:p>
          <a:p>
            <a:pPr marL="342900" indent="-342900">
              <a:buFont typeface="Arial" pitchFamily="34" charset="0"/>
              <a:buChar char="•"/>
            </a:pPr>
            <a:r>
              <a:rPr lang="en-US" sz="2000" dirty="0">
                <a:latin typeface="Times New Roman" pitchFamily="18" charset="0"/>
                <a:cs typeface="Times New Roman" pitchFamily="18" charset="0"/>
              </a:rPr>
              <a:t>In deep-sea vent ecosystems, for instance, the absence of sunlight means that photosynthesis cannot take place. However, because of the ability of some bacteria to manufacture food through chemosynthesis, they play an important role as producers in this ecosystem.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It also  has benefit for other </a:t>
            </a:r>
            <a:r>
              <a:rPr lang="en-US" sz="2000" dirty="0">
                <a:latin typeface="Times New Roman" pitchFamily="18" charset="0"/>
                <a:cs typeface="Times New Roman" pitchFamily="18" charset="0"/>
              </a:rPr>
              <a:t>organisms through a symbiotic relationship. For instance, in various environments, nitrogen-fixing bacteria have been shown to form symbiotic relationships that benefit a variety of organisms (algae, diatoms, legumes, sponges, </a:t>
            </a:r>
            <a:r>
              <a:rPr lang="en-US" sz="2000" dirty="0" err="1">
                <a:latin typeface="Times New Roman" pitchFamily="18" charset="0"/>
                <a:cs typeface="Times New Roman" pitchFamily="18" charset="0"/>
              </a:rPr>
              <a:t>etc</a:t>
            </a:r>
            <a:r>
              <a:rPr lang="en-US" sz="2000" dirty="0">
                <a:latin typeface="Times New Roman" pitchFamily="18" charset="0"/>
                <a:cs typeface="Times New Roman" pitchFamily="18" charset="0"/>
              </a:rPr>
              <a:t>). Here, they are able to convert nitrogen (abundant in nature) into useable forms. </a:t>
            </a:r>
          </a:p>
          <a:p>
            <a:pPr marL="342900" indent="-342900">
              <a:buFont typeface="Arial" pitchFamily="34" charset="0"/>
              <a:buChar char="•"/>
            </a:pPr>
            <a:r>
              <a:rPr lang="en-US" sz="2000" dirty="0">
                <a:latin typeface="Times New Roman" pitchFamily="18" charset="0"/>
                <a:cs typeface="Times New Roman" pitchFamily="18" charset="0"/>
              </a:rPr>
              <a:t>Here, these bacteria can catalyze atmospheric nitrogen to produce ammonia (using an enzyme known as </a:t>
            </a:r>
            <a:r>
              <a:rPr lang="en-US" sz="2000" dirty="0" err="1">
                <a:latin typeface="Times New Roman" pitchFamily="18" charset="0"/>
                <a:cs typeface="Times New Roman" pitchFamily="18" charset="0"/>
              </a:rPr>
              <a:t>nitrogenase</a:t>
            </a:r>
            <a:r>
              <a:rPr lang="en-US" sz="2000" dirty="0">
                <a:latin typeface="Times New Roman" pitchFamily="18" charset="0"/>
                <a:cs typeface="Times New Roman" pitchFamily="18" charset="0"/>
              </a:rPr>
              <a:t>) which is then used by plants for the synthesis of nitrogenous biomolecules.</a:t>
            </a:r>
          </a:p>
          <a:p>
            <a:endParaRPr lang="en-US" b="1" dirty="0">
              <a:effectLst/>
            </a:endParaRPr>
          </a:p>
        </p:txBody>
      </p:sp>
    </p:spTree>
    <p:extLst>
      <p:ext uri="{BB962C8B-B14F-4D97-AF65-F5344CB8AC3E}">
        <p14:creationId xmlns:p14="http://schemas.microsoft.com/office/powerpoint/2010/main" val="1305535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6370975"/>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Because of their ability to manufacture their own food using chemical energy, these organisms are able to survive in a variety of habitats/environments (including harsh environments with extreme conditions) as free-living organisms or in association with other organisms (through symbiosis with other organisms</a:t>
            </a:r>
            <a:r>
              <a:rPr lang="en-US" sz="2000"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dirty="0">
                <a:latin typeface="Times New Roman" pitchFamily="18" charset="0"/>
                <a:cs typeface="Times New Roman" pitchFamily="18" charset="0"/>
              </a:rPr>
              <a:t>Unlike </a:t>
            </a:r>
            <a:r>
              <a:rPr lang="en-US" sz="2000" dirty="0" smtClean="0">
                <a:latin typeface="Times New Roman" pitchFamily="18" charset="0"/>
                <a:cs typeface="Times New Roman" pitchFamily="18" charset="0"/>
              </a:rPr>
              <a:t>photosynthesis which </a:t>
            </a:r>
            <a:r>
              <a:rPr lang="en-US" sz="2000" dirty="0">
                <a:latin typeface="Times New Roman" pitchFamily="18" charset="0"/>
                <a:cs typeface="Times New Roman" pitchFamily="18" charset="0"/>
              </a:rPr>
              <a:t>is common in </a:t>
            </a:r>
            <a:r>
              <a:rPr lang="en-US" sz="2000" dirty="0" smtClean="0">
                <a:latin typeface="Times New Roman" pitchFamily="18" charset="0"/>
                <a:cs typeface="Times New Roman" pitchFamily="18" charset="0"/>
              </a:rPr>
              <a:t>eukaryotic organisms </a:t>
            </a:r>
            <a:r>
              <a:rPr lang="en-US" sz="2000" dirty="0">
                <a:latin typeface="Times New Roman" pitchFamily="18" charset="0"/>
                <a:cs typeface="Times New Roman" pitchFamily="18" charset="0"/>
              </a:rPr>
              <a:t>and </a:t>
            </a:r>
            <a:r>
              <a:rPr lang="en-US" sz="2000" dirty="0" smtClean="0">
                <a:latin typeface="Times New Roman" pitchFamily="18" charset="0"/>
                <a:cs typeface="Times New Roman" pitchFamily="18" charset="0"/>
              </a:rPr>
              <a:t>cyanobacteria, </a:t>
            </a:r>
            <a:r>
              <a:rPr lang="en-US" sz="2000" dirty="0">
                <a:latin typeface="Times New Roman" pitchFamily="18" charset="0"/>
                <a:cs typeface="Times New Roman" pitchFamily="18" charset="0"/>
              </a:rPr>
              <a:t>chemosynthetic reactions are mostly carried out by prokaryotic microorganisms (particularly bacteria and </a:t>
            </a:r>
            <a:r>
              <a:rPr lang="en-US" sz="2000" dirty="0" err="1" smtClean="0">
                <a:latin typeface="Times New Roman" pitchFamily="18" charset="0"/>
                <a:cs typeface="Times New Roman" pitchFamily="18" charset="0"/>
              </a:rPr>
              <a:t>archaea</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Examples </a:t>
            </a:r>
            <a:r>
              <a:rPr lang="en-US" sz="2000" dirty="0">
                <a:latin typeface="Times New Roman" pitchFamily="18" charset="0"/>
                <a:cs typeface="Times New Roman" pitchFamily="18" charset="0"/>
              </a:rPr>
              <a:t>of chemosynthetic bacteria include:</a:t>
            </a:r>
          </a:p>
          <a:p>
            <a:pPr marL="633413" indent="-58738">
              <a:lnSpc>
                <a:spcPct val="150000"/>
              </a:lnSpc>
              <a:buFont typeface="Arial" pitchFamily="34" charset="0"/>
              <a:buChar char="•"/>
            </a:pPr>
            <a:r>
              <a:rPr lang="en-US" sz="2000" i="1" dirty="0" err="1" smtClean="0">
                <a:latin typeface="Times New Roman" pitchFamily="18" charset="0"/>
                <a:cs typeface="Times New Roman" pitchFamily="18" charset="0"/>
              </a:rPr>
              <a:t>Venenivibrio</a:t>
            </a:r>
            <a:r>
              <a:rPr lang="en-US" sz="2000" i="1" dirty="0" smtClean="0">
                <a:latin typeface="Times New Roman" pitchFamily="18" charset="0"/>
                <a:cs typeface="Times New Roman" pitchFamily="18" charset="0"/>
              </a:rPr>
              <a:t> </a:t>
            </a:r>
            <a:r>
              <a:rPr lang="en-US" sz="2000" i="1" dirty="0" err="1">
                <a:latin typeface="Times New Roman" pitchFamily="18" charset="0"/>
                <a:cs typeface="Times New Roman" pitchFamily="18" charset="0"/>
              </a:rPr>
              <a:t>stagnispumantis</a:t>
            </a:r>
            <a:endParaRPr lang="en-US" sz="2000" i="1" dirty="0">
              <a:latin typeface="Times New Roman" pitchFamily="18" charset="0"/>
              <a:cs typeface="Times New Roman" pitchFamily="18" charset="0"/>
            </a:endParaRPr>
          </a:p>
          <a:p>
            <a:pPr marL="633413" indent="-58738">
              <a:lnSpc>
                <a:spcPct val="150000"/>
              </a:lnSpc>
              <a:buFont typeface="Arial" pitchFamily="34" charset="0"/>
              <a:buChar char="•"/>
            </a:pPr>
            <a:r>
              <a:rPr lang="en-US" sz="2000" i="1" dirty="0" err="1">
                <a:latin typeface="Times New Roman" pitchFamily="18" charset="0"/>
                <a:cs typeface="Times New Roman" pitchFamily="18" charset="0"/>
              </a:rPr>
              <a:t>Beggiatoa</a:t>
            </a:r>
            <a:endParaRPr lang="en-US" sz="2000" i="1" dirty="0">
              <a:latin typeface="Times New Roman" pitchFamily="18" charset="0"/>
              <a:cs typeface="Times New Roman" pitchFamily="18" charset="0"/>
            </a:endParaRPr>
          </a:p>
          <a:p>
            <a:pPr marL="633413" indent="-58738">
              <a:lnSpc>
                <a:spcPct val="150000"/>
              </a:lnSpc>
              <a:buFont typeface="Arial" pitchFamily="34" charset="0"/>
              <a:buChar char="•"/>
            </a:pPr>
            <a:r>
              <a:rPr lang="en-US" sz="2000" i="1" dirty="0" err="1">
                <a:latin typeface="Times New Roman" pitchFamily="18" charset="0"/>
                <a:cs typeface="Times New Roman" pitchFamily="18" charset="0"/>
              </a:rPr>
              <a:t>Thiobacillus</a:t>
            </a:r>
            <a:r>
              <a:rPr lang="en-US" sz="2000" i="1" dirty="0" smtClean="0">
                <a:latin typeface="Times New Roman" pitchFamily="18" charset="0"/>
                <a:cs typeface="Times New Roman" pitchFamily="18" charset="0"/>
              </a:rPr>
              <a:t> </a:t>
            </a:r>
            <a:r>
              <a:rPr lang="en-US" sz="2000" i="1" dirty="0" err="1">
                <a:latin typeface="Times New Roman" pitchFamily="18" charset="0"/>
                <a:cs typeface="Times New Roman" pitchFamily="18" charset="0"/>
              </a:rPr>
              <a:t>neapolitanus</a:t>
            </a:r>
            <a:endParaRPr lang="en-US" sz="2000" i="1" dirty="0">
              <a:latin typeface="Times New Roman" pitchFamily="18" charset="0"/>
              <a:cs typeface="Times New Roman" pitchFamily="18" charset="0"/>
            </a:endParaRPr>
          </a:p>
          <a:p>
            <a:pPr marL="633413" indent="-58738">
              <a:lnSpc>
                <a:spcPct val="150000"/>
              </a:lnSpc>
              <a:buFont typeface="Arial" pitchFamily="34" charset="0"/>
              <a:buChar char="•"/>
            </a:pPr>
            <a:r>
              <a:rPr lang="en-US" sz="2000" i="1" dirty="0" err="1">
                <a:latin typeface="Times New Roman" pitchFamily="18" charset="0"/>
                <a:cs typeface="Times New Roman" pitchFamily="18" charset="0"/>
              </a:rPr>
              <a:t>Thiobacillus</a:t>
            </a:r>
            <a:r>
              <a:rPr lang="en-US" sz="2000" i="1" dirty="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novellus</a:t>
            </a:r>
            <a:endParaRPr lang="en-US" sz="2000" i="1" dirty="0">
              <a:latin typeface="Times New Roman" pitchFamily="18" charset="0"/>
              <a:cs typeface="Times New Roman" pitchFamily="18" charset="0"/>
            </a:endParaRPr>
          </a:p>
          <a:p>
            <a:pPr marL="633413" indent="-58738">
              <a:lnSpc>
                <a:spcPct val="150000"/>
              </a:lnSpc>
              <a:buFont typeface="Arial" pitchFamily="34" charset="0"/>
              <a:buChar char="•"/>
            </a:pPr>
            <a:r>
              <a:rPr lang="en-US" sz="2000" i="1" dirty="0" err="1">
                <a:latin typeface="Times New Roman" pitchFamily="18" charset="0"/>
                <a:cs typeface="Times New Roman" pitchFamily="18" charset="0"/>
              </a:rPr>
              <a:t>Thiobacillus</a:t>
            </a:r>
            <a:r>
              <a:rPr lang="en-US" sz="2000" i="1" dirty="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ferrooxidans</a:t>
            </a:r>
            <a:endParaRPr lang="en-US" sz="2000" i="1"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348150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5016758"/>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One of the other symbiotic relationships that have received significant attention is between tubeworms (</a:t>
            </a:r>
            <a:r>
              <a:rPr lang="en-US" sz="2000" i="1" dirty="0" err="1">
                <a:latin typeface="Times New Roman" pitchFamily="18" charset="0"/>
                <a:cs typeface="Times New Roman" pitchFamily="18" charset="0"/>
              </a:rPr>
              <a:t>Riftia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pachyptila</a:t>
            </a:r>
            <a:r>
              <a:rPr lang="en-US" sz="2000" dirty="0">
                <a:latin typeface="Times New Roman" pitchFamily="18" charset="0"/>
                <a:cs typeface="Times New Roman" pitchFamily="18" charset="0"/>
              </a:rPr>
              <a:t>) and chemosynthetic bacteria in hydrothermal vents.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this environment, water temperatures are extremely high due to geothermal </a:t>
            </a:r>
            <a:r>
              <a:rPr lang="en-US" sz="2000" dirty="0" smtClean="0">
                <a:latin typeface="Times New Roman" pitchFamily="18" charset="0"/>
                <a:cs typeface="Times New Roman" pitchFamily="18" charset="0"/>
              </a:rPr>
              <a:t>heat and these </a:t>
            </a:r>
            <a:r>
              <a:rPr lang="en-US" sz="2000" dirty="0">
                <a:latin typeface="Times New Roman" pitchFamily="18" charset="0"/>
                <a:cs typeface="Times New Roman" pitchFamily="18" charset="0"/>
              </a:rPr>
              <a:t>worms live at the seafloor (environment lacking light energy). </a:t>
            </a:r>
          </a:p>
          <a:p>
            <a:pPr marL="342900" indent="-342900">
              <a:buFont typeface="Arial" pitchFamily="34" charset="0"/>
              <a:buChar char="•"/>
            </a:pPr>
            <a:r>
              <a:rPr lang="en-US" sz="2000" dirty="0">
                <a:latin typeface="Times New Roman" pitchFamily="18" charset="0"/>
                <a:cs typeface="Times New Roman" pitchFamily="18" charset="0"/>
              </a:rPr>
              <a:t>Despite the unfavorable conditions in this environment (extremely high temperatures and lack of light), the availability of hydrogen sulfide allows bacteria to carry out chemosynthesis.</a:t>
            </a:r>
          </a:p>
          <a:p>
            <a:pPr marL="342900" indent="-342900">
              <a:buFont typeface="Arial" pitchFamily="34" charset="0"/>
              <a:buChar char="•"/>
            </a:pPr>
            <a:r>
              <a:rPr lang="en-US" sz="2000" dirty="0" smtClean="0">
                <a:latin typeface="Times New Roman" pitchFamily="18" charset="0"/>
                <a:cs typeface="Times New Roman" pitchFamily="18" charset="0"/>
              </a:rPr>
              <a:t>Using </a:t>
            </a:r>
            <a:r>
              <a:rPr lang="en-US" sz="2000" dirty="0">
                <a:latin typeface="Times New Roman" pitchFamily="18" charset="0"/>
                <a:cs typeface="Times New Roman" pitchFamily="18" charset="0"/>
              </a:rPr>
              <a:t>a highly vascularized gill-like plume, the worm is able to take in dissolved carbon dioxide, oxygen, and hydrogen sulfide (the hemoglobin of these organisms are capable of binding oxygen and sulfides). They are then transported to specialized cells known as </a:t>
            </a:r>
            <a:r>
              <a:rPr lang="en-US" sz="2000" dirty="0" err="1">
                <a:latin typeface="Times New Roman" pitchFamily="18" charset="0"/>
                <a:cs typeface="Times New Roman" pitchFamily="18" charset="0"/>
              </a:rPr>
              <a:t>bacteriocytes</a:t>
            </a:r>
            <a:r>
              <a:rPr lang="en-US" sz="2000" dirty="0">
                <a:latin typeface="Times New Roman" pitchFamily="18" charset="0"/>
                <a:cs typeface="Times New Roman" pitchFamily="18" charset="0"/>
              </a:rPr>
              <a:t> where chemosynthetic bacteria reside. </a:t>
            </a:r>
          </a:p>
          <a:p>
            <a:pPr marL="342900" indent="-342900">
              <a:buFont typeface="Arial" pitchFamily="34" charset="0"/>
              <a:buChar char="•"/>
            </a:pPr>
            <a:r>
              <a:rPr lang="en-US" sz="2000" dirty="0" smtClean="0">
                <a:latin typeface="Times New Roman" pitchFamily="18" charset="0"/>
                <a:cs typeface="Times New Roman" pitchFamily="18" charset="0"/>
              </a:rPr>
              <a:t>Using </a:t>
            </a:r>
            <a:r>
              <a:rPr lang="en-US" sz="2000" dirty="0">
                <a:latin typeface="Times New Roman" pitchFamily="18" charset="0"/>
                <a:cs typeface="Times New Roman" pitchFamily="18" charset="0"/>
              </a:rPr>
              <a:t>the sulfide and oxygen, the bacteria produce energy (ATP) that is then used to convert carbon dioxide into sugars. These sugars are then used by the mollusk as a source of food. </a:t>
            </a:r>
            <a:endParaRPr lang="en-US" sz="20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544438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999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nptel.ac.in/content/storage2/courses/102103015/module6/lec5/images/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925" y="1600200"/>
            <a:ext cx="8056081" cy="4953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99925" y="22123"/>
            <a:ext cx="7924800" cy="1754326"/>
          </a:xfrm>
          <a:prstGeom prst="rect">
            <a:avLst/>
          </a:prstGeom>
          <a:noFill/>
        </p:spPr>
        <p:txBody>
          <a:bodyPr wrap="square" rtlCol="0">
            <a:spAutoFit/>
          </a:bodyPr>
          <a:lstStyle/>
          <a:p>
            <a:pPr>
              <a:lnSpc>
                <a:spcPct val="150000"/>
              </a:lnSpc>
            </a:pPr>
            <a:r>
              <a:rPr lang="en-US" sz="2000" dirty="0">
                <a:latin typeface="Times New Roman" pitchFamily="18" charset="0"/>
                <a:cs typeface="Times New Roman" pitchFamily="18" charset="0"/>
              </a:rPr>
              <a:t>Chemoautotrophs are usually organized into "physiological groups" based on their inorganic substrate for energy production and growth (see Table </a:t>
            </a:r>
            <a:r>
              <a:rPr lang="en-US" sz="2000" dirty="0" smtClean="0">
                <a:latin typeface="Times New Roman" pitchFamily="18" charset="0"/>
                <a:cs typeface="Times New Roman" pitchFamily="18" charset="0"/>
              </a:rPr>
              <a:t>below</a:t>
            </a:r>
            <a:r>
              <a:rPr lang="en-US" sz="2000" dirty="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val="396537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916"/>
            <a:ext cx="8763000" cy="7017306"/>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H</a:t>
            </a:r>
            <a:r>
              <a:rPr lang="en-US" sz="2000" b="1" dirty="0" smtClean="0">
                <a:latin typeface="Times New Roman" pitchFamily="18" charset="0"/>
                <a:cs typeface="Times New Roman" pitchFamily="18" charset="0"/>
              </a:rPr>
              <a:t>ydrogen </a:t>
            </a:r>
            <a:r>
              <a:rPr lang="en-US" sz="2000" b="1" dirty="0">
                <a:latin typeface="Times New Roman" pitchFamily="18" charset="0"/>
                <a:cs typeface="Times New Roman" pitchFamily="18" charset="0"/>
              </a:rPr>
              <a:t>bacteria </a:t>
            </a:r>
            <a:endParaRPr lang="en-US" sz="2000" b="1"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hydrogen bacteria oxidize H</a:t>
            </a:r>
            <a:r>
              <a:rPr lang="en-US" sz="2000" b="1" baseline="-25000" dirty="0">
                <a:latin typeface="Times New Roman" pitchFamily="18" charset="0"/>
                <a:cs typeface="Times New Roman" pitchFamily="18" charset="0"/>
              </a:rPr>
              <a:t>2</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(hydrogen gas) as an energy source.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hydrogen bacteria are </a:t>
            </a:r>
            <a:r>
              <a:rPr lang="en-US" sz="2000" b="1" dirty="0">
                <a:latin typeface="Times New Roman" pitchFamily="18" charset="0"/>
                <a:cs typeface="Times New Roman" pitchFamily="18" charset="0"/>
              </a:rPr>
              <a:t>facultative </a:t>
            </a:r>
            <a:r>
              <a:rPr lang="en-US" sz="2000" b="1" dirty="0" err="1">
                <a:latin typeface="Times New Roman" pitchFamily="18" charset="0"/>
                <a:cs typeface="Times New Roman" pitchFamily="18" charset="0"/>
              </a:rPr>
              <a:t>lithotrophs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as evidenced by the pseudomonads that </a:t>
            </a:r>
            <a:r>
              <a:rPr lang="en-US" sz="2000" dirty="0" smtClean="0">
                <a:latin typeface="Times New Roman" pitchFamily="18" charset="0"/>
                <a:cs typeface="Times New Roman" pitchFamily="18" charset="0"/>
              </a:rPr>
              <a:t>fortuitously (by chance) </a:t>
            </a:r>
            <a:r>
              <a:rPr lang="en-US" sz="2000" dirty="0">
                <a:latin typeface="Times New Roman" pitchFamily="18" charset="0"/>
                <a:cs typeface="Times New Roman" pitchFamily="18" charset="0"/>
              </a:rPr>
              <a:t>possess a </a:t>
            </a:r>
            <a:r>
              <a:rPr lang="en-US" sz="2000" dirty="0" err="1">
                <a:latin typeface="Times New Roman" pitchFamily="18" charset="0"/>
                <a:cs typeface="Times New Roman" pitchFamily="18" charset="0"/>
              </a:rPr>
              <a:t>hydrogenase</a:t>
            </a:r>
            <a:r>
              <a:rPr lang="en-US" sz="2000" dirty="0">
                <a:latin typeface="Times New Roman" pitchFamily="18" charset="0"/>
                <a:cs typeface="Times New Roman" pitchFamily="18" charset="0"/>
              </a:rPr>
              <a:t> enzyme that will oxidize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and put the electrons into their respiratory ETS.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will use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if they find it in their environment even though they are typically heterotrophic</a:t>
            </a:r>
            <a:r>
              <a:rPr lang="en-US" sz="2000"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Indeed, most hydrogen bacteria are nutritionally versatile in their ability to use a wide range of carbon and energy sources.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B</a:t>
            </a:r>
            <a:r>
              <a:rPr lang="en-US" sz="2000" dirty="0" smtClean="0">
                <a:latin typeface="Times New Roman" pitchFamily="18" charset="0"/>
                <a:cs typeface="Times New Roman" pitchFamily="18" charset="0"/>
              </a:rPr>
              <a:t>acteria like </a:t>
            </a:r>
            <a:r>
              <a:rPr lang="en-US" sz="2000" i="1" dirty="0" err="1">
                <a:latin typeface="Times New Roman" pitchFamily="18" charset="0"/>
                <a:cs typeface="Times New Roman" pitchFamily="18" charset="0"/>
              </a:rPr>
              <a:t>Hydrogenovibrio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marinus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en-US" sz="2000" i="1" dirty="0">
                <a:latin typeface="Times New Roman" pitchFamily="18" charset="0"/>
                <a:cs typeface="Times New Roman" pitchFamily="18" charset="0"/>
              </a:rPr>
              <a:t>Helicobacter pylori </a:t>
            </a:r>
            <a:r>
              <a:rPr lang="en-US" sz="2000" dirty="0">
                <a:latin typeface="Times New Roman" pitchFamily="18" charset="0"/>
                <a:cs typeface="Times New Roman" pitchFamily="18" charset="0"/>
              </a:rPr>
              <a:t>oxidize hydrogen as a source of energy under </a:t>
            </a:r>
            <a:r>
              <a:rPr lang="en-US" sz="2000" dirty="0" err="1">
                <a:latin typeface="Times New Roman" pitchFamily="18" charset="0"/>
                <a:cs typeface="Times New Roman" pitchFamily="18" charset="0"/>
              </a:rPr>
              <a:t>microaerophilic</a:t>
            </a:r>
            <a:r>
              <a:rPr lang="en-US" sz="2000" dirty="0">
                <a:latin typeface="Times New Roman" pitchFamily="18" charset="0"/>
                <a:cs typeface="Times New Roman" pitchFamily="18" charset="0"/>
              </a:rPr>
              <a:t> conditions. For the most part, these bacteria have been shown to be </a:t>
            </a:r>
            <a:r>
              <a:rPr lang="en-US" sz="2000" dirty="0" smtClean="0">
                <a:latin typeface="Times New Roman" pitchFamily="18" charset="0"/>
                <a:cs typeface="Times New Roman" pitchFamily="18" charset="0"/>
              </a:rPr>
              <a:t>anaerobic</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and </a:t>
            </a:r>
            <a:r>
              <a:rPr lang="en-US" sz="2000" dirty="0">
                <a:latin typeface="Times New Roman" pitchFamily="18" charset="0"/>
                <a:cs typeface="Times New Roman" pitchFamily="18" charset="0"/>
              </a:rPr>
              <a:t>therefore thrive in areas with very little to no oxygen. This is largely due to the fact that the enzyme used for oxidation purposes (</a:t>
            </a:r>
            <a:r>
              <a:rPr lang="en-US" sz="2000" dirty="0" err="1">
                <a:latin typeface="Times New Roman" pitchFamily="18" charset="0"/>
                <a:cs typeface="Times New Roman" pitchFamily="18" charset="0"/>
              </a:rPr>
              <a:t>Hydrogenase</a:t>
            </a:r>
            <a:r>
              <a:rPr lang="en-US" sz="2000" dirty="0">
                <a:latin typeface="Times New Roman" pitchFamily="18" charset="0"/>
                <a:cs typeface="Times New Roman" pitchFamily="18" charset="0"/>
              </a:rPr>
              <a:t>) functions effectively in anaerobic conditions. </a:t>
            </a:r>
          </a:p>
        </p:txBody>
      </p:sp>
    </p:spTree>
    <p:extLst>
      <p:ext uri="{BB962C8B-B14F-4D97-AF65-F5344CB8AC3E}">
        <p14:creationId xmlns:p14="http://schemas.microsoft.com/office/powerpoint/2010/main" val="1072909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342" y="152400"/>
            <a:ext cx="8610600" cy="5632311"/>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Hydrogen oxidizing bacteria </a:t>
            </a:r>
            <a:r>
              <a:rPr lang="en-US" sz="2000" dirty="0" smtClean="0">
                <a:latin typeface="Times New Roman" pitchFamily="18" charset="0"/>
                <a:cs typeface="Times New Roman" pitchFamily="18" charset="0"/>
              </a:rPr>
              <a:t>mostly grow </a:t>
            </a:r>
            <a:r>
              <a:rPr lang="en-US" sz="2000" dirty="0">
                <a:latin typeface="Times New Roman" pitchFamily="18" charset="0"/>
                <a:cs typeface="Times New Roman" pitchFamily="18" charset="0"/>
              </a:rPr>
              <a:t>best under </a:t>
            </a:r>
            <a:r>
              <a:rPr lang="en-US" sz="2000" dirty="0" err="1">
                <a:latin typeface="Times New Roman" pitchFamily="18" charset="0"/>
                <a:cs typeface="Times New Roman" pitchFamily="18" charset="0"/>
              </a:rPr>
              <a:t>microaerophilic</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conditions because </a:t>
            </a: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hydrogenase</a:t>
            </a:r>
            <a:r>
              <a:rPr lang="en-US" sz="2000" dirty="0">
                <a:latin typeface="Times New Roman" pitchFamily="18" charset="0"/>
                <a:cs typeface="Times New Roman" pitchFamily="18" charset="0"/>
              </a:rPr>
              <a:t> enzyme used in hydrogen oxidation is inhibited by the presence of oxygen, but oxygen is still needed as a terminal electron acceptor.</a:t>
            </a:r>
          </a:p>
          <a:p>
            <a:pPr marL="342900" indent="-342900">
              <a:buFont typeface="Arial" pitchFamily="34" charset="0"/>
              <a:buChar char="•"/>
            </a:pPr>
            <a:r>
              <a:rPr lang="en-US" sz="2000" dirty="0">
                <a:latin typeface="Times New Roman" pitchFamily="18" charset="0"/>
                <a:cs typeface="Times New Roman" pitchFamily="18" charset="0"/>
              </a:rPr>
              <a:t>Many organisms are capable of using hydrogen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as a source of energy.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While </a:t>
            </a:r>
            <a:r>
              <a:rPr lang="en-US" sz="2000" dirty="0">
                <a:latin typeface="Times New Roman" pitchFamily="18" charset="0"/>
                <a:cs typeface="Times New Roman" pitchFamily="18" charset="0"/>
              </a:rPr>
              <a:t>there are several mechanisms of anaerobic hydrogen oxidation (e.g. sulfate reducing- and </a:t>
            </a:r>
            <a:r>
              <a:rPr lang="en-US" sz="2000" dirty="0" err="1">
                <a:latin typeface="Times New Roman" pitchFamily="18" charset="0"/>
                <a:cs typeface="Times New Roman" pitchFamily="18" charset="0"/>
              </a:rPr>
              <a:t>acetogenic</a:t>
            </a:r>
            <a:r>
              <a:rPr lang="en-US" sz="2000" dirty="0">
                <a:latin typeface="Times New Roman" pitchFamily="18" charset="0"/>
                <a:cs typeface="Times New Roman" pitchFamily="18" charset="0"/>
              </a:rPr>
              <a:t> bacteria), hydrogen can also be used as an energy source aerobically.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these organisms, hydrogen is oxidized by </a:t>
            </a:r>
            <a:r>
              <a:rPr lang="en-US" sz="2000" b="1" dirty="0" smtClean="0">
                <a:latin typeface="Times New Roman" pitchFamily="18" charset="0"/>
                <a:cs typeface="Times New Roman" pitchFamily="18" charset="0"/>
              </a:rPr>
              <a:t>a membrane-bound </a:t>
            </a:r>
            <a:r>
              <a:rPr lang="en-US" sz="2000" b="1" dirty="0" err="1" smtClean="0">
                <a:latin typeface="Times New Roman" pitchFamily="18" charset="0"/>
                <a:cs typeface="Times New Roman" pitchFamily="18" charset="0"/>
              </a:rPr>
              <a:t>hydrogenase</a:t>
            </a:r>
            <a:r>
              <a:rPr lang="en-US" sz="2000" b="1" dirty="0" smtClean="0">
                <a:latin typeface="Times New Roman" pitchFamily="18" charset="0"/>
                <a:cs typeface="Times New Roman" pitchFamily="18" charset="0"/>
              </a:rPr>
              <a:t> causing </a:t>
            </a:r>
            <a:r>
              <a:rPr lang="en-US" sz="2000" b="1" dirty="0">
                <a:latin typeface="Times New Roman" pitchFamily="18" charset="0"/>
                <a:cs typeface="Times New Roman" pitchFamily="18" charset="0"/>
              </a:rPr>
              <a:t>proton pumping via electron transfer to various </a:t>
            </a:r>
            <a:r>
              <a:rPr lang="en-US" sz="2000" b="1" dirty="0" err="1">
                <a:latin typeface="Times New Roman" pitchFamily="18" charset="0"/>
                <a:cs typeface="Times New Roman" pitchFamily="18" charset="0"/>
              </a:rPr>
              <a:t>quinones</a:t>
            </a:r>
            <a:r>
              <a:rPr lang="en-US" sz="2000" b="1" dirty="0">
                <a:latin typeface="Times New Roman" pitchFamily="18" charset="0"/>
                <a:cs typeface="Times New Roman" pitchFamily="18" charset="0"/>
              </a:rPr>
              <a:t> and cytochromes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many organisms, </a:t>
            </a:r>
            <a:r>
              <a:rPr lang="en-US" sz="2000" b="1" dirty="0">
                <a:latin typeface="Times New Roman" pitchFamily="18" charset="0"/>
                <a:cs typeface="Times New Roman" pitchFamily="18" charset="0"/>
              </a:rPr>
              <a:t>a second cytoplasmic </a:t>
            </a:r>
            <a:r>
              <a:rPr lang="en-US" sz="2000" b="1" dirty="0" err="1">
                <a:latin typeface="Times New Roman" pitchFamily="18" charset="0"/>
                <a:cs typeface="Times New Roman" pitchFamily="18" charset="0"/>
              </a:rPr>
              <a:t>hydrogenase</a:t>
            </a:r>
            <a:r>
              <a:rPr lang="en-US" sz="2000" b="1" dirty="0">
                <a:latin typeface="Times New Roman" pitchFamily="18" charset="0"/>
                <a:cs typeface="Times New Roman" pitchFamily="18" charset="0"/>
              </a:rPr>
              <a:t> is used to generate reducing power in the form of NADH, which is subsequently used to fix carbon dioxide via the Calvin cycle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Hydrogen-oxidizing </a:t>
            </a:r>
            <a:r>
              <a:rPr lang="en-US" sz="2000" dirty="0">
                <a:latin typeface="Times New Roman" pitchFamily="18" charset="0"/>
                <a:cs typeface="Times New Roman" pitchFamily="18" charset="0"/>
              </a:rPr>
              <a:t>organisms, such as </a:t>
            </a:r>
            <a:r>
              <a:rPr lang="en-US" sz="2000" i="1" dirty="0" err="1">
                <a:latin typeface="Times New Roman" pitchFamily="18" charset="0"/>
                <a:cs typeface="Times New Roman" pitchFamily="18" charset="0"/>
              </a:rPr>
              <a:t>Cupriavidus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necator</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(formerly </a:t>
            </a:r>
            <a:r>
              <a:rPr lang="en-US" sz="2000" i="1" dirty="0" err="1">
                <a:latin typeface="Times New Roman" pitchFamily="18" charset="0"/>
                <a:cs typeface="Times New Roman" pitchFamily="18" charset="0"/>
              </a:rPr>
              <a:t>Ralstonia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eutropha</a:t>
            </a:r>
            <a:r>
              <a:rPr lang="en-US" sz="2000" dirty="0">
                <a:latin typeface="Times New Roman" pitchFamily="18" charset="0"/>
                <a:cs typeface="Times New Roman" pitchFamily="18" charset="0"/>
              </a:rPr>
              <a:t>), often inhabit </a:t>
            </a:r>
            <a:r>
              <a:rPr lang="en-US" sz="2000" dirty="0" err="1">
                <a:latin typeface="Times New Roman" pitchFamily="18" charset="0"/>
                <a:cs typeface="Times New Roman" pitchFamily="18" charset="0"/>
              </a:rPr>
              <a:t>oxic</a:t>
            </a:r>
            <a:r>
              <a:rPr lang="en-US" sz="2000" dirty="0">
                <a:latin typeface="Times New Roman" pitchFamily="18" charset="0"/>
                <a:cs typeface="Times New Roman" pitchFamily="18" charset="0"/>
              </a:rPr>
              <a:t>-anoxic interfaces in nature to take advantage of the hydrogen produced by anaerobic fermentative organisms while still maintaining a supply of oxygen.</a:t>
            </a:r>
          </a:p>
        </p:txBody>
      </p:sp>
    </p:spTree>
    <p:extLst>
      <p:ext uri="{BB962C8B-B14F-4D97-AF65-F5344CB8AC3E}">
        <p14:creationId xmlns:p14="http://schemas.microsoft.com/office/powerpoint/2010/main" val="339849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5632311"/>
          </a:xfrm>
          <a:prstGeom prst="rect">
            <a:avLst/>
          </a:prstGeom>
        </p:spPr>
        <p:txBody>
          <a:bodyPr wrap="square">
            <a:spAutoFit/>
          </a:bodyPr>
          <a:lstStyle/>
          <a:p>
            <a:pPr>
              <a:lnSpc>
                <a:spcPct val="150000"/>
              </a:lnSpc>
            </a:pPr>
            <a:r>
              <a:rPr lang="en-US" sz="2000" b="1" dirty="0" smtClean="0">
                <a:latin typeface="Times New Roman" pitchFamily="18" charset="0"/>
                <a:cs typeface="Times New Roman" pitchFamily="18" charset="0"/>
              </a:rPr>
              <a:t>Methanogens</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methanogens </a:t>
            </a:r>
            <a:r>
              <a:rPr lang="en-US" sz="2000" dirty="0">
                <a:latin typeface="Times New Roman" pitchFamily="18" charset="0"/>
                <a:cs typeface="Times New Roman" pitchFamily="18" charset="0"/>
              </a:rPr>
              <a:t>used to be considered a major group of hydrogen bacteria - until it was discovered that they are </a:t>
            </a:r>
            <a:r>
              <a:rPr lang="en-US" sz="2000" b="1" dirty="0" err="1">
                <a:latin typeface="Times New Roman" pitchFamily="18" charset="0"/>
                <a:cs typeface="Times New Roman" pitchFamily="18" charset="0"/>
              </a:rPr>
              <a:t>Archaea</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methanogens are able to </a:t>
            </a:r>
            <a:r>
              <a:rPr lang="en-US" sz="2000" b="1" dirty="0">
                <a:latin typeface="Times New Roman" pitchFamily="18" charset="0"/>
                <a:cs typeface="Times New Roman" pitchFamily="18" charset="0"/>
              </a:rPr>
              <a:t>oxidize H</a:t>
            </a:r>
            <a:r>
              <a:rPr lang="en-US" sz="2000" b="1" baseline="-25000" dirty="0">
                <a:latin typeface="Times New Roman" pitchFamily="18" charset="0"/>
                <a:cs typeface="Times New Roman" pitchFamily="18" charset="0"/>
              </a:rPr>
              <a:t>2</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as a sole source of energy while </a:t>
            </a:r>
            <a:r>
              <a:rPr lang="en-US" sz="2000" b="1" dirty="0">
                <a:latin typeface="Times New Roman" pitchFamily="18" charset="0"/>
                <a:cs typeface="Times New Roman" pitchFamily="18" charset="0"/>
              </a:rPr>
              <a:t>transferring the electrons from H</a:t>
            </a:r>
            <a:r>
              <a:rPr lang="en-US" sz="2000" b="1" baseline="-25000" dirty="0">
                <a:latin typeface="Times New Roman" pitchFamily="18" charset="0"/>
                <a:cs typeface="Times New Roman" pitchFamily="18" charset="0"/>
              </a:rPr>
              <a:t>2</a:t>
            </a:r>
            <a:r>
              <a:rPr lang="en-US" sz="2000" b="1" dirty="0">
                <a:latin typeface="Times New Roman" pitchFamily="18" charset="0"/>
                <a:cs typeface="Times New Roman" pitchFamily="18" charset="0"/>
              </a:rPr>
              <a:t> to CO</a:t>
            </a:r>
            <a:r>
              <a:rPr lang="en-US" sz="2000" b="1"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in its </a:t>
            </a:r>
            <a:r>
              <a:rPr lang="en-US" sz="2000" b="1" dirty="0">
                <a:latin typeface="Times New Roman" pitchFamily="18" charset="0"/>
                <a:cs typeface="Times New Roman" pitchFamily="18" charset="0"/>
              </a:rPr>
              <a:t>reduction to methane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Metabolism </a:t>
            </a:r>
            <a:r>
              <a:rPr lang="en-US" sz="2000" dirty="0">
                <a:latin typeface="Times New Roman" pitchFamily="18" charset="0"/>
                <a:cs typeface="Times New Roman" pitchFamily="18" charset="0"/>
              </a:rPr>
              <a:t>of the methanogens is absolutely unique, yet methanogens represent the most prevalent and diverse group of </a:t>
            </a:r>
            <a:r>
              <a:rPr lang="en-US" sz="2000" b="1" dirty="0" err="1">
                <a:latin typeface="Times New Roman" pitchFamily="18" charset="0"/>
                <a:cs typeface="Times New Roman" pitchFamily="18" charset="0"/>
              </a:rPr>
              <a:t>Archaea</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Methanogens </a:t>
            </a:r>
            <a:r>
              <a:rPr lang="en-US" sz="2000" dirty="0">
                <a:latin typeface="Times New Roman" pitchFamily="18" charset="0"/>
                <a:cs typeface="Times New Roman" pitchFamily="18" charset="0"/>
              </a:rPr>
              <a:t>use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and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to produce cell material and methane.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have unique enzymes and electron transport processes.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Their </a:t>
            </a:r>
            <a:r>
              <a:rPr lang="en-US" sz="2000" dirty="0">
                <a:latin typeface="Times New Roman" pitchFamily="18" charset="0"/>
                <a:cs typeface="Times New Roman" pitchFamily="18" charset="0"/>
              </a:rPr>
              <a:t>type of energy generating metabolism is never seen in the </a:t>
            </a:r>
            <a:r>
              <a:rPr lang="en-US" sz="2000" b="1" dirty="0">
                <a:latin typeface="Times New Roman" pitchFamily="18" charset="0"/>
                <a:cs typeface="Times New Roman" pitchFamily="18" charset="0"/>
              </a:rPr>
              <a:t>Bacteria</a:t>
            </a:r>
            <a:r>
              <a:rPr lang="en-US" sz="2000" dirty="0">
                <a:latin typeface="Times New Roman" pitchFamily="18" charset="0"/>
                <a:cs typeface="Times New Roman" pitchFamily="18" charset="0"/>
              </a:rPr>
              <a:t>, and their mechanism of autotrophic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fixation is very rare, except in methanogens. </a:t>
            </a:r>
          </a:p>
        </p:txBody>
      </p:sp>
    </p:spTree>
    <p:extLst>
      <p:ext uri="{BB962C8B-B14F-4D97-AF65-F5344CB8AC3E}">
        <p14:creationId xmlns:p14="http://schemas.microsoft.com/office/powerpoint/2010/main" val="2006507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026" y="228600"/>
            <a:ext cx="8763000" cy="3785652"/>
          </a:xfrm>
          <a:prstGeom prst="rect">
            <a:avLst/>
          </a:prstGeom>
        </p:spPr>
        <p:txBody>
          <a:bodyPr wrap="square">
            <a:spAutoFit/>
          </a:bodyPr>
          <a:lstStyle/>
          <a:p>
            <a:pPr>
              <a:lnSpc>
                <a:spcPct val="150000"/>
              </a:lnSpc>
            </a:pPr>
            <a:r>
              <a:rPr lang="en-US" sz="2000" b="1" dirty="0" err="1" smtClean="0">
                <a:latin typeface="Times New Roman" pitchFamily="18" charset="0"/>
                <a:cs typeface="Times New Roman" pitchFamily="18" charset="0"/>
              </a:rPr>
              <a:t>Carboxydobacteria</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b="1" dirty="0" err="1">
                <a:latin typeface="Times New Roman" pitchFamily="18" charset="0"/>
                <a:cs typeface="Times New Roman" pitchFamily="18" charset="0"/>
              </a:rPr>
              <a:t>carboxydobacteria</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are able to oxidize CO (carbon monoxide) to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using an enzyme </a:t>
            </a:r>
            <a:r>
              <a:rPr lang="en-US" sz="2000" b="1" dirty="0">
                <a:latin typeface="Times New Roman" pitchFamily="18" charset="0"/>
                <a:cs typeface="Times New Roman" pitchFamily="18" charset="0"/>
              </a:rPr>
              <a:t>CODH </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carbon monoxide dehydrogenase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carboxydobacteria</a:t>
            </a:r>
            <a:r>
              <a:rPr lang="en-US" sz="2000" dirty="0">
                <a:latin typeface="Times New Roman" pitchFamily="18" charset="0"/>
                <a:cs typeface="Times New Roman" pitchFamily="18" charset="0"/>
              </a:rPr>
              <a:t> are not obligate CO users, i.e., some are also hydrogen bacteria, and some are phototrophic bacteria</a:t>
            </a:r>
            <a:r>
              <a:rPr lang="en-US" sz="2000" dirty="0" smtClean="0">
                <a:latin typeface="Times New Roman" pitchFamily="18" charset="0"/>
                <a:cs typeface="Times New Roman" pitchFamily="18" charset="0"/>
              </a:rPr>
              <a:t>.</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Interestingly, the </a:t>
            </a:r>
            <a:r>
              <a:rPr lang="en-US" sz="2000" b="1" dirty="0">
                <a:latin typeface="Times New Roman" pitchFamily="18" charset="0"/>
                <a:cs typeface="Times New Roman" pitchFamily="18" charset="0"/>
              </a:rPr>
              <a:t>enzyme CODH </a:t>
            </a:r>
            <a:r>
              <a:rPr lang="en-US" sz="2000" dirty="0">
                <a:latin typeface="Times New Roman" pitchFamily="18" charset="0"/>
                <a:cs typeface="Times New Roman" pitchFamily="18" charset="0"/>
              </a:rPr>
              <a:t>used by the </a:t>
            </a:r>
            <a:r>
              <a:rPr lang="en-US" sz="2000" dirty="0" err="1">
                <a:latin typeface="Times New Roman" pitchFamily="18" charset="0"/>
                <a:cs typeface="Times New Roman" pitchFamily="18" charset="0"/>
              </a:rPr>
              <a:t>carboxydobacteria</a:t>
            </a:r>
            <a:r>
              <a:rPr lang="en-US" sz="2000" dirty="0">
                <a:latin typeface="Times New Roman" pitchFamily="18" charset="0"/>
                <a:cs typeface="Times New Roman" pitchFamily="18" charset="0"/>
              </a:rPr>
              <a:t> to </a:t>
            </a:r>
            <a:r>
              <a:rPr lang="en-US" sz="2000" b="1" dirty="0">
                <a:latin typeface="Times New Roman" pitchFamily="18" charset="0"/>
                <a:cs typeface="Times New Roman" pitchFamily="18" charset="0"/>
              </a:rPr>
              <a:t>oxidize CO to CO</a:t>
            </a:r>
            <a:r>
              <a:rPr lang="en-US" sz="2000" b="1"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is used by the methanogens for the reverse reaction - the reduction of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to CO - in their unique pathway of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fixation.</a:t>
            </a:r>
          </a:p>
        </p:txBody>
      </p:sp>
    </p:spTree>
    <p:extLst>
      <p:ext uri="{BB962C8B-B14F-4D97-AF65-F5344CB8AC3E}">
        <p14:creationId xmlns:p14="http://schemas.microsoft.com/office/powerpoint/2010/main" val="4267694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684" y="152400"/>
            <a:ext cx="8763000" cy="7017306"/>
          </a:xfrm>
          <a:prstGeom prst="rect">
            <a:avLst/>
          </a:prstGeom>
        </p:spPr>
        <p:txBody>
          <a:bodyPr wrap="square">
            <a:spAutoFit/>
          </a:bodyPr>
          <a:lstStyle/>
          <a:p>
            <a:pPr>
              <a:lnSpc>
                <a:spcPct val="150000"/>
              </a:lnSpc>
            </a:pPr>
            <a:r>
              <a:rPr lang="en-US" sz="2000" b="1" dirty="0" smtClean="0">
                <a:latin typeface="Times New Roman" pitchFamily="18" charset="0"/>
                <a:cs typeface="Times New Roman" pitchFamily="18" charset="0"/>
              </a:rPr>
              <a:t>Nitrifying </a:t>
            </a:r>
            <a:r>
              <a:rPr lang="en-US" sz="2000" b="1" dirty="0">
                <a:latin typeface="Times New Roman" pitchFamily="18" charset="0"/>
                <a:cs typeface="Times New Roman" pitchFamily="18" charset="0"/>
              </a:rPr>
              <a:t>bacteria</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nitrifying bacteria </a:t>
            </a:r>
            <a:r>
              <a:rPr lang="en-US" sz="2000" dirty="0">
                <a:latin typeface="Times New Roman" pitchFamily="18" charset="0"/>
                <a:cs typeface="Times New Roman" pitchFamily="18" charset="0"/>
              </a:rPr>
              <a:t>are represented by two genera, </a:t>
            </a:r>
            <a:r>
              <a:rPr lang="en-US" sz="2000" i="1" dirty="0" err="1">
                <a:latin typeface="Times New Roman" pitchFamily="18" charset="0"/>
                <a:cs typeface="Times New Roman" pitchFamily="18" charset="0"/>
              </a:rPr>
              <a:t>Nitrosomonas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en-US" sz="2000" i="1" dirty="0" err="1">
                <a:latin typeface="Times New Roman" pitchFamily="18" charset="0"/>
                <a:cs typeface="Times New Roman" pitchFamily="18" charset="0"/>
              </a:rPr>
              <a:t>Nitrobacter</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Together these bacteria can accomplish the oxidation of NH</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 to NO</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 known as the process of </a:t>
            </a:r>
            <a:r>
              <a:rPr lang="en-US" sz="2000" b="1" dirty="0">
                <a:latin typeface="Times New Roman" pitchFamily="18" charset="0"/>
                <a:cs typeface="Times New Roman" pitchFamily="18" charset="0"/>
              </a:rPr>
              <a:t>nitrification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No </a:t>
            </a:r>
            <a:r>
              <a:rPr lang="en-US" sz="2000" dirty="0">
                <a:latin typeface="Times New Roman" pitchFamily="18" charset="0"/>
                <a:cs typeface="Times New Roman" pitchFamily="18" charset="0"/>
              </a:rPr>
              <a:t>single organism can carry out the whole oxidative process.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i="1" dirty="0" err="1" smtClean="0">
                <a:latin typeface="Times New Roman" pitchFamily="18" charset="0"/>
                <a:cs typeface="Times New Roman" pitchFamily="18" charset="0"/>
              </a:rPr>
              <a:t>Nitrosomonas</a:t>
            </a:r>
            <a:r>
              <a:rPr lang="en-US" sz="2000" i="1"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oxidizes ammonia to </a:t>
            </a:r>
            <a:r>
              <a:rPr lang="en-US" sz="2000" dirty="0" smtClean="0">
                <a:latin typeface="Times New Roman" pitchFamily="18" charset="0"/>
                <a:cs typeface="Times New Roman" pitchFamily="18" charset="0"/>
              </a:rPr>
              <a:t>NO</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(nitrite ) and </a:t>
            </a:r>
            <a:r>
              <a:rPr lang="en-US" sz="2000" i="1" dirty="0" err="1">
                <a:latin typeface="Times New Roman" pitchFamily="18" charset="0"/>
                <a:cs typeface="Times New Roman" pitchFamily="18" charset="0"/>
              </a:rPr>
              <a:t>Nitrobacter</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oxidizes NO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to </a:t>
            </a:r>
            <a:r>
              <a:rPr lang="en-US" sz="2000" dirty="0" smtClean="0">
                <a:latin typeface="Times New Roman" pitchFamily="18" charset="0"/>
                <a:cs typeface="Times New Roman" pitchFamily="18" charset="0"/>
              </a:rPr>
              <a:t>NO</a:t>
            </a:r>
            <a:r>
              <a:rPr lang="en-US" sz="2000" baseline="-25000" dirty="0" smtClean="0">
                <a:latin typeface="Times New Roman" pitchFamily="18" charset="0"/>
                <a:cs typeface="Times New Roman" pitchFamily="18" charset="0"/>
              </a:rPr>
              <a:t>3 </a:t>
            </a:r>
            <a:r>
              <a:rPr lang="en-US" sz="2000" dirty="0" smtClean="0">
                <a:latin typeface="Times New Roman" pitchFamily="18" charset="0"/>
                <a:cs typeface="Times New Roman" pitchFamily="18" charset="0"/>
              </a:rPr>
              <a:t>(nitrate). </a:t>
            </a:r>
          </a:p>
          <a:p>
            <a:pPr marL="342900" indent="-342900">
              <a:buFont typeface="Arial" pitchFamily="34" charset="0"/>
              <a:buChar char="•"/>
            </a:pPr>
            <a:r>
              <a:rPr lang="en-US" sz="2000" dirty="0" smtClean="0">
                <a:latin typeface="Times New Roman" pitchFamily="18" charset="0"/>
                <a:cs typeface="Times New Roman" pitchFamily="18" charset="0"/>
              </a:rPr>
              <a:t>Most </a:t>
            </a:r>
            <a:r>
              <a:rPr lang="en-US" sz="2000" dirty="0">
                <a:latin typeface="Times New Roman" pitchFamily="18" charset="0"/>
                <a:cs typeface="Times New Roman" pitchFamily="18" charset="0"/>
              </a:rPr>
              <a:t>of the nitrifying bacteria are </a:t>
            </a:r>
            <a:r>
              <a:rPr lang="en-US" sz="2000" b="1" dirty="0">
                <a:latin typeface="Times New Roman" pitchFamily="18" charset="0"/>
                <a:cs typeface="Times New Roman" pitchFamily="18" charset="0"/>
              </a:rPr>
              <a:t>obligate </a:t>
            </a:r>
            <a:r>
              <a:rPr lang="en-US" sz="2000" b="1" dirty="0" err="1">
                <a:latin typeface="Times New Roman" pitchFamily="18" charset="0"/>
                <a:cs typeface="Times New Roman" pitchFamily="18" charset="0"/>
              </a:rPr>
              <a:t>lithoautotrophs</a:t>
            </a:r>
            <a:r>
              <a:rPr lang="en-US" sz="2000" dirty="0">
                <a:latin typeface="Times New Roman" pitchFamily="18" charset="0"/>
                <a:cs typeface="Times New Roman" pitchFamily="18" charset="0"/>
              </a:rPr>
              <a:t>, the exception being a few strains of </a:t>
            </a:r>
            <a:r>
              <a:rPr lang="en-US" sz="2000" i="1" dirty="0" err="1">
                <a:latin typeface="Times New Roman" pitchFamily="18" charset="0"/>
                <a:cs typeface="Times New Roman" pitchFamily="18" charset="0"/>
              </a:rPr>
              <a:t>Nitrobacter</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that will utilize acetate.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CO</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fixation utilizes RUBP carboxylase and the Calvin Cycle.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Nitrifying </a:t>
            </a:r>
            <a:r>
              <a:rPr lang="en-US" sz="2000" dirty="0">
                <a:latin typeface="Times New Roman" pitchFamily="18" charset="0"/>
                <a:cs typeface="Times New Roman" pitchFamily="18" charset="0"/>
              </a:rPr>
              <a:t>bacteria grow in environments rich in ammonia, where extensive protein decomposition is taking place.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Nitrification </a:t>
            </a:r>
            <a:r>
              <a:rPr lang="en-US" sz="2000" dirty="0">
                <a:latin typeface="Times New Roman" pitchFamily="18" charset="0"/>
                <a:cs typeface="Times New Roman" pitchFamily="18" charset="0"/>
              </a:rPr>
              <a:t>in soil and aquatic habitats is an essential part of the nitrogen cycle</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the case of </a:t>
            </a:r>
            <a:r>
              <a:rPr lang="en-US" sz="2000" b="1" dirty="0">
                <a:latin typeface="Times New Roman" pitchFamily="18" charset="0"/>
                <a:cs typeface="Times New Roman" pitchFamily="18" charset="0"/>
              </a:rPr>
              <a:t>nitrifying bacteria</a:t>
            </a:r>
            <a:r>
              <a:rPr lang="en-US" sz="2000" dirty="0">
                <a:latin typeface="Times New Roman" pitchFamily="18" charset="0"/>
                <a:cs typeface="Times New Roman" pitchFamily="18" charset="0"/>
              </a:rPr>
              <a:t>, ammonia is first oxidized to hydroxylamine in the cytoplasm (by ammonium </a:t>
            </a:r>
            <a:r>
              <a:rPr lang="en-US" sz="2000" dirty="0" err="1">
                <a:latin typeface="Times New Roman" pitchFamily="18" charset="0"/>
                <a:cs typeface="Times New Roman" pitchFamily="18" charset="0"/>
              </a:rPr>
              <a:t>monooxygenase</a:t>
            </a:r>
            <a:r>
              <a:rPr lang="en-US" sz="2000" dirty="0">
                <a:latin typeface="Times New Roman" pitchFamily="18" charset="0"/>
                <a:cs typeface="Times New Roman" pitchFamily="18" charset="0"/>
              </a:rPr>
              <a:t>). The hydroxylamine is then oxidized to produce nitrite in the </a:t>
            </a:r>
            <a:r>
              <a:rPr lang="en-US" sz="2000" dirty="0" err="1">
                <a:latin typeface="Times New Roman" pitchFamily="18" charset="0"/>
                <a:cs typeface="Times New Roman" pitchFamily="18" charset="0"/>
              </a:rPr>
              <a:t>periplasm</a:t>
            </a:r>
            <a:r>
              <a:rPr lang="en-US" sz="2000" dirty="0">
                <a:latin typeface="Times New Roman" pitchFamily="18" charset="0"/>
                <a:cs typeface="Times New Roman" pitchFamily="18" charset="0"/>
              </a:rPr>
              <a:t> by hydroxylamine </a:t>
            </a:r>
            <a:r>
              <a:rPr lang="en-US" sz="2000" dirty="0" err="1">
                <a:latin typeface="Times New Roman" pitchFamily="18" charset="0"/>
                <a:cs typeface="Times New Roman" pitchFamily="18" charset="0"/>
              </a:rPr>
              <a:t>oxidoreductase</a:t>
            </a:r>
            <a:r>
              <a:rPr lang="en-US" sz="2000" dirty="0">
                <a:latin typeface="Times New Roman" pitchFamily="18" charset="0"/>
                <a:cs typeface="Times New Roman" pitchFamily="18" charset="0"/>
              </a:rPr>
              <a:t>. This process produces a proton (one proton for each molecule of ammonium). As compared to nitrifying bacteria, denitrifying bacteria oxidize nitrate compounds as a source of energy. </a:t>
            </a:r>
          </a:p>
          <a:p>
            <a:r>
              <a:rPr lang="en-US" sz="2000" dirty="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349492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86800" cy="6555641"/>
          </a:xfrm>
          <a:prstGeom prst="rect">
            <a:avLst/>
          </a:prstGeom>
        </p:spPr>
        <p:txBody>
          <a:bodyPr wrap="square">
            <a:spAutoFit/>
          </a:bodyPr>
          <a:lstStyle/>
          <a:p>
            <a:r>
              <a:rPr lang="en-US" sz="2000" b="1" dirty="0" smtClean="0">
                <a:latin typeface="Times New Roman" pitchFamily="18" charset="0"/>
                <a:cs typeface="Times New Roman" pitchFamily="18" charset="0"/>
              </a:rPr>
              <a:t>Sulfur bacteria</a:t>
            </a:r>
          </a:p>
          <a:p>
            <a:pPr marL="342900" indent="-342900">
              <a:buFont typeface="Arial" pitchFamily="34" charset="0"/>
              <a:buChar char="•"/>
            </a:pPr>
            <a:r>
              <a:rPr lang="en-US" sz="2000" dirty="0" smtClean="0">
                <a:latin typeface="Times New Roman" pitchFamily="18" charset="0"/>
                <a:cs typeface="Times New Roman" pitchFamily="18" charset="0"/>
              </a:rPr>
              <a:t>Chemoautotrophic </a:t>
            </a:r>
            <a:r>
              <a:rPr lang="en-US" sz="2000" b="1" dirty="0">
                <a:latin typeface="Times New Roman" pitchFamily="18" charset="0"/>
                <a:cs typeface="Times New Roman" pitchFamily="18" charset="0"/>
              </a:rPr>
              <a:t>sulfur oxidizers </a:t>
            </a:r>
            <a:r>
              <a:rPr lang="en-US" sz="2000" dirty="0">
                <a:latin typeface="Times New Roman" pitchFamily="18" charset="0"/>
                <a:cs typeface="Times New Roman" pitchFamily="18" charset="0"/>
              </a:rPr>
              <a:t>include both </a:t>
            </a:r>
            <a:r>
              <a:rPr lang="en-US" sz="2000" b="1" dirty="0">
                <a:latin typeface="Times New Roman" pitchFamily="18" charset="0"/>
                <a:cs typeface="Times New Roman" pitchFamily="18" charset="0"/>
              </a:rPr>
              <a:t>Bacteria </a:t>
            </a:r>
            <a:r>
              <a:rPr lang="en-US" sz="2000" dirty="0">
                <a:latin typeface="Times New Roman" pitchFamily="18" charset="0"/>
                <a:cs typeface="Times New Roman" pitchFamily="18" charset="0"/>
              </a:rPr>
              <a:t>(e.g. </a:t>
            </a:r>
            <a:r>
              <a:rPr lang="en-US" sz="2000" i="1" dirty="0" err="1">
                <a:latin typeface="Times New Roman" pitchFamily="18" charset="0"/>
                <a:cs typeface="Times New Roman" pitchFamily="18" charset="0"/>
              </a:rPr>
              <a:t>Thiobacillus</a:t>
            </a:r>
            <a:r>
              <a:rPr lang="en-US" sz="2000" dirty="0">
                <a:latin typeface="Times New Roman" pitchFamily="18" charset="0"/>
                <a:cs typeface="Times New Roman" pitchFamily="18" charset="0"/>
              </a:rPr>
              <a:t>) and </a:t>
            </a:r>
            <a:r>
              <a:rPr lang="en-US" sz="2000" b="1" dirty="0" err="1">
                <a:latin typeface="Times New Roman" pitchFamily="18" charset="0"/>
                <a:cs typeface="Times New Roman" pitchFamily="18" charset="0"/>
              </a:rPr>
              <a:t>Archaea</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(e.g. </a:t>
            </a:r>
            <a:r>
              <a:rPr lang="en-US" sz="2000" i="1" dirty="0" err="1">
                <a:latin typeface="Times New Roman" pitchFamily="18" charset="0"/>
                <a:cs typeface="Times New Roman" pitchFamily="18" charset="0"/>
              </a:rPr>
              <a:t>Sulfolobus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Sulfur </a:t>
            </a:r>
            <a:r>
              <a:rPr lang="en-US" sz="2000" dirty="0">
                <a:latin typeface="Times New Roman" pitchFamily="18" charset="0"/>
                <a:cs typeface="Times New Roman" pitchFamily="18" charset="0"/>
              </a:rPr>
              <a:t>oxidizers oxidize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S (sulfide) or S (elemental sulfur) as a source of energy.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Similarly</a:t>
            </a:r>
            <a:r>
              <a:rPr lang="en-US" sz="2000" dirty="0">
                <a:latin typeface="Times New Roman" pitchFamily="18" charset="0"/>
                <a:cs typeface="Times New Roman" pitchFamily="18" charset="0"/>
              </a:rPr>
              <a:t>, the purple and green sulfur bacteria oxidize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S or S as an electron donor for photosynthesis, and use the electrons for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fixation (the dark reaction of photosynthesis).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Obligate autotrophy is </a:t>
            </a:r>
            <a:r>
              <a:rPr lang="en-US" sz="2000" dirty="0">
                <a:latin typeface="Times New Roman" pitchFamily="18" charset="0"/>
                <a:cs typeface="Times New Roman" pitchFamily="18" charset="0"/>
              </a:rPr>
              <a:t>variable among the sulfur oxidizers.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Lithoautotrophic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sulfur oxidizers are found in environments rich in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S, such as volcanic hot springs and fumaroles, and deep-sea thermal vents.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are found as </a:t>
            </a:r>
            <a:r>
              <a:rPr lang="en-US" sz="2000" dirty="0" err="1">
                <a:latin typeface="Times New Roman" pitchFamily="18" charset="0"/>
                <a:cs typeface="Times New Roman" pitchFamily="18" charset="0"/>
              </a:rPr>
              <a:t>symbionts</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endosymbionts</a:t>
            </a:r>
            <a:r>
              <a:rPr lang="en-US" sz="2000" dirty="0">
                <a:latin typeface="Times New Roman" pitchFamily="18" charset="0"/>
                <a:cs typeface="Times New Roman" pitchFamily="18" charset="0"/>
              </a:rPr>
              <a:t> of higher organisms.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Since </a:t>
            </a:r>
            <a:r>
              <a:rPr lang="en-US" sz="2000" dirty="0">
                <a:latin typeface="Times New Roman" pitchFamily="18" charset="0"/>
                <a:cs typeface="Times New Roman" pitchFamily="18" charset="0"/>
              </a:rPr>
              <a:t>they can generate energy from an inorganic compound and fix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as autotrophs, they may play a fundamental role in </a:t>
            </a:r>
            <a:r>
              <a:rPr lang="en-US" sz="2000" b="1" dirty="0">
                <a:latin typeface="Times New Roman" pitchFamily="18" charset="0"/>
                <a:cs typeface="Times New Roman" pitchFamily="18" charset="0"/>
              </a:rPr>
              <a:t>primary production </a:t>
            </a:r>
            <a:r>
              <a:rPr lang="en-US" sz="2000" dirty="0">
                <a:latin typeface="Times New Roman" pitchFamily="18" charset="0"/>
                <a:cs typeface="Times New Roman" pitchFamily="18" charset="0"/>
              </a:rPr>
              <a:t>in environments that lack sunlight. As a result of their </a:t>
            </a:r>
            <a:r>
              <a:rPr lang="en-US" sz="2000" dirty="0" err="1">
                <a:latin typeface="Times New Roman" pitchFamily="18" charset="0"/>
                <a:cs typeface="Times New Roman" pitchFamily="18" charset="0"/>
              </a:rPr>
              <a:t>lithotrophic</a:t>
            </a:r>
            <a:r>
              <a:rPr lang="en-US" sz="2000" dirty="0">
                <a:latin typeface="Times New Roman" pitchFamily="18" charset="0"/>
                <a:cs typeface="Times New Roman" pitchFamily="18" charset="0"/>
              </a:rPr>
              <a:t> oxidations, these organisms produce sulfuric acid </a:t>
            </a:r>
            <a:r>
              <a:rPr lang="en-US" sz="2000" dirty="0" smtClean="0">
                <a:latin typeface="Times New Roman" pitchFamily="18" charset="0"/>
                <a:cs typeface="Times New Roman" pitchFamily="18" charset="0"/>
              </a:rPr>
              <a:t>(H</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SO</a:t>
            </a:r>
            <a:r>
              <a:rPr lang="en-US" sz="2000" baseline="-25000" dirty="0" smtClean="0">
                <a:latin typeface="Times New Roman" pitchFamily="18" charset="0"/>
                <a:cs typeface="Times New Roman" pitchFamily="18" charset="0"/>
              </a:rPr>
              <a:t>4</a:t>
            </a:r>
            <a:r>
              <a:rPr lang="en-US" sz="2000" dirty="0">
                <a:latin typeface="Times New Roman" pitchFamily="18" charset="0"/>
                <a:cs typeface="Times New Roman" pitchFamily="18" charset="0"/>
              </a:rPr>
              <a:t>), and therefore tend to acidify their own environments.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of the sulfur oxidizers are </a:t>
            </a:r>
            <a:r>
              <a:rPr lang="en-US" sz="2000" b="1" dirty="0" err="1">
                <a:latin typeface="Times New Roman" pitchFamily="18" charset="0"/>
                <a:cs typeface="Times New Roman" pitchFamily="18" charset="0"/>
              </a:rPr>
              <a:t>acidophiles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that will grow at a pH of 1 or less.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are </a:t>
            </a:r>
            <a:r>
              <a:rPr lang="en-US" sz="2000" b="1" dirty="0" err="1">
                <a:latin typeface="Times New Roman" pitchFamily="18" charset="0"/>
                <a:cs typeface="Times New Roman" pitchFamily="18" charset="0"/>
              </a:rPr>
              <a:t>hyperthermophiles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that grow at temperatures of 115°C.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some of the organisms, for instance, inorganic sulfur will be stored until they are required for use. </a:t>
            </a:r>
            <a:endParaRPr lang="en-US" sz="2000" i="1"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146182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2018</Words>
  <Application>Microsoft Office PowerPoint</Application>
  <PresentationFormat>On-screen Show (4:3)</PresentationFormat>
  <Paragraphs>127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 Pillai</dc:creator>
  <cp:lastModifiedBy>USER</cp:lastModifiedBy>
  <cp:revision>14</cp:revision>
  <dcterms:created xsi:type="dcterms:W3CDTF">2006-08-16T00:00:00Z</dcterms:created>
  <dcterms:modified xsi:type="dcterms:W3CDTF">2020-10-06T09:16:10Z</dcterms:modified>
</cp:coreProperties>
</file>