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58" r:id="rId5"/>
    <p:sldId id="260" r:id="rId6"/>
    <p:sldId id="263" r:id="rId7"/>
    <p:sldId id="264" r:id="rId8"/>
    <p:sldId id="261" r:id="rId9"/>
    <p:sldId id="265" r:id="rId10"/>
    <p:sldId id="262" r:id="rId11"/>
    <p:sldId id="266" r:id="rId12"/>
    <p:sldId id="272" r:id="rId13"/>
    <p:sldId id="273" r:id="rId14"/>
    <p:sldId id="274" r:id="rId15"/>
    <p:sldId id="275"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514C07-EF33-461E-A23A-AB9229F0EEB1}" type="datetimeFigureOut">
              <a:rPr lang="en-US" smtClean="0"/>
              <a:t>28/09/2020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A7D9E-C978-46ED-BF44-D76A70DB78F5}" type="slidenum">
              <a:rPr lang="en-US" smtClean="0"/>
              <a:t>‹#›</a:t>
            </a:fld>
            <a:endParaRPr lang="en-US"/>
          </a:p>
        </p:txBody>
      </p:sp>
    </p:spTree>
    <p:extLst>
      <p:ext uri="{BB962C8B-B14F-4D97-AF65-F5344CB8AC3E}">
        <p14:creationId xmlns:p14="http://schemas.microsoft.com/office/powerpoint/2010/main" val="4137943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0A7D9E-C978-46ED-BF44-D76A70DB78F5}" type="slidenum">
              <a:rPr lang="en-US" smtClean="0"/>
              <a:t>4</a:t>
            </a:fld>
            <a:endParaRPr lang="en-US"/>
          </a:p>
        </p:txBody>
      </p:sp>
    </p:spTree>
    <p:extLst>
      <p:ext uri="{BB962C8B-B14F-4D97-AF65-F5344CB8AC3E}">
        <p14:creationId xmlns:p14="http://schemas.microsoft.com/office/powerpoint/2010/main" val="3971277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0A7D9E-C978-46ED-BF44-D76A70DB78F5}" type="slidenum">
              <a:rPr lang="en-US" smtClean="0"/>
              <a:t>18</a:t>
            </a:fld>
            <a:endParaRPr lang="en-US"/>
          </a:p>
        </p:txBody>
      </p:sp>
    </p:spTree>
    <p:extLst>
      <p:ext uri="{BB962C8B-B14F-4D97-AF65-F5344CB8AC3E}">
        <p14:creationId xmlns:p14="http://schemas.microsoft.com/office/powerpoint/2010/main" val="1964652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909310"/>
          </a:xfrm>
          <a:prstGeom prst="rect">
            <a:avLst/>
          </a:prstGeom>
        </p:spPr>
        <p:txBody>
          <a:bodyPr wrap="square">
            <a:spAutoFit/>
          </a:bodyPr>
          <a:lstStyle/>
          <a:p>
            <a:pPr marL="285750" indent="-285750">
              <a:lnSpc>
                <a:spcPct val="150000"/>
              </a:lnSpc>
              <a:buFont typeface="Arial" pitchFamily="34" charset="0"/>
              <a:buChar char="•"/>
            </a:pPr>
            <a:r>
              <a:rPr lang="en-US" b="1" dirty="0">
                <a:latin typeface="Times New Roman" pitchFamily="18" charset="0"/>
                <a:cs typeface="Times New Roman" pitchFamily="18" charset="0"/>
              </a:rPr>
              <a:t>Photosynthesis </a:t>
            </a:r>
            <a:r>
              <a:rPr lang="en-US" dirty="0">
                <a:latin typeface="Times New Roman" pitchFamily="18" charset="0"/>
                <a:cs typeface="Times New Roman" pitchFamily="18" charset="0"/>
              </a:rPr>
              <a:t>is the use of light as a source of energy for growth, more specifically the conversion of light energy into chemical energy in the form of ATP.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Prokaryotes </a:t>
            </a:r>
            <a:r>
              <a:rPr lang="en-US" dirty="0">
                <a:latin typeface="Times New Roman" pitchFamily="18" charset="0"/>
                <a:cs typeface="Times New Roman" pitchFamily="18" charset="0"/>
              </a:rPr>
              <a:t>that can convert light energy into chemical energy include the photosynthetic cyanobacteria, the purple and green bacteria, and the "</a:t>
            </a:r>
            <a:r>
              <a:rPr lang="en-US" dirty="0" err="1">
                <a:latin typeface="Times New Roman" pitchFamily="18" charset="0"/>
                <a:cs typeface="Times New Roman" pitchFamily="18" charset="0"/>
              </a:rPr>
              <a:t>halobacteria</a:t>
            </a:r>
            <a:r>
              <a:rPr lang="en-US" dirty="0">
                <a:latin typeface="Times New Roman" pitchFamily="18" charset="0"/>
                <a:cs typeface="Times New Roman" pitchFamily="18" charset="0"/>
              </a:rPr>
              <a:t>" (actually </a:t>
            </a:r>
            <a:r>
              <a:rPr lang="en-US" dirty="0" err="1">
                <a:latin typeface="Times New Roman" pitchFamily="18" charset="0"/>
                <a:cs typeface="Times New Roman" pitchFamily="18" charset="0"/>
              </a:rPr>
              <a:t>archaea</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cyanobacteria conduct plant photosynthesis, called </a:t>
            </a:r>
            <a:r>
              <a:rPr lang="en-US" b="1" dirty="0">
                <a:latin typeface="Times New Roman" pitchFamily="18" charset="0"/>
                <a:cs typeface="Times New Roman" pitchFamily="18" charset="0"/>
              </a:rPr>
              <a:t>oxygenic </a:t>
            </a:r>
            <a:r>
              <a:rPr lang="en-US" b="1" dirty="0" smtClean="0">
                <a:latin typeface="Times New Roman" pitchFamily="18" charset="0"/>
                <a:cs typeface="Times New Roman" pitchFamily="18" charset="0"/>
              </a:rPr>
              <a:t>photosynthesis </a:t>
            </a: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purple and green bacteria conduct bacterial photosynthesis or </a:t>
            </a:r>
            <a:r>
              <a:rPr lang="en-US" b="1" dirty="0" err="1">
                <a:latin typeface="Times New Roman" pitchFamily="18" charset="0"/>
                <a:cs typeface="Times New Roman" pitchFamily="18" charset="0"/>
              </a:rPr>
              <a:t>anoxygenic</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photosynthesis</a:t>
            </a:r>
            <a:endParaRPr lang="en-US" dirty="0">
              <a:latin typeface="Times New Roman" pitchFamily="18" charset="0"/>
              <a:cs typeface="Times New Roman" pitchFamily="18" charset="0"/>
            </a:endParaRPr>
          </a:p>
          <a:p>
            <a:pPr marL="285750" indent="-285750">
              <a:lnSpc>
                <a:spcPct val="150000"/>
              </a:lnSpc>
              <a:buFont typeface="Arial" pitchFamily="34" charset="0"/>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extreme </a:t>
            </a:r>
            <a:r>
              <a:rPr lang="en-US" dirty="0" err="1">
                <a:latin typeface="Times New Roman" pitchFamily="18" charset="0"/>
                <a:cs typeface="Times New Roman" pitchFamily="18" charset="0"/>
              </a:rPr>
              <a:t>halophilic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archaea</a:t>
            </a:r>
            <a:r>
              <a:rPr lang="en-US" dirty="0">
                <a:latin typeface="Times New Roman" pitchFamily="18" charset="0"/>
                <a:cs typeface="Times New Roman" pitchFamily="18" charset="0"/>
              </a:rPr>
              <a:t> use a type of </a:t>
            </a:r>
            <a:r>
              <a:rPr lang="en-US" b="1" dirty="0" err="1">
                <a:latin typeface="Times New Roman" pitchFamily="18" charset="0"/>
                <a:cs typeface="Times New Roman" pitchFamily="18" charset="0"/>
              </a:rPr>
              <a:t>nonphotosynthetic</a:t>
            </a:r>
            <a:r>
              <a:rPr lang="en-US" b="1" dirty="0">
                <a:latin typeface="Times New Roman" pitchFamily="18" charset="0"/>
                <a:cs typeface="Times New Roman" pitchFamily="18" charset="0"/>
              </a:rPr>
              <a:t> photophosphorylation </a:t>
            </a:r>
            <a:r>
              <a:rPr lang="en-US" dirty="0">
                <a:latin typeface="Times New Roman" pitchFamily="18" charset="0"/>
                <a:cs typeface="Times New Roman" pitchFamily="18" charset="0"/>
              </a:rPr>
              <a:t>mediated by a pigment, </a:t>
            </a:r>
            <a:r>
              <a:rPr lang="en-US" dirty="0" err="1">
                <a:latin typeface="Times New Roman" pitchFamily="18" charset="0"/>
                <a:cs typeface="Times New Roman" pitchFamily="18" charset="0"/>
              </a:rPr>
              <a:t>bacteriorhodopsin</a:t>
            </a:r>
            <a:r>
              <a:rPr lang="en-US" dirty="0">
                <a:latin typeface="Times New Roman" pitchFamily="18" charset="0"/>
                <a:cs typeface="Times New Roman" pitchFamily="18" charset="0"/>
              </a:rPr>
              <a:t>, to transform light energy into ATP. </a:t>
            </a:r>
          </a:p>
          <a:p>
            <a:pPr marL="285750" indent="-285750">
              <a:lnSpc>
                <a:spcPct val="150000"/>
              </a:lnSpc>
              <a:buFont typeface="Arial" pitchFamily="34" charset="0"/>
              <a:buChar char="•"/>
            </a:pPr>
            <a:r>
              <a:rPr lang="en-US" b="1" dirty="0">
                <a:latin typeface="Times New Roman" pitchFamily="18" charset="0"/>
                <a:cs typeface="Times New Roman" pitchFamily="18" charset="0"/>
              </a:rPr>
              <a:t>Net equation: </a:t>
            </a:r>
            <a:endParaRPr lang="en-US" dirty="0">
              <a:latin typeface="Times New Roman" pitchFamily="18" charset="0"/>
              <a:cs typeface="Times New Roman" pitchFamily="18" charset="0"/>
            </a:endParaRPr>
          </a:p>
          <a:p>
            <a:pPr>
              <a:lnSpc>
                <a:spcPct val="150000"/>
              </a:lnSpc>
            </a:pPr>
            <a:r>
              <a:rPr lang="en-US" b="1" dirty="0">
                <a:latin typeface="Times New Roman" pitchFamily="18" charset="0"/>
                <a:cs typeface="Times New Roman" pitchFamily="18" charset="0"/>
              </a:rPr>
              <a:t>6CO</a:t>
            </a:r>
            <a:r>
              <a:rPr lang="en-US" b="1" baseline="-25000" dirty="0">
                <a:latin typeface="Times New Roman" pitchFamily="18" charset="0"/>
                <a:cs typeface="Times New Roman" pitchFamily="18" charset="0"/>
              </a:rPr>
              <a:t> 2</a:t>
            </a:r>
            <a:r>
              <a:rPr lang="en-US" b="1" dirty="0">
                <a:latin typeface="Times New Roman" pitchFamily="18" charset="0"/>
                <a:cs typeface="Times New Roman" pitchFamily="18" charset="0"/>
              </a:rPr>
              <a:t> +12H</a:t>
            </a:r>
            <a:r>
              <a:rPr lang="en-US" b="1" baseline="-25000" dirty="0">
                <a:latin typeface="Times New Roman" pitchFamily="18" charset="0"/>
                <a:cs typeface="Times New Roman" pitchFamily="18" charset="0"/>
              </a:rPr>
              <a:t>2</a:t>
            </a:r>
            <a:r>
              <a:rPr lang="en-US" b="1" dirty="0">
                <a:latin typeface="Times New Roman" pitchFamily="18" charset="0"/>
                <a:cs typeface="Times New Roman" pitchFamily="18" charset="0"/>
              </a:rPr>
              <a:t>O+LightEnergy → C</a:t>
            </a:r>
            <a:r>
              <a:rPr lang="en-US" b="1" baseline="-25000" dirty="0">
                <a:latin typeface="Times New Roman" pitchFamily="18" charset="0"/>
                <a:cs typeface="Times New Roman" pitchFamily="18" charset="0"/>
              </a:rPr>
              <a:t>6</a:t>
            </a:r>
            <a:r>
              <a:rPr lang="en-US" b="1" dirty="0">
                <a:latin typeface="Times New Roman" pitchFamily="18" charset="0"/>
                <a:cs typeface="Times New Roman" pitchFamily="18" charset="0"/>
              </a:rPr>
              <a:t>H</a:t>
            </a:r>
            <a:r>
              <a:rPr lang="en-US" b="1" baseline="-25000" dirty="0">
                <a:latin typeface="Times New Roman" pitchFamily="18" charset="0"/>
                <a:cs typeface="Times New Roman" pitchFamily="18" charset="0"/>
              </a:rPr>
              <a:t>12</a:t>
            </a:r>
            <a:r>
              <a:rPr lang="en-US" b="1" dirty="0">
                <a:latin typeface="Times New Roman" pitchFamily="18" charset="0"/>
                <a:cs typeface="Times New Roman" pitchFamily="18" charset="0"/>
              </a:rPr>
              <a:t>O</a:t>
            </a:r>
            <a:r>
              <a:rPr lang="en-US" b="1" baseline="-25000" dirty="0">
                <a:latin typeface="Times New Roman" pitchFamily="18" charset="0"/>
                <a:cs typeface="Times New Roman" pitchFamily="18" charset="0"/>
              </a:rPr>
              <a:t>6</a:t>
            </a:r>
            <a:r>
              <a:rPr lang="en-US" b="1" dirty="0">
                <a:latin typeface="Times New Roman" pitchFamily="18" charset="0"/>
                <a:cs typeface="Times New Roman" pitchFamily="18" charset="0"/>
              </a:rPr>
              <a:t>+6O</a:t>
            </a:r>
            <a:r>
              <a:rPr lang="en-US" b="1" baseline="-25000" dirty="0">
                <a:latin typeface="Times New Roman" pitchFamily="18" charset="0"/>
                <a:cs typeface="Times New Roman" pitchFamily="18" charset="0"/>
              </a:rPr>
              <a:t>2</a:t>
            </a:r>
            <a:r>
              <a:rPr lang="en-US" b="1" dirty="0">
                <a:latin typeface="Times New Roman" pitchFamily="18" charset="0"/>
                <a:cs typeface="Times New Roman" pitchFamily="18" charset="0"/>
              </a:rPr>
              <a:t>+6H</a:t>
            </a:r>
            <a:r>
              <a:rPr lang="en-US" b="1" baseline="-25000" dirty="0">
                <a:latin typeface="Times New Roman" pitchFamily="18" charset="0"/>
                <a:cs typeface="Times New Roman" pitchFamily="18" charset="0"/>
              </a:rPr>
              <a:t>2</a:t>
            </a:r>
            <a:r>
              <a:rPr lang="en-US" b="1" dirty="0">
                <a:latin typeface="Times New Roman" pitchFamily="18" charset="0"/>
                <a:cs typeface="Times New Roman" pitchFamily="18" charset="0"/>
              </a:rPr>
              <a:t>0 </a:t>
            </a:r>
            <a:endParaRPr lang="en-US" dirty="0">
              <a:latin typeface="Times New Roman" pitchFamily="18" charset="0"/>
              <a:cs typeface="Times New Roman" pitchFamily="18" charset="0"/>
            </a:endParaRPr>
          </a:p>
          <a:p>
            <a:pPr>
              <a:lnSpc>
                <a:spcPct val="150000"/>
              </a:lnSpc>
            </a:pP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Photosynthetic reactions divided into two stages: </a:t>
            </a:r>
          </a:p>
          <a:p>
            <a:pPr>
              <a:lnSpc>
                <a:spcPct val="150000"/>
              </a:lnSpc>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Light reaction </a:t>
            </a:r>
            <a:r>
              <a:rPr lang="en-US" dirty="0">
                <a:latin typeface="Times New Roman" pitchFamily="18" charset="0"/>
                <a:cs typeface="Times New Roman" pitchFamily="18" charset="0"/>
              </a:rPr>
              <a:t>- light energy absorbed &amp; converted to chemical energy (ATP, NADPH) </a:t>
            </a:r>
          </a:p>
          <a:p>
            <a:pPr>
              <a:lnSpc>
                <a:spcPct val="150000"/>
              </a:lnSpc>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Dark reaction- </a:t>
            </a:r>
            <a:r>
              <a:rPr lang="en-US" dirty="0">
                <a:latin typeface="Times New Roman" pitchFamily="18" charset="0"/>
                <a:cs typeface="Times New Roman" pitchFamily="18" charset="0"/>
              </a:rPr>
              <a:t>carbohydrates made from CO</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using energy stored in ATP &amp; NADPH </a:t>
            </a:r>
          </a:p>
        </p:txBody>
      </p:sp>
    </p:spTree>
    <p:extLst>
      <p:ext uri="{BB962C8B-B14F-4D97-AF65-F5344CB8AC3E}">
        <p14:creationId xmlns:p14="http://schemas.microsoft.com/office/powerpoint/2010/main" val="1573247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4708981"/>
          </a:xfrm>
          <a:prstGeom prst="rect">
            <a:avLst/>
          </a:prstGeom>
        </p:spPr>
        <p:txBody>
          <a:bodyPr wrap="square">
            <a:spAutoFit/>
          </a:bodyPr>
          <a:lstStyle/>
          <a:p>
            <a:pPr marL="342900" indent="-342900">
              <a:lnSpc>
                <a:spcPct val="150000"/>
              </a:lnSpc>
              <a:buFont typeface="Arial" pitchFamily="34" charset="0"/>
              <a:buChar char="•"/>
            </a:pPr>
            <a:r>
              <a:rPr lang="en-US" sz="2000" b="1" dirty="0" err="1">
                <a:latin typeface="Times New Roman" pitchFamily="18" charset="0"/>
                <a:cs typeface="Times New Roman" pitchFamily="18" charset="0"/>
              </a:rPr>
              <a:t>Phycobiliproteins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are the major light harvesting pigments of </a:t>
            </a:r>
            <a:r>
              <a:rPr lang="en-US" sz="2000" dirty="0" smtClean="0">
                <a:latin typeface="Times New Roman" pitchFamily="18" charset="0"/>
                <a:cs typeface="Times New Roman" pitchFamily="18" charset="0"/>
              </a:rPr>
              <a:t>the Cyanobacteria and may also </a:t>
            </a:r>
            <a:r>
              <a:rPr lang="en-US" sz="2000" dirty="0">
                <a:latin typeface="Times New Roman" pitchFamily="18" charset="0"/>
                <a:cs typeface="Times New Roman" pitchFamily="18" charset="0"/>
              </a:rPr>
              <a:t>occur in some groups of algae.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may be red or blue, absorbing light in the middle of the spectrum between 550 and 650nm.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smtClean="0">
                <a:latin typeface="Times New Roman" pitchFamily="18" charset="0"/>
                <a:cs typeface="Times New Roman" pitchFamily="18" charset="0"/>
              </a:rPr>
              <a:t>Phycobiliproteins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consist of proteins that contain covalently-bound linear </a:t>
            </a:r>
            <a:r>
              <a:rPr lang="en-US" sz="2000" dirty="0" err="1">
                <a:latin typeface="Times New Roman" pitchFamily="18" charset="0"/>
                <a:cs typeface="Times New Roman" pitchFamily="18" charset="0"/>
              </a:rPr>
              <a:t>tetrapyrroles</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are contained in granules called </a:t>
            </a:r>
            <a:r>
              <a:rPr lang="en-US" sz="2000" b="1" dirty="0" err="1">
                <a:latin typeface="Times New Roman" pitchFamily="18" charset="0"/>
                <a:cs typeface="Times New Roman" pitchFamily="18" charset="0"/>
              </a:rPr>
              <a:t>phycobilisomes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that are closely associated with the photosynthetic apparatus.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Being </a:t>
            </a:r>
            <a:r>
              <a:rPr lang="en-US" sz="2000" dirty="0">
                <a:latin typeface="Times New Roman" pitchFamily="18" charset="0"/>
                <a:cs typeface="Times New Roman" pitchFamily="18" charset="0"/>
              </a:rPr>
              <a:t>closely linked to chlorophyll they can efficiently transfer light energy to chlorophyll at the reaction center. </a:t>
            </a:r>
          </a:p>
        </p:txBody>
      </p:sp>
    </p:spTree>
    <p:extLst>
      <p:ext uri="{BB962C8B-B14F-4D97-AF65-F5344CB8AC3E}">
        <p14:creationId xmlns:p14="http://schemas.microsoft.com/office/powerpoint/2010/main" val="387972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88161"/>
            <a:ext cx="8610600" cy="6217087"/>
          </a:xfrm>
          <a:prstGeom prst="rect">
            <a:avLst/>
          </a:prstGeom>
        </p:spPr>
        <p:txBody>
          <a:bodyPr wrap="square">
            <a:spAutoFit/>
          </a:bodyPr>
          <a:lstStyle/>
          <a:p>
            <a:r>
              <a:rPr lang="en-US" sz="2000" b="1" dirty="0">
                <a:latin typeface="Times New Roman" pitchFamily="18" charset="0"/>
                <a:cs typeface="Times New Roman" pitchFamily="18" charset="0"/>
              </a:rPr>
              <a:t>Light Reaction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b="1" dirty="0">
                <a:latin typeface="Times New Roman" pitchFamily="18" charset="0"/>
                <a:cs typeface="Times New Roman" pitchFamily="18" charset="0"/>
              </a:rPr>
              <a:t>The Light Reactions </a:t>
            </a:r>
            <a:r>
              <a:rPr lang="en-US" sz="2000" dirty="0">
                <a:latin typeface="Times New Roman" pitchFamily="18" charset="0"/>
                <a:cs typeface="Times New Roman" pitchFamily="18" charset="0"/>
              </a:rPr>
              <a:t>depend upon the presence of chlorophyll, the </a:t>
            </a:r>
            <a:r>
              <a:rPr lang="en-US" sz="2000" b="1" dirty="0">
                <a:latin typeface="Times New Roman" pitchFamily="18" charset="0"/>
                <a:cs typeface="Times New Roman" pitchFamily="18" charset="0"/>
              </a:rPr>
              <a:t>primary light-harvesting pigment </a:t>
            </a:r>
            <a:r>
              <a:rPr lang="en-US" sz="2000" dirty="0">
                <a:latin typeface="Times New Roman" pitchFamily="18" charset="0"/>
                <a:cs typeface="Times New Roman" pitchFamily="18" charset="0"/>
              </a:rPr>
              <a:t>in the membrane of photosynthetic organisms.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functional components of the photochemical system are </a:t>
            </a:r>
            <a:r>
              <a:rPr lang="en-US" sz="2000" b="1" dirty="0">
                <a:latin typeface="Times New Roman" pitchFamily="18" charset="0"/>
                <a:cs typeface="Times New Roman" pitchFamily="18" charset="0"/>
              </a:rPr>
              <a:t>light harvesting pigments</a:t>
            </a:r>
            <a:r>
              <a:rPr lang="en-US" sz="2000" dirty="0">
                <a:latin typeface="Times New Roman" pitchFamily="18" charset="0"/>
                <a:cs typeface="Times New Roman" pitchFamily="18" charset="0"/>
              </a:rPr>
              <a:t>, a membrane </a:t>
            </a:r>
            <a:r>
              <a:rPr lang="en-US" sz="2000" b="1" dirty="0">
                <a:latin typeface="Times New Roman" pitchFamily="18" charset="0"/>
                <a:cs typeface="Times New Roman" pitchFamily="18" charset="0"/>
              </a:rPr>
              <a:t>electron transport system</a:t>
            </a:r>
            <a:r>
              <a:rPr lang="en-US" sz="2000" dirty="0">
                <a:latin typeface="Times New Roman" pitchFamily="18" charset="0"/>
                <a:cs typeface="Times New Roman" pitchFamily="18" charset="0"/>
              </a:rPr>
              <a:t>, and an </a:t>
            </a:r>
            <a:r>
              <a:rPr lang="en-US" sz="2000" b="1" dirty="0">
                <a:latin typeface="Times New Roman" pitchFamily="18" charset="0"/>
                <a:cs typeface="Times New Roman" pitchFamily="18" charset="0"/>
              </a:rPr>
              <a:t>ATPase </a:t>
            </a:r>
            <a:r>
              <a:rPr lang="en-US" sz="2000" dirty="0">
                <a:latin typeface="Times New Roman" pitchFamily="18" charset="0"/>
                <a:cs typeface="Times New Roman" pitchFamily="18" charset="0"/>
              </a:rPr>
              <a:t>enzyme.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photosynthetic electron transport system of is fundamentally similar to a respiratory ETS, except that there is a low redox electron acceptor (e.g. </a:t>
            </a:r>
            <a:r>
              <a:rPr lang="en-US" sz="2000" b="1" dirty="0" err="1">
                <a:latin typeface="Times New Roman" pitchFamily="18" charset="0"/>
                <a:cs typeface="Times New Roman" pitchFamily="18" charset="0"/>
              </a:rPr>
              <a:t>ferredoxin</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 at the top (low redox end) of the electron transport chain, that is first reduced by the electron displaced from chlorophyll.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All phototrophic bacteria are capable of performing cyclic </a:t>
            </a:r>
            <a:r>
              <a:rPr lang="en-US" sz="2000" dirty="0" smtClean="0">
                <a:latin typeface="Times New Roman" pitchFamily="18" charset="0"/>
                <a:cs typeface="Times New Roman" pitchFamily="18" charset="0"/>
              </a:rPr>
              <a:t>photophosphorylation.</a:t>
            </a: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universal mechanism of cyclic photophosphorylation is referred to as </a:t>
            </a:r>
            <a:r>
              <a:rPr lang="en-US" sz="2000" b="1" dirty="0">
                <a:latin typeface="Times New Roman" pitchFamily="18" charset="0"/>
                <a:cs typeface="Times New Roman" pitchFamily="18" charset="0"/>
              </a:rPr>
              <a:t>Photosystem I</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Bacterial photosynthesis uses only Photosystem I (PSI), but the more evolved cyanobacteria, as well as algae and plants, have an additional light-harvesting system called Photosystem II (PSII).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Photosystem </a:t>
            </a:r>
            <a:r>
              <a:rPr lang="en-US" sz="2000" b="1" dirty="0">
                <a:latin typeface="Times New Roman" pitchFamily="18" charset="0"/>
                <a:cs typeface="Times New Roman" pitchFamily="18" charset="0"/>
              </a:rPr>
              <a:t>II </a:t>
            </a:r>
            <a:r>
              <a:rPr lang="en-US" sz="2000" dirty="0">
                <a:latin typeface="Times New Roman" pitchFamily="18" charset="0"/>
                <a:cs typeface="Times New Roman" pitchFamily="18" charset="0"/>
              </a:rPr>
              <a:t>is used to reduce Photosystem I when electrons are withdrawn from PSI for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PSII </a:t>
            </a:r>
            <a:r>
              <a:rPr lang="en-US" sz="2000" dirty="0">
                <a:latin typeface="Times New Roman" pitchFamily="18" charset="0"/>
                <a:cs typeface="Times New Roman" pitchFamily="18" charset="0"/>
              </a:rPr>
              <a:t>transfers electrons from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O and produces </a:t>
            </a:r>
            <a:r>
              <a:rPr lang="en-US" sz="2000" dirty="0" smtClean="0">
                <a:latin typeface="Times New Roman" pitchFamily="18" charset="0"/>
                <a:cs typeface="Times New Roman" pitchFamily="18" charset="0"/>
              </a:rPr>
              <a:t>O</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720906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USER\AppData\Local\Temp\clip_image002-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533400"/>
            <a:ext cx="7686243" cy="574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916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819" y="150302"/>
            <a:ext cx="8839200" cy="6832640"/>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(i) Cyclic photosynthetic electron transport: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Excitation of P-840 in pigment system by a photon of light results in transfer of an elec­tron from the reaction </a:t>
            </a:r>
            <a:r>
              <a:rPr lang="en-US" sz="2000" dirty="0" err="1">
                <a:latin typeface="Times New Roman" pitchFamily="18" charset="0"/>
                <a:cs typeface="Times New Roman" pitchFamily="18" charset="0"/>
              </a:rPr>
              <a:t>centre</a:t>
            </a:r>
            <a:r>
              <a:rPr lang="en-US" sz="2000" dirty="0">
                <a:latin typeface="Times New Roman" pitchFamily="18" charset="0"/>
                <a:cs typeface="Times New Roman" pitchFamily="18" charset="0"/>
              </a:rPr>
              <a:t> to </a:t>
            </a:r>
            <a:r>
              <a:rPr lang="en-US" sz="2000" dirty="0" err="1">
                <a:latin typeface="Times New Roman" pitchFamily="18" charset="0"/>
                <a:cs typeface="Times New Roman" pitchFamily="18" charset="0"/>
              </a:rPr>
              <a:t>Cyt</a:t>
            </a:r>
            <a:r>
              <a:rPr lang="en-US" sz="2000" dirty="0">
                <a:latin typeface="Times New Roman" pitchFamily="18" charset="0"/>
                <a:cs typeface="Times New Roman" pitchFamily="18" charset="0"/>
              </a:rPr>
              <a:t> be</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complex through a </a:t>
            </a:r>
            <a:r>
              <a:rPr lang="en-US" sz="2000" dirty="0" err="1">
                <a:latin typeface="Times New Roman" pitchFamily="18" charset="0"/>
                <a:cs typeface="Times New Roman" pitchFamily="18" charset="0"/>
              </a:rPr>
              <a:t>quinone</a:t>
            </a:r>
            <a:r>
              <a:rPr lang="en-US" sz="2000" dirty="0">
                <a:latin typeface="Times New Roman" pitchFamily="18" charset="0"/>
                <a:cs typeface="Times New Roman" pitchFamily="18" charset="0"/>
              </a:rPr>
              <a:t> (Q) and back to the reac­tion </a:t>
            </a:r>
            <a:r>
              <a:rPr lang="en-US" sz="2000" dirty="0" err="1">
                <a:latin typeface="Times New Roman" pitchFamily="18" charset="0"/>
                <a:cs typeface="Times New Roman" pitchFamily="18" charset="0"/>
              </a:rPr>
              <a:t>centre</a:t>
            </a:r>
            <a:r>
              <a:rPr lang="en-US" sz="2000" dirty="0">
                <a:latin typeface="Times New Roman" pitchFamily="18" charset="0"/>
                <a:cs typeface="Times New Roman" pitchFamily="18" charset="0"/>
              </a:rPr>
              <a:t> via </a:t>
            </a:r>
            <a:r>
              <a:rPr lang="en-US" sz="2000" dirty="0" err="1">
                <a:latin typeface="Times New Roman" pitchFamily="18" charset="0"/>
                <a:cs typeface="Times New Roman" pitchFamily="18" charset="0"/>
              </a:rPr>
              <a:t>Cyt</a:t>
            </a:r>
            <a:r>
              <a:rPr lang="en-US" sz="2000" dirty="0">
                <a:latin typeface="Times New Roman" pitchFamily="18" charset="0"/>
                <a:cs typeface="Times New Roman" pitchFamily="18" charset="0"/>
              </a:rPr>
              <a:t> C</a:t>
            </a:r>
            <a:r>
              <a:rPr lang="en-US" sz="2000" baseline="-25000" dirty="0">
                <a:latin typeface="Times New Roman" pitchFamily="18" charset="0"/>
                <a:cs typeface="Times New Roman" pitchFamily="18" charset="0"/>
              </a:rPr>
              <a:t>553</a:t>
            </a:r>
            <a:r>
              <a:rPr lang="en-US" sz="2000" dirty="0">
                <a:latin typeface="Times New Roman" pitchFamily="18" charset="0"/>
                <a:cs typeface="Times New Roman" pitchFamily="18" charset="0"/>
              </a:rPr>
              <a:t>. The electron transport through the </a:t>
            </a:r>
            <a:r>
              <a:rPr lang="en-US" sz="2000" dirty="0" err="1">
                <a:latin typeface="Times New Roman" pitchFamily="18" charset="0"/>
                <a:cs typeface="Times New Roman" pitchFamily="18" charset="0"/>
              </a:rPr>
              <a:t>Cyt</a:t>
            </a:r>
            <a:r>
              <a:rPr lang="en-US" sz="2000" dirty="0">
                <a:latin typeface="Times New Roman" pitchFamily="18" charset="0"/>
                <a:cs typeface="Times New Roman" pitchFamily="18" charset="0"/>
              </a:rPr>
              <a:t> bc</a:t>
            </a:r>
            <a:r>
              <a:rPr lang="en-US" sz="2000" baseline="-25000" dirty="0">
                <a:latin typeface="Times New Roman" pitchFamily="18" charset="0"/>
                <a:cs typeface="Times New Roman" pitchFamily="18" charset="0"/>
              </a:rPr>
              <a:t>1</a:t>
            </a:r>
            <a:r>
              <a:rPr lang="en-US" sz="2000" dirty="0">
                <a:latin typeface="Times New Roman" pitchFamily="18" charset="0"/>
                <a:cs typeface="Times New Roman" pitchFamily="18" charset="0"/>
              </a:rPr>
              <a:t> complex causes proton pumping across the membrane, producing a proton motive force that powers synthesis of ATP from ADP + Pi by ATP synthase (photophosphorylation). </a:t>
            </a:r>
            <a:endParaRPr lang="en-US" sz="2000" dirty="0" smtClean="0">
              <a:latin typeface="Times New Roman" pitchFamily="18" charset="0"/>
              <a:cs typeface="Times New Roman" pitchFamily="18" charset="0"/>
            </a:endParaRPr>
          </a:p>
          <a:p>
            <a:pPr>
              <a:lnSpc>
                <a:spcPct val="150000"/>
              </a:lnSpc>
            </a:pPr>
            <a:r>
              <a:rPr lang="en-US" sz="2000" b="1" dirty="0">
                <a:latin typeface="Times New Roman" pitchFamily="18" charset="0"/>
                <a:cs typeface="Times New Roman" pitchFamily="18" charset="0"/>
              </a:rPr>
              <a:t>(ii) Non-cyclic photosynthetic electron transport: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During this process, some electrons flow from excited P-840 to an Fe-S protein </a:t>
            </a:r>
            <a:r>
              <a:rPr lang="en-US" sz="2000" dirty="0" err="1">
                <a:latin typeface="Times New Roman" pitchFamily="18" charset="0"/>
                <a:cs typeface="Times New Roman" pitchFamily="18" charset="0"/>
              </a:rPr>
              <a:t>Ferre­doxin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Fd</a:t>
            </a:r>
            <a:r>
              <a:rPr lang="en-US" sz="2000" dirty="0">
                <a:latin typeface="Times New Roman" pitchFamily="18" charset="0"/>
                <a:cs typeface="Times New Roman" pitchFamily="18" charset="0"/>
              </a:rPr>
              <a:t>), which in turn passes electrons to NAD</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through </a:t>
            </a:r>
            <a:r>
              <a:rPr lang="en-US" sz="2000" dirty="0" err="1">
                <a:latin typeface="Times New Roman" pitchFamily="18" charset="0"/>
                <a:cs typeface="Times New Roman" pitchFamily="18" charset="0"/>
              </a:rPr>
              <a:t>Fd</a:t>
            </a:r>
            <a:r>
              <a:rPr lang="en-US" sz="2000" dirty="0">
                <a:latin typeface="Times New Roman" pitchFamily="18" charset="0"/>
                <a:cs typeface="Times New Roman" pitchFamily="18" charset="0"/>
              </a:rPr>
              <a:t>: NAD-</a:t>
            </a:r>
            <a:r>
              <a:rPr lang="en-US" sz="2000" dirty="0" err="1">
                <a:latin typeface="Times New Roman" pitchFamily="18" charset="0"/>
                <a:cs typeface="Times New Roman" pitchFamily="18" charset="0"/>
              </a:rPr>
              <a:t>reductase</a:t>
            </a:r>
            <a:r>
              <a:rPr lang="en-US" sz="2000" dirty="0">
                <a:latin typeface="Times New Roman" pitchFamily="18" charset="0"/>
                <a:cs typeface="Times New Roman" pitchFamily="18" charset="0"/>
              </a:rPr>
              <a:t> and ultimately forming </a:t>
            </a:r>
            <a:r>
              <a:rPr lang="en-US" sz="2000" dirty="0" smtClean="0">
                <a:latin typeface="Times New Roman" pitchFamily="18" charset="0"/>
                <a:cs typeface="Times New Roman" pitchFamily="18" charset="0"/>
              </a:rPr>
              <a:t>NADH. </a:t>
            </a:r>
            <a:r>
              <a:rPr lang="en-US" sz="2000" dirty="0">
                <a:latin typeface="Times New Roman" pitchFamily="18" charset="0"/>
                <a:cs typeface="Times New Roman" pitchFamily="18" charset="0"/>
              </a:rPr>
              <a:t>The electrons from the reaction </a:t>
            </a:r>
            <a:r>
              <a:rPr lang="en-US" sz="2000" dirty="0" err="1">
                <a:latin typeface="Times New Roman" pitchFamily="18" charset="0"/>
                <a:cs typeface="Times New Roman" pitchFamily="18" charset="0"/>
              </a:rPr>
              <a:t>centre</a:t>
            </a:r>
            <a:r>
              <a:rPr lang="en-US" sz="2000" dirty="0">
                <a:latin typeface="Times New Roman" pitchFamily="18" charset="0"/>
                <a:cs typeface="Times New Roman" pitchFamily="18" charset="0"/>
              </a:rPr>
              <a:t> which reduce NAD</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 NADH, are compensated by electrons coming from oxidation of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S to elemental S and then to </a:t>
            </a:r>
            <a:r>
              <a:rPr lang="en-US" sz="2000" dirty="0" smtClean="0">
                <a:latin typeface="Times New Roman" pitchFamily="18" charset="0"/>
                <a:cs typeface="Times New Roman" pitchFamily="18" charset="0"/>
              </a:rPr>
              <a:t>SO</a:t>
            </a:r>
            <a:r>
              <a:rPr lang="en-US" sz="2000" baseline="-25000" dirty="0" smtClean="0">
                <a:latin typeface="Times New Roman" pitchFamily="18" charset="0"/>
                <a:cs typeface="Times New Roman" pitchFamily="18" charset="0"/>
              </a:rPr>
              <a:t>4</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This process is chemically analogous to oxidation of 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O by oxygenic plants. </a:t>
            </a:r>
          </a:p>
          <a:p>
            <a:endParaRPr lang="en-US" dirty="0"/>
          </a:p>
        </p:txBody>
      </p:sp>
    </p:spTree>
    <p:extLst>
      <p:ext uri="{BB962C8B-B14F-4D97-AF65-F5344CB8AC3E}">
        <p14:creationId xmlns:p14="http://schemas.microsoft.com/office/powerpoint/2010/main" val="3612079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913" y="152400"/>
            <a:ext cx="8610600" cy="5324535"/>
          </a:xfrm>
          <a:prstGeom prst="rect">
            <a:avLst/>
          </a:prstGeom>
        </p:spPr>
        <p:txBody>
          <a:bodyPr wrap="square">
            <a:spAutoFit/>
          </a:bodyPr>
          <a:lstStyle/>
          <a:p>
            <a:r>
              <a:rPr lang="en-US" sz="2000" b="1" dirty="0">
                <a:latin typeface="Times New Roman" pitchFamily="18" charset="0"/>
                <a:cs typeface="Times New Roman" pitchFamily="18" charset="0"/>
              </a:rPr>
              <a:t>Dark reaction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The use of </a:t>
            </a:r>
            <a:r>
              <a:rPr lang="en-US" sz="2000" b="1" dirty="0">
                <a:latin typeface="Times New Roman" pitchFamily="18" charset="0"/>
                <a:cs typeface="Times New Roman" pitchFamily="18" charset="0"/>
              </a:rPr>
              <a:t>RUBP carboxylase and the Calvin cycle </a:t>
            </a:r>
            <a:r>
              <a:rPr lang="en-US" sz="2000" dirty="0">
                <a:latin typeface="Times New Roman" pitchFamily="18" charset="0"/>
                <a:cs typeface="Times New Roman" pitchFamily="18" charset="0"/>
              </a:rPr>
              <a:t>is the most common mechanism for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 among autotrophs.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Indeed</a:t>
            </a:r>
            <a:r>
              <a:rPr lang="en-US" sz="2000" dirty="0">
                <a:latin typeface="Times New Roman" pitchFamily="18" charset="0"/>
                <a:cs typeface="Times New Roman" pitchFamily="18" charset="0"/>
              </a:rPr>
              <a:t>, RUBP carboxylase is said to be the most abundant enzyme on the planet (</a:t>
            </a:r>
            <a:r>
              <a:rPr lang="en-US" sz="2000" dirty="0" err="1">
                <a:latin typeface="Times New Roman" pitchFamily="18" charset="0"/>
                <a:cs typeface="Times New Roman" pitchFamily="18" charset="0"/>
              </a:rPr>
              <a:t>nitrogenase</a:t>
            </a:r>
            <a:r>
              <a:rPr lang="en-US" sz="2000" dirty="0">
                <a:latin typeface="Times New Roman" pitchFamily="18" charset="0"/>
                <a:cs typeface="Times New Roman" pitchFamily="18" charset="0"/>
              </a:rPr>
              <a:t>, which fixes N</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is second most abundant).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is the only mechanism of autotrophic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 among </a:t>
            </a:r>
            <a:r>
              <a:rPr lang="en-US" sz="2000" dirty="0" smtClean="0">
                <a:latin typeface="Times New Roman" pitchFamily="18" charset="0"/>
                <a:cs typeface="Times New Roman" pitchFamily="18" charset="0"/>
              </a:rPr>
              <a:t>eukaryotes, </a:t>
            </a:r>
            <a:r>
              <a:rPr lang="en-US" sz="2000" dirty="0">
                <a:latin typeface="Times New Roman" pitchFamily="18" charset="0"/>
                <a:cs typeface="Times New Roman" pitchFamily="18" charset="0"/>
              </a:rPr>
              <a:t>and it is used, as well, by all cyanobacteria and purple bacteria.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Lithoautotrophic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bacteria also use this pathway. But the green bacteria and the methanogens, as well as a few isolated groups of </a:t>
            </a:r>
            <a:r>
              <a:rPr lang="en-US" sz="2000" dirty="0" smtClean="0">
                <a:latin typeface="Times New Roman" pitchFamily="18" charset="0"/>
                <a:cs typeface="Times New Roman" pitchFamily="18" charset="0"/>
              </a:rPr>
              <a:t>prokaryotes, </a:t>
            </a:r>
            <a:r>
              <a:rPr lang="en-US" sz="2000" dirty="0">
                <a:latin typeface="Times New Roman" pitchFamily="18" charset="0"/>
                <a:cs typeface="Times New Roman" pitchFamily="18" charset="0"/>
              </a:rPr>
              <a:t>have alternative mechanisms of autotrophic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fixation and do not possess RUBP carboxylase. </a:t>
            </a:r>
          </a:p>
          <a:p>
            <a:pPr marL="342900" indent="-342900">
              <a:buFont typeface="Arial" pitchFamily="34" charset="0"/>
              <a:buChar char="•"/>
            </a:pPr>
            <a:r>
              <a:rPr lang="en-US" sz="2000" dirty="0">
                <a:latin typeface="Times New Roman" pitchFamily="18" charset="0"/>
                <a:cs typeface="Times New Roman" pitchFamily="18" charset="0"/>
              </a:rPr>
              <a:t>RUBP carboxylase ( </a:t>
            </a:r>
            <a:r>
              <a:rPr lang="en-US" sz="2000" b="1" dirty="0" err="1">
                <a:latin typeface="Times New Roman" pitchFamily="18" charset="0"/>
                <a:cs typeface="Times New Roman" pitchFamily="18" charset="0"/>
              </a:rPr>
              <a:t>ribulose</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bisphosphate</a:t>
            </a:r>
            <a:r>
              <a:rPr lang="en-US" sz="2000" b="1" dirty="0">
                <a:latin typeface="Times New Roman" pitchFamily="18" charset="0"/>
                <a:cs typeface="Times New Roman" pitchFamily="18" charset="0"/>
              </a:rPr>
              <a:t> carboxylase </a:t>
            </a:r>
            <a:r>
              <a:rPr lang="en-US" sz="2000" dirty="0">
                <a:latin typeface="Times New Roman" pitchFamily="18" charset="0"/>
                <a:cs typeface="Times New Roman" pitchFamily="18" charset="0"/>
              </a:rPr>
              <a:t>) uses </a:t>
            </a:r>
            <a:r>
              <a:rPr lang="en-US" sz="2000" dirty="0" err="1">
                <a:latin typeface="Times New Roman" pitchFamily="18" charset="0"/>
                <a:cs typeface="Times New Roman" pitchFamily="18" charset="0"/>
              </a:rPr>
              <a:t>ribulose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bisphosphate</a:t>
            </a:r>
            <a:r>
              <a:rPr lang="en-US" sz="2000" dirty="0">
                <a:latin typeface="Times New Roman" pitchFamily="18" charset="0"/>
                <a:cs typeface="Times New Roman" pitchFamily="18" charset="0"/>
              </a:rPr>
              <a:t> (RUBP) and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as co-substrates. In a complicated reaction the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is "fixed" by addition to the RUBP, which is immediately cleaved into two molecules of 3-phosphoglyceric acid (PGA).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fixed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winds up in the -COO group of one of the PGA molecules. Actually, this is the reaction which initiates the Calvin </a:t>
            </a:r>
            <a:r>
              <a:rPr lang="en-US" sz="2000" dirty="0" smtClean="0">
                <a:latin typeface="Times New Roman" pitchFamily="18" charset="0"/>
                <a:cs typeface="Times New Roman" pitchFamily="18" charset="0"/>
              </a:rPr>
              <a:t>cycle.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673428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4708981"/>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The Calvin cycle is concerned with the conversion of PGA to intermediates in glycolysis that can be used for biosynthesis, and with the regeneration of RUBP, the substrate that drives the cycle.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After </a:t>
            </a:r>
            <a:r>
              <a:rPr lang="en-US" sz="2000" dirty="0">
                <a:latin typeface="Times New Roman" pitchFamily="18" charset="0"/>
                <a:cs typeface="Times New Roman" pitchFamily="18" charset="0"/>
              </a:rPr>
              <a:t>the initial fixation of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2 PGA are reduced and combined to form hexose-phosphate by reactions which are essentially the reverse of the oxidative </a:t>
            </a:r>
            <a:r>
              <a:rPr lang="en-US" sz="2000" dirty="0" err="1">
                <a:latin typeface="Times New Roman" pitchFamily="18" charset="0"/>
                <a:cs typeface="Times New Roman" pitchFamily="18" charset="0"/>
              </a:rPr>
              <a:t>Embden</a:t>
            </a:r>
            <a:r>
              <a:rPr lang="en-US" sz="2000" dirty="0">
                <a:latin typeface="Times New Roman" pitchFamily="18" charset="0"/>
                <a:cs typeface="Times New Roman" pitchFamily="18" charset="0"/>
              </a:rPr>
              <a:t>-Meyerhof pathway.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hexose phosphate is converted to pentose-phosphate, which is phosphorylated to regenerate RUBP.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important function of the Calvin cycle is to provide the organic precursors for the biosynthesis of cell material.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Intermediates </a:t>
            </a:r>
            <a:r>
              <a:rPr lang="en-US" sz="2000" dirty="0">
                <a:latin typeface="Times New Roman" pitchFamily="18" charset="0"/>
                <a:cs typeface="Times New Roman" pitchFamily="18" charset="0"/>
              </a:rPr>
              <a:t>must be constantly withdrawn from the Calvin cycle in order to make cell material.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this regard, the Calvin cycle is an anabolic pathway.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fixation of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to the level of glucose (C</a:t>
            </a:r>
            <a:r>
              <a:rPr lang="en-US" sz="2000" baseline="-25000" dirty="0">
                <a:latin typeface="Times New Roman" pitchFamily="18" charset="0"/>
                <a:cs typeface="Times New Roman" pitchFamily="18" charset="0"/>
              </a:rPr>
              <a:t>6</a:t>
            </a:r>
            <a:r>
              <a:rPr lang="en-US" sz="2000" dirty="0">
                <a:latin typeface="Times New Roman" pitchFamily="18" charset="0"/>
                <a:cs typeface="Times New Roman" pitchFamily="18" charset="0"/>
              </a:rPr>
              <a:t>H</a:t>
            </a:r>
            <a:r>
              <a:rPr lang="en-US" sz="2000" baseline="-25000" dirty="0">
                <a:latin typeface="Times New Roman" pitchFamily="18" charset="0"/>
                <a:cs typeface="Times New Roman" pitchFamily="18" charset="0"/>
              </a:rPr>
              <a:t>12</a:t>
            </a:r>
            <a:r>
              <a:rPr lang="en-US" sz="2000" dirty="0">
                <a:latin typeface="Times New Roman" pitchFamily="18" charset="0"/>
                <a:cs typeface="Times New Roman" pitchFamily="18" charset="0"/>
              </a:rPr>
              <a:t>O</a:t>
            </a:r>
            <a:r>
              <a:rPr lang="en-US" sz="2000" baseline="-25000" dirty="0">
                <a:latin typeface="Times New Roman" pitchFamily="18" charset="0"/>
                <a:cs typeface="Times New Roman" pitchFamily="18" charset="0"/>
              </a:rPr>
              <a:t>6</a:t>
            </a:r>
            <a:r>
              <a:rPr lang="en-US" sz="2000" dirty="0">
                <a:latin typeface="Times New Roman" pitchFamily="18" charset="0"/>
                <a:cs typeface="Times New Roman" pitchFamily="18" charset="0"/>
              </a:rPr>
              <a:t>) requires 18 ATP and 12 NADPH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a:t>
            </a:r>
          </a:p>
        </p:txBody>
      </p:sp>
    </p:spTree>
    <p:extLst>
      <p:ext uri="{BB962C8B-B14F-4D97-AF65-F5344CB8AC3E}">
        <p14:creationId xmlns:p14="http://schemas.microsoft.com/office/powerpoint/2010/main" val="2785903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s://nptel.ac.in/content/storage2/courses/102103015/module6/lec5/images/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632" y="362328"/>
            <a:ext cx="7509368" cy="5962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322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s://nptel.ac.in/content/storage2/courses/102103015/module6/lec5/images/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78" y="609600"/>
            <a:ext cx="9173978"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657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2215991"/>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Reductive Carboxylic Acid Cycle: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In some photosynthetic bacteria such as </a:t>
            </a:r>
            <a:r>
              <a:rPr lang="en-US" sz="2000" i="1" dirty="0" err="1">
                <a:latin typeface="Times New Roman" pitchFamily="18" charset="0"/>
                <a:cs typeface="Times New Roman" pitchFamily="18" charset="0"/>
              </a:rPr>
              <a:t>Chlorobium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Chromatium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etc. another carbon reduction cycle is known to operate which is called as Reductive Carboxylic Acid </a:t>
            </a:r>
            <a:r>
              <a:rPr lang="en-US" sz="2000" dirty="0" smtClean="0">
                <a:latin typeface="Times New Roman" pitchFamily="18" charset="0"/>
                <a:cs typeface="Times New Roman" pitchFamily="18" charset="0"/>
              </a:rPr>
              <a:t>Cycle.</a:t>
            </a:r>
          </a:p>
          <a:p>
            <a:endParaRPr lang="en-US" dirty="0"/>
          </a:p>
        </p:txBody>
      </p:sp>
      <p:pic>
        <p:nvPicPr>
          <p:cNvPr id="13314" name="Picture 2" descr="C:\Users\USER\AppData\Local\Temp\clip_image004_thumb-14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891787"/>
            <a:ext cx="6663690" cy="454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176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561" y="152400"/>
            <a:ext cx="8763000" cy="5570756"/>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Reduced </a:t>
            </a:r>
            <a:r>
              <a:rPr lang="en-US" sz="2000" dirty="0" err="1">
                <a:latin typeface="Times New Roman" pitchFamily="18" charset="0"/>
                <a:cs typeface="Times New Roman" pitchFamily="18" charset="0"/>
              </a:rPr>
              <a:t>ferredoxin</a:t>
            </a:r>
            <a:r>
              <a:rPr lang="en-US" sz="2000" dirty="0">
                <a:latin typeface="Times New Roman" pitchFamily="18" charset="0"/>
                <a:cs typeface="Times New Roman" pitchFamily="18" charset="0"/>
              </a:rPr>
              <a:t> generated during photochemical process has strong reducing poten­tial which drives the reversal of two reactions of Krebs’ Cycle which are otherwise irre­versible in aerobic </a:t>
            </a:r>
            <a:r>
              <a:rPr lang="en-US" sz="2000" dirty="0" smtClean="0">
                <a:latin typeface="Times New Roman" pitchFamily="18" charset="0"/>
                <a:cs typeface="Times New Roman" pitchFamily="18" charset="0"/>
              </a:rPr>
              <a:t>cell.</a:t>
            </a:r>
          </a:p>
          <a:p>
            <a:pPr marL="342900" indent="-342900">
              <a:buFont typeface="Arial" pitchFamily="34" charset="0"/>
              <a:buChar char="•"/>
            </a:pPr>
            <a:r>
              <a:rPr lang="en-US" sz="2000" dirty="0">
                <a:latin typeface="Times New Roman" pitchFamily="18" charset="0"/>
                <a:cs typeface="Times New Roman" pitchFamily="18" charset="0"/>
              </a:rPr>
              <a:t>Acetyl-CoA +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Fd</a:t>
            </a:r>
            <a:r>
              <a:rPr lang="en-US" sz="2000" dirty="0">
                <a:latin typeface="Times New Roman" pitchFamily="18" charset="0"/>
                <a:cs typeface="Times New Roman" pitchFamily="18" charset="0"/>
              </a:rPr>
              <a:t> (Red) → Pyruvate + CoA + </a:t>
            </a:r>
            <a:r>
              <a:rPr lang="en-US" sz="2000" dirty="0" err="1">
                <a:latin typeface="Times New Roman" pitchFamily="18" charset="0"/>
                <a:cs typeface="Times New Roman" pitchFamily="18" charset="0"/>
              </a:rPr>
              <a:t>Fd</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oxi</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err="1" smtClean="0">
                <a:latin typeface="Times New Roman" pitchFamily="18" charset="0"/>
                <a:cs typeface="Times New Roman" pitchFamily="18" charset="0"/>
              </a:rPr>
              <a:t>Succinyl</a:t>
            </a:r>
            <a:r>
              <a:rPr lang="en-US" sz="2000" dirty="0" smtClean="0">
                <a:latin typeface="Times New Roman" pitchFamily="18" charset="0"/>
                <a:cs typeface="Times New Roman" pitchFamily="18" charset="0"/>
              </a:rPr>
              <a:t>-CoA </a:t>
            </a:r>
            <a:r>
              <a:rPr lang="en-US" sz="2000" dirty="0">
                <a:latin typeface="Times New Roman" pitchFamily="18" charset="0"/>
                <a:cs typeface="Times New Roman" pitchFamily="18" charset="0"/>
              </a:rPr>
              <a:t>+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Fd</a:t>
            </a:r>
            <a:r>
              <a:rPr lang="en-US" sz="2000" dirty="0">
                <a:latin typeface="Times New Roman" pitchFamily="18" charset="0"/>
                <a:cs typeface="Times New Roman" pitchFamily="18" charset="0"/>
              </a:rPr>
              <a:t> (Red) → </a:t>
            </a:r>
            <a:r>
              <a:rPr lang="el-GR" sz="2000" dirty="0">
                <a:latin typeface="Times New Roman" pitchFamily="18" charset="0"/>
                <a:cs typeface="Times New Roman" pitchFamily="18" charset="0"/>
              </a:rPr>
              <a:t>α-</a:t>
            </a:r>
            <a:r>
              <a:rPr lang="en-US" sz="2000" dirty="0" err="1">
                <a:latin typeface="Times New Roman" pitchFamily="18" charset="0"/>
                <a:cs typeface="Times New Roman" pitchFamily="18" charset="0"/>
              </a:rPr>
              <a:t>ketoglu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tarate</a:t>
            </a:r>
            <a:r>
              <a:rPr lang="en-US" sz="2000" dirty="0">
                <a:latin typeface="Times New Roman" pitchFamily="18" charset="0"/>
                <a:cs typeface="Times New Roman" pitchFamily="18" charset="0"/>
              </a:rPr>
              <a:t> + CoA + </a:t>
            </a:r>
            <a:r>
              <a:rPr lang="en-US" sz="2000" dirty="0" err="1">
                <a:latin typeface="Times New Roman" pitchFamily="18" charset="0"/>
                <a:cs typeface="Times New Roman" pitchFamily="18" charset="0"/>
              </a:rPr>
              <a:t>Fd</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oxi</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Each turn of this cycle incorporates </a:t>
            </a:r>
            <a:r>
              <a:rPr lang="en-US" sz="2000" b="1" dirty="0">
                <a:latin typeface="Times New Roman" pitchFamily="18" charset="0"/>
                <a:cs typeface="Times New Roman" pitchFamily="18" charset="0"/>
              </a:rPr>
              <a:t>4CO</a:t>
            </a:r>
            <a:r>
              <a:rPr lang="en-US" sz="2000" b="1" baseline="-25000" dirty="0">
                <a:latin typeface="Times New Roman" pitchFamily="18" charset="0"/>
                <a:cs typeface="Times New Roman" pitchFamily="18" charset="0"/>
              </a:rPr>
              <a:t>2</a:t>
            </a:r>
            <a:r>
              <a:rPr lang="en-US" sz="2000" b="1" dirty="0">
                <a:latin typeface="Times New Roman" pitchFamily="18" charset="0"/>
                <a:cs typeface="Times New Roman" pitchFamily="18" charset="0"/>
              </a:rPr>
              <a:t> molecules </a:t>
            </a:r>
            <a:r>
              <a:rPr lang="en-US" sz="2000" dirty="0">
                <a:latin typeface="Times New Roman" pitchFamily="18" charset="0"/>
                <a:cs typeface="Times New Roman" pitchFamily="18" charset="0"/>
              </a:rPr>
              <a:t>which results in net </a:t>
            </a:r>
            <a:r>
              <a:rPr lang="en-US" sz="2000" b="1" dirty="0">
                <a:latin typeface="Times New Roman" pitchFamily="18" charset="0"/>
                <a:cs typeface="Times New Roman" pitchFamily="18" charset="0"/>
              </a:rPr>
              <a:t>synthesis of one oxaloacetate molecule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Oxaloacetate </a:t>
            </a:r>
            <a:r>
              <a:rPr lang="en-US" sz="2000" dirty="0">
                <a:latin typeface="Times New Roman" pitchFamily="18" charset="0"/>
                <a:cs typeface="Times New Roman" pitchFamily="18" charset="0"/>
              </a:rPr>
              <a:t>by further metabolism through this cycle provides C</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—C</a:t>
            </a:r>
            <a:r>
              <a:rPr lang="en-US" sz="2000" baseline="-25000" dirty="0">
                <a:latin typeface="Times New Roman" pitchFamily="18" charset="0"/>
                <a:cs typeface="Times New Roman" pitchFamily="18" charset="0"/>
              </a:rPr>
              <a:t>6</a:t>
            </a:r>
            <a:r>
              <a:rPr lang="en-US" sz="2000" dirty="0">
                <a:latin typeface="Times New Roman" pitchFamily="18" charset="0"/>
                <a:cs typeface="Times New Roman" pitchFamily="18" charset="0"/>
              </a:rPr>
              <a:t> carbon compounds which are </a:t>
            </a:r>
            <a:r>
              <a:rPr lang="en-US" sz="2000" dirty="0" err="1">
                <a:latin typeface="Times New Roman" pitchFamily="18" charset="0"/>
                <a:cs typeface="Times New Roman" pitchFamily="18" charset="0"/>
              </a:rPr>
              <a:t>utilised</a:t>
            </a:r>
            <a:r>
              <a:rPr lang="en-US" sz="2000" dirty="0">
                <a:latin typeface="Times New Roman" pitchFamily="18" charset="0"/>
                <a:cs typeface="Times New Roman" pitchFamily="18" charset="0"/>
              </a:rPr>
              <a:t> for the synthesis of various amino acids, lip­ids and other organic compounds in bacterial cells.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the amino acids are main soluble products of photosynthesis in such bacteria.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l-GR" sz="2000" dirty="0" smtClean="0">
                <a:latin typeface="Times New Roman" pitchFamily="18" charset="0"/>
                <a:cs typeface="Times New Roman" pitchFamily="18" charset="0"/>
              </a:rPr>
              <a:t>α-</a:t>
            </a:r>
            <a:r>
              <a:rPr lang="en-US" sz="2000" dirty="0" err="1">
                <a:latin typeface="Times New Roman" pitchFamily="18" charset="0"/>
                <a:cs typeface="Times New Roman" pitchFamily="18" charset="0"/>
              </a:rPr>
              <a:t>keto</a:t>
            </a:r>
            <a:r>
              <a:rPr lang="en-US" sz="2000" dirty="0">
                <a:latin typeface="Times New Roman" pitchFamily="18" charset="0"/>
                <a:cs typeface="Times New Roman" pitchFamily="18" charset="0"/>
              </a:rPr>
              <a:t> acids such as pyruvate, oxaloacetate and </a:t>
            </a:r>
            <a:r>
              <a:rPr lang="el-GR" sz="2000" dirty="0">
                <a:latin typeface="Times New Roman" pitchFamily="18" charset="0"/>
                <a:cs typeface="Times New Roman" pitchFamily="18" charset="0"/>
              </a:rPr>
              <a:t>α-</a:t>
            </a:r>
            <a:r>
              <a:rPr lang="en-US" sz="2000" dirty="0" err="1">
                <a:latin typeface="Times New Roman" pitchFamily="18" charset="0"/>
                <a:cs typeface="Times New Roman" pitchFamily="18" charset="0"/>
              </a:rPr>
              <a:t>ketoglutarate</a:t>
            </a:r>
            <a:r>
              <a:rPr lang="en-US" sz="2000" dirty="0">
                <a:latin typeface="Times New Roman" pitchFamily="18" charset="0"/>
                <a:cs typeface="Times New Roman" pitchFamily="18" charset="0"/>
              </a:rPr>
              <a:t> produced during this cycle after </a:t>
            </a:r>
            <a:r>
              <a:rPr lang="en-US" sz="2000" dirty="0" err="1">
                <a:latin typeface="Times New Roman" pitchFamily="18" charset="0"/>
                <a:cs typeface="Times New Roman" pitchFamily="18" charset="0"/>
              </a:rPr>
              <a:t>amination</a:t>
            </a:r>
            <a:r>
              <a:rPr lang="en-US" sz="2000" dirty="0">
                <a:latin typeface="Times New Roman" pitchFamily="18" charset="0"/>
                <a:cs typeface="Times New Roman" pitchFamily="18" charset="0"/>
              </a:rPr>
              <a:t> may result in the formation of amino acids-alanine, aspartate and glutamate </a:t>
            </a:r>
            <a:r>
              <a:rPr lang="en-US" sz="2000" dirty="0" smtClean="0">
                <a:latin typeface="Times New Roman" pitchFamily="18" charset="0"/>
                <a:cs typeface="Times New Roman" pitchFamily="18" charset="0"/>
              </a:rPr>
              <a:t>respectively.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Reductive carboxylic acid cycle does not occur in algae and higher green plants. </a:t>
            </a:r>
          </a:p>
          <a:p>
            <a:endParaRPr lang="en-US" dirty="0"/>
          </a:p>
          <a:p>
            <a:endParaRPr lang="en-US" dirty="0"/>
          </a:p>
        </p:txBody>
      </p:sp>
    </p:spTree>
    <p:extLst>
      <p:ext uri="{BB962C8B-B14F-4D97-AF65-F5344CB8AC3E}">
        <p14:creationId xmlns:p14="http://schemas.microsoft.com/office/powerpoint/2010/main" val="19143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8763000" cy="5447645"/>
          </a:xfrm>
          <a:prstGeom prst="rect">
            <a:avLst/>
          </a:prstGeom>
          <a:noFill/>
        </p:spPr>
        <p:txBody>
          <a:bodyPr wrap="square" rtlCol="0">
            <a:spAutoFit/>
          </a:bodyPr>
          <a:lstStyle/>
          <a:p>
            <a:pPr>
              <a:lnSpc>
                <a:spcPct val="150000"/>
              </a:lnSpc>
            </a:pPr>
            <a:r>
              <a:rPr lang="en-US" sz="2000" b="1" dirty="0">
                <a:latin typeface="Times New Roman" pitchFamily="18" charset="0"/>
                <a:cs typeface="Times New Roman" pitchFamily="18" charset="0"/>
              </a:rPr>
              <a:t>Types of bacterial photosynthesis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Five photosynthetic groups within domain Bacteria (based on 16S </a:t>
            </a:r>
            <a:r>
              <a:rPr lang="en-US" sz="2000" dirty="0" err="1">
                <a:latin typeface="Times New Roman" pitchFamily="18" charset="0"/>
                <a:cs typeface="Times New Roman" pitchFamily="18" charset="0"/>
              </a:rPr>
              <a:t>rRNA</a:t>
            </a:r>
            <a:r>
              <a:rPr lang="en-US" sz="2000" dirty="0">
                <a:latin typeface="Times New Roman" pitchFamily="18" charset="0"/>
                <a:cs typeface="Times New Roman" pitchFamily="18" charset="0"/>
              </a:rPr>
              <a:t>): </a:t>
            </a:r>
          </a:p>
          <a:p>
            <a:pPr>
              <a:lnSpc>
                <a:spcPct val="150000"/>
              </a:lnSpc>
            </a:pPr>
            <a:r>
              <a:rPr lang="en-US" sz="2000" b="1" dirty="0">
                <a:latin typeface="Times New Roman" pitchFamily="18" charset="0"/>
                <a:cs typeface="Times New Roman" pitchFamily="18" charset="0"/>
              </a:rPr>
              <a:t>1. Oxygenic Photosynthesis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  Occurs in </a:t>
            </a:r>
            <a:r>
              <a:rPr lang="en-US" sz="2000" dirty="0" smtClean="0">
                <a:latin typeface="Times New Roman" pitchFamily="18" charset="0"/>
                <a:cs typeface="Times New Roman" pitchFamily="18" charset="0"/>
              </a:rPr>
              <a:t>Cyanobacteria </a:t>
            </a:r>
            <a:r>
              <a:rPr lang="en-US" sz="2000" dirty="0">
                <a:latin typeface="Times New Roman" pitchFamily="18" charset="0"/>
                <a:cs typeface="Times New Roman" pitchFamily="18" charset="0"/>
              </a:rPr>
              <a:t>and </a:t>
            </a:r>
            <a:r>
              <a:rPr lang="en-US" sz="2000" dirty="0" err="1">
                <a:latin typeface="Times New Roman" pitchFamily="18" charset="0"/>
                <a:cs typeface="Times New Roman" pitchFamily="18" charset="0"/>
              </a:rPr>
              <a:t>prochlorophytes</a:t>
            </a:r>
            <a:r>
              <a:rPr lang="en-US" sz="2000" dirty="0">
                <a:latin typeface="Times New Roman" pitchFamily="18" charset="0"/>
                <a:cs typeface="Times New Roman" pitchFamily="18" charset="0"/>
              </a:rPr>
              <a:t> </a:t>
            </a:r>
          </a:p>
          <a:p>
            <a:pPr marL="236538" indent="-236538">
              <a:lnSpc>
                <a:spcPct val="150000"/>
              </a:lnSpc>
            </a:pPr>
            <a:r>
              <a:rPr lang="en-US" sz="2000" dirty="0">
                <a:latin typeface="Times New Roman" pitchFamily="18" charset="0"/>
                <a:cs typeface="Times New Roman" pitchFamily="18" charset="0"/>
              </a:rPr>
              <a:t>•  Synthesis of carbohydrates results in release of molecular 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and removal of </a:t>
            </a:r>
            <a:r>
              <a:rPr lang="en-US" sz="2000" dirty="0" smtClean="0">
                <a:latin typeface="Times New Roman" pitchFamily="18" charset="0"/>
                <a:cs typeface="Times New Roman" pitchFamily="18" charset="0"/>
              </a:rPr>
              <a:t>CO</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from </a:t>
            </a:r>
            <a:r>
              <a:rPr lang="en-US" sz="2000" dirty="0" err="1" smtClean="0">
                <a:latin typeface="Times New Roman" pitchFamily="18" charset="0"/>
                <a:cs typeface="Times New Roman" pitchFamily="18" charset="0"/>
              </a:rPr>
              <a:t>atmoshphere</a:t>
            </a:r>
            <a:r>
              <a:rPr lang="en-US" sz="2000" dirty="0">
                <a:latin typeface="Times New Roman" pitchFamily="18" charset="0"/>
                <a:cs typeface="Times New Roman" pitchFamily="18" charset="0"/>
              </a:rPr>
              <a:t>. </a:t>
            </a:r>
          </a:p>
          <a:p>
            <a:pPr marL="236538" indent="-236538">
              <a:lnSpc>
                <a:spcPct val="150000"/>
              </a:lnSpc>
            </a:pPr>
            <a:r>
              <a:rPr lang="en-US" sz="2000" dirty="0">
                <a:latin typeface="Times New Roman" pitchFamily="18" charset="0"/>
                <a:cs typeface="Times New Roman" pitchFamily="18" charset="0"/>
              </a:rPr>
              <a:t>•  Occurs in lamellae which house thylakoids containing chlorophyll a/b and </a:t>
            </a:r>
            <a:r>
              <a:rPr lang="en-US" sz="2000" dirty="0" err="1">
                <a:latin typeface="Times New Roman" pitchFamily="18" charset="0"/>
                <a:cs typeface="Times New Roman" pitchFamily="18" charset="0"/>
              </a:rPr>
              <a:t>phycobilisomes</a:t>
            </a:r>
            <a:r>
              <a:rPr lang="en-US" sz="2000" dirty="0">
                <a:latin typeface="Times New Roman" pitchFamily="18" charset="0"/>
                <a:cs typeface="Times New Roman" pitchFamily="18" charset="0"/>
              </a:rPr>
              <a:t> pigments which gather light energy </a:t>
            </a:r>
          </a:p>
          <a:p>
            <a:pPr>
              <a:lnSpc>
                <a:spcPct val="150000"/>
              </a:lnSpc>
            </a:pPr>
            <a:r>
              <a:rPr lang="en-US" sz="2000" dirty="0">
                <a:latin typeface="Times New Roman" pitchFamily="18" charset="0"/>
                <a:cs typeface="Times New Roman" pitchFamily="18" charset="0"/>
              </a:rPr>
              <a:t>•  Uses two photosystems (PS): </a:t>
            </a:r>
          </a:p>
          <a:p>
            <a:pPr>
              <a:lnSpc>
                <a:spcPct val="150000"/>
              </a:lnSpc>
            </a:pP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PS II- </a:t>
            </a:r>
            <a:r>
              <a:rPr lang="en-US" sz="2000" dirty="0">
                <a:latin typeface="Times New Roman" pitchFamily="18" charset="0"/>
                <a:cs typeface="Times New Roman" pitchFamily="18" charset="0"/>
              </a:rPr>
              <a:t>generates a proton-motive force for making ATP. </a:t>
            </a:r>
          </a:p>
          <a:p>
            <a:pPr>
              <a:lnSpc>
                <a:spcPct val="150000"/>
              </a:lnSpc>
            </a:pP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PS I- </a:t>
            </a:r>
            <a:r>
              <a:rPr lang="en-US" sz="2000" dirty="0">
                <a:latin typeface="Times New Roman" pitchFamily="18" charset="0"/>
                <a:cs typeface="Times New Roman" pitchFamily="18" charset="0"/>
              </a:rPr>
              <a:t>generates low potential electrons for reducing power. </a:t>
            </a:r>
          </a:p>
          <a:p>
            <a:endParaRPr lang="en-US" dirty="0"/>
          </a:p>
        </p:txBody>
      </p:sp>
    </p:spTree>
    <p:extLst>
      <p:ext uri="{BB962C8B-B14F-4D97-AF65-F5344CB8AC3E}">
        <p14:creationId xmlns:p14="http://schemas.microsoft.com/office/powerpoint/2010/main" val="1551235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458200" cy="4401205"/>
          </a:xfrm>
          <a:prstGeom prst="rect">
            <a:avLst/>
          </a:prstGeom>
        </p:spPr>
        <p:txBody>
          <a:bodyPr wrap="square">
            <a:spAutoFit/>
          </a:bodyPr>
          <a:lstStyle/>
          <a:p>
            <a:r>
              <a:rPr lang="en-US" sz="2000" b="1" dirty="0">
                <a:latin typeface="Times New Roman" pitchFamily="18" charset="0"/>
                <a:cs typeface="Times New Roman" pitchFamily="18" charset="0"/>
              </a:rPr>
              <a:t>Carbon Assimilation in Bacteria Using Organic Compounds</a:t>
            </a:r>
            <a:r>
              <a:rPr lang="en-US" sz="2000" b="1">
                <a:latin typeface="Times New Roman" pitchFamily="18" charset="0"/>
                <a:cs typeface="Times New Roman" pitchFamily="18" charset="0"/>
              </a:rPr>
              <a:t>: </a:t>
            </a:r>
            <a:endParaRPr lang="en-US" sz="2000" b="1"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Certain purple bacteria make use of simple organic compounds such as acetic acid, butyric acid, propi­onic acid etc. as the major carbon source for photosynthesizing organic matter in the cells.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such cases, photo assimilation of organic compounds usually directly leads to the forma­tion of organic polymers.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instance, in </a:t>
            </a:r>
            <a:r>
              <a:rPr lang="en-US" sz="2000" i="1" dirty="0" err="1" smtClean="0">
                <a:latin typeface="Times New Roman" pitchFamily="18" charset="0"/>
                <a:cs typeface="Times New Roman" pitchFamily="18" charset="0"/>
              </a:rPr>
              <a:t>Rhodospirillum</a:t>
            </a:r>
            <a:r>
              <a:rPr lang="en-US" sz="2000" i="1" dirty="0" smtClean="0">
                <a:latin typeface="Times New Roman" pitchFamily="18" charset="0"/>
                <a:cs typeface="Times New Roman" pitchFamily="18" charset="0"/>
              </a:rPr>
              <a:t> </a:t>
            </a:r>
            <a:r>
              <a:rPr lang="en-US" sz="2000" i="1" dirty="0" err="1">
                <a:latin typeface="Times New Roman" pitchFamily="18" charset="0"/>
                <a:cs typeface="Times New Roman" pitchFamily="18" charset="0"/>
              </a:rPr>
              <a:t>rubrum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conversion of acetic acid into poly-β-</a:t>
            </a:r>
            <a:r>
              <a:rPr lang="en-US" sz="2000" dirty="0" err="1">
                <a:latin typeface="Times New Roman" pitchFamily="18" charset="0"/>
                <a:cs typeface="Times New Roman" pitchFamily="18" charset="0"/>
              </a:rPr>
              <a:t>hydroxybutyric</a:t>
            </a:r>
            <a:r>
              <a:rPr lang="en-US" sz="2000" dirty="0">
                <a:latin typeface="Times New Roman" pitchFamily="18" charset="0"/>
                <a:cs typeface="Times New Roman" pitchFamily="18" charset="0"/>
              </a:rPr>
              <a:t> acid is a reductive process:- </a:t>
            </a:r>
          </a:p>
          <a:p>
            <a:pPr marL="342900" indent="-342900">
              <a:buFont typeface="Arial" pitchFamily="34" charset="0"/>
              <a:buChar char="•"/>
            </a:pPr>
            <a:r>
              <a:rPr lang="en-US" sz="2000" dirty="0">
                <a:latin typeface="Times New Roman" pitchFamily="18" charset="0"/>
                <a:cs typeface="Times New Roman" pitchFamily="18" charset="0"/>
              </a:rPr>
              <a:t>2nC</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H</a:t>
            </a:r>
            <a:r>
              <a:rPr lang="en-US" sz="2000" baseline="-25000" dirty="0">
                <a:latin typeface="Times New Roman" pitchFamily="18" charset="0"/>
                <a:cs typeface="Times New Roman" pitchFamily="18" charset="0"/>
              </a:rPr>
              <a:t>4</a:t>
            </a:r>
            <a:r>
              <a:rPr lang="en-US" sz="2000" dirty="0">
                <a:latin typeface="Times New Roman" pitchFamily="18" charset="0"/>
                <a:cs typeface="Times New Roman" pitchFamily="18" charset="0"/>
              </a:rPr>
              <a:t>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+ 2nH → (C</a:t>
            </a:r>
            <a:r>
              <a:rPr lang="en-US" sz="2000" baseline="-25000" dirty="0">
                <a:latin typeface="Times New Roman" pitchFamily="18" charset="0"/>
                <a:cs typeface="Times New Roman" pitchFamily="18" charset="0"/>
              </a:rPr>
              <a:t>4</a:t>
            </a:r>
            <a:r>
              <a:rPr lang="en-US" sz="2000" dirty="0">
                <a:latin typeface="Times New Roman" pitchFamily="18" charset="0"/>
                <a:cs typeface="Times New Roman" pitchFamily="18" charset="0"/>
              </a:rPr>
              <a:t>H</a:t>
            </a:r>
            <a:r>
              <a:rPr lang="en-US" sz="2000" baseline="-25000" dirty="0">
                <a:latin typeface="Times New Roman" pitchFamily="18" charset="0"/>
                <a:cs typeface="Times New Roman" pitchFamily="18" charset="0"/>
              </a:rPr>
              <a:t>6</a:t>
            </a:r>
            <a:r>
              <a:rPr lang="en-US" sz="2000" dirty="0">
                <a:latin typeface="Times New Roman" pitchFamily="18" charset="0"/>
                <a:cs typeface="Times New Roman" pitchFamily="18" charset="0"/>
              </a:rPr>
              <a:t>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)n + 2nH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O </a:t>
            </a:r>
          </a:p>
          <a:p>
            <a:pPr marL="342900" indent="-342900">
              <a:buFont typeface="Arial" pitchFamily="34" charset="0"/>
              <a:buChar char="•"/>
            </a:pPr>
            <a:r>
              <a:rPr lang="en-US" sz="2000" dirty="0">
                <a:latin typeface="Times New Roman" pitchFamily="18" charset="0"/>
                <a:cs typeface="Times New Roman" pitchFamily="18" charset="0"/>
              </a:rPr>
              <a:t>Similarly, photo assimilation of succinic acid, propionic acid etc. leads to the accumu­lation of glycogen like polysaccharides.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Photosynthesis </a:t>
            </a:r>
            <a:r>
              <a:rPr lang="en-US" sz="2000" dirty="0">
                <a:latin typeface="Times New Roman" pitchFamily="18" charset="0"/>
                <a:cs typeface="Times New Roman" pitchFamily="18" charset="0"/>
              </a:rPr>
              <a:t>of these carbon reserves inside the bacterial cells appears to be analogous to the formation of starch in algae and higher green </a:t>
            </a:r>
            <a:r>
              <a:rPr lang="en-US" sz="2000" dirty="0" smtClean="0">
                <a:latin typeface="Times New Roman" pitchFamily="18" charset="0"/>
                <a:cs typeface="Times New Roman" pitchFamily="18" charset="0"/>
              </a:rPr>
              <a:t>plants.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968680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903" y="228600"/>
            <a:ext cx="8991600" cy="5909310"/>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The oxygenic photosynthetic bacteria are unicellular or multicellular and possess </a:t>
            </a:r>
            <a:r>
              <a:rPr lang="en-US" sz="2000" dirty="0" err="1">
                <a:latin typeface="Times New Roman" pitchFamily="18" charset="0"/>
                <a:cs typeface="Times New Roman" pitchFamily="18" charset="0"/>
              </a:rPr>
              <a:t>bacterio­chlorophyll</a:t>
            </a:r>
            <a:r>
              <a:rPr lang="en-US" sz="2000" dirty="0">
                <a:latin typeface="Times New Roman" pitchFamily="18" charset="0"/>
                <a:cs typeface="Times New Roman" pitchFamily="18" charset="0"/>
              </a:rPr>
              <a:t> a and carry out oxygenic photosynthesis.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contain </a:t>
            </a:r>
            <a:r>
              <a:rPr lang="en-US" sz="2000"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group, </a:t>
            </a:r>
            <a:r>
              <a:rPr lang="en-US" sz="2000" dirty="0" err="1">
                <a:latin typeface="Times New Roman" pitchFamily="18" charset="0"/>
                <a:cs typeface="Times New Roman" pitchFamily="18" charset="0"/>
              </a:rPr>
              <a:t>prochlorophytes</a:t>
            </a:r>
            <a:r>
              <a:rPr lang="en-US" sz="2000" dirty="0">
                <a:latin typeface="Times New Roman" pitchFamily="18" charset="0"/>
                <a:cs typeface="Times New Roman" pitchFamily="18" charset="0"/>
              </a:rPr>
              <a:t> lack </a:t>
            </a:r>
            <a:r>
              <a:rPr lang="en-US" sz="2000"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but contain both </a:t>
            </a:r>
            <a:r>
              <a:rPr lang="en-US" sz="2000" dirty="0" err="1">
                <a:latin typeface="Times New Roman" pitchFamily="18" charset="0"/>
                <a:cs typeface="Times New Roman" pitchFamily="18" charset="0"/>
              </a:rPr>
              <a:t>bacteriochlorophyll</a:t>
            </a:r>
            <a:r>
              <a:rPr lang="en-US" sz="2000" dirty="0">
                <a:latin typeface="Times New Roman" pitchFamily="18" charset="0"/>
                <a:cs typeface="Times New Roman" pitchFamily="18" charset="0"/>
              </a:rPr>
              <a:t> a and b. They are mostly represented by Gram-negative cyanobacteria having only membrane.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The light harvesting pigments are </a:t>
            </a:r>
            <a:r>
              <a:rPr lang="en-US" sz="2000" dirty="0" err="1">
                <a:latin typeface="Times New Roman" pitchFamily="18" charset="0"/>
                <a:cs typeface="Times New Roman" pitchFamily="18" charset="0"/>
              </a:rPr>
              <a:t>phycobilin</a:t>
            </a:r>
            <a:r>
              <a:rPr lang="en-US" sz="2000" dirty="0">
                <a:latin typeface="Times New Roman" pitchFamily="18" charset="0"/>
                <a:cs typeface="Times New Roman" pitchFamily="18" charset="0"/>
              </a:rPr>
              <a:t> proteins, </a:t>
            </a:r>
            <a:r>
              <a:rPr lang="en-US" sz="2000" dirty="0" err="1">
                <a:latin typeface="Times New Roman" pitchFamily="18" charset="0"/>
                <a:cs typeface="Times New Roman" pitchFamily="18" charset="0"/>
              </a:rPr>
              <a:t>phycoerythrin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phycocyanin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bacteriochlorophyll</a:t>
            </a:r>
            <a:r>
              <a:rPr lang="en-US" sz="2000" dirty="0">
                <a:latin typeface="Times New Roman" pitchFamily="18" charset="0"/>
                <a:cs typeface="Times New Roman" pitchFamily="18" charset="0"/>
              </a:rPr>
              <a:t> a and carotenoids but sheath capsule may contain yellow pigment called </a:t>
            </a:r>
            <a:r>
              <a:rPr lang="en-US" sz="2000" dirty="0" err="1">
                <a:latin typeface="Times New Roman" pitchFamily="18" charset="0"/>
                <a:cs typeface="Times New Roman" pitchFamily="18" charset="0"/>
              </a:rPr>
              <a:t>scytonemin</a:t>
            </a:r>
            <a:r>
              <a:rPr lang="en-US" sz="2000" dirty="0">
                <a:latin typeface="Times New Roman" pitchFamily="18" charset="0"/>
                <a:cs typeface="Times New Roman" pitchFamily="18" charset="0"/>
              </a:rPr>
              <a:t> or red-blue pigment </a:t>
            </a:r>
            <a:r>
              <a:rPr lang="en-US" sz="2000" dirty="0" err="1">
                <a:latin typeface="Times New Roman" pitchFamily="18" charset="0"/>
                <a:cs typeface="Times New Roman" pitchFamily="18" charset="0"/>
              </a:rPr>
              <a:t>gloeocapsin</a:t>
            </a:r>
            <a:r>
              <a:rPr lang="en-US" sz="2000" dirty="0">
                <a:latin typeface="Times New Roman" pitchFamily="18" charset="0"/>
                <a:cs typeface="Times New Roman" pitchFamily="18" charset="0"/>
              </a:rPr>
              <a:t> which may mask cellular pigmentation.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err="1">
                <a:latin typeface="Times New Roman" pitchFamily="18" charset="0"/>
                <a:cs typeface="Times New Roman" pitchFamily="18" charset="0"/>
              </a:rPr>
              <a:t>Phycobilins</a:t>
            </a:r>
            <a:r>
              <a:rPr lang="en-US" sz="2000" dirty="0">
                <a:latin typeface="Times New Roman" pitchFamily="18" charset="0"/>
                <a:cs typeface="Times New Roman" pitchFamily="18" charset="0"/>
              </a:rPr>
              <a:t> form </a:t>
            </a:r>
            <a:r>
              <a:rPr lang="en-US" sz="2000" dirty="0" err="1">
                <a:latin typeface="Times New Roman" pitchFamily="18" charset="0"/>
                <a:cs typeface="Times New Roman" pitchFamily="18" charset="0"/>
              </a:rPr>
              <a:t>phyobilisomes</a:t>
            </a:r>
            <a:r>
              <a:rPr lang="en-US" sz="2000" dirty="0">
                <a:latin typeface="Times New Roman" pitchFamily="18" charset="0"/>
                <a:cs typeface="Times New Roman" pitchFamily="18" charset="0"/>
              </a:rPr>
              <a:t> on both surfaces </a:t>
            </a:r>
            <a:r>
              <a:rPr lang="en-US" sz="2000" dirty="0" smtClean="0">
                <a:latin typeface="Times New Roman" pitchFamily="18" charset="0"/>
                <a:cs typeface="Times New Roman" pitchFamily="18" charset="0"/>
              </a:rPr>
              <a:t>of membrane </a:t>
            </a:r>
            <a:r>
              <a:rPr lang="en-US" sz="2000" dirty="0">
                <a:latin typeface="Times New Roman" pitchFamily="18" charset="0"/>
                <a:cs typeface="Times New Roman" pitchFamily="18" charset="0"/>
              </a:rPr>
              <a:t>called thylakoids. </a:t>
            </a:r>
            <a:r>
              <a:rPr lang="en-US" sz="2000" dirty="0" err="1">
                <a:latin typeface="Times New Roman" pitchFamily="18" charset="0"/>
                <a:cs typeface="Times New Roman" pitchFamily="18" charset="0"/>
              </a:rPr>
              <a:t>Bacteriochlorophyll</a:t>
            </a:r>
            <a:r>
              <a:rPr lang="en-US" sz="2000" dirty="0">
                <a:latin typeface="Times New Roman" pitchFamily="18" charset="0"/>
                <a:cs typeface="Times New Roman" pitchFamily="18" charset="0"/>
              </a:rPr>
              <a:t> a and carotenoids are part of it.</a:t>
            </a:r>
            <a:endParaRPr lang="en-US" sz="20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43177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382000" cy="7386638"/>
          </a:xfrm>
          <a:prstGeom prst="rect">
            <a:avLst/>
          </a:prstGeom>
          <a:noFill/>
        </p:spPr>
        <p:txBody>
          <a:bodyPr wrap="square" rtlCol="0">
            <a:spAutoFit/>
          </a:bodyPr>
          <a:lstStyle/>
          <a:p>
            <a:pPr>
              <a:lnSpc>
                <a:spcPct val="150000"/>
              </a:lnSpc>
            </a:pPr>
            <a:r>
              <a:rPr lang="en-US" b="1" dirty="0"/>
              <a:t>2. </a:t>
            </a:r>
            <a:r>
              <a:rPr lang="en-US" sz="2000" b="1" dirty="0" err="1">
                <a:latin typeface="Times New Roman" pitchFamily="18" charset="0"/>
                <a:cs typeface="Times New Roman" pitchFamily="18" charset="0"/>
              </a:rPr>
              <a:t>Anoxygenic</a:t>
            </a:r>
            <a:r>
              <a:rPr lang="en-US" sz="2000" b="1" dirty="0">
                <a:latin typeface="Times New Roman" pitchFamily="18" charset="0"/>
                <a:cs typeface="Times New Roman" pitchFamily="18" charset="0"/>
              </a:rPr>
              <a:t> Photosynthesis </a:t>
            </a:r>
            <a:endParaRPr lang="en-US" sz="2000" dirty="0">
              <a:latin typeface="Times New Roman" pitchFamily="18" charset="0"/>
              <a:cs typeface="Times New Roman" pitchFamily="18" charset="0"/>
            </a:endParaRP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Uses light energy to create organic </a:t>
            </a:r>
            <a:r>
              <a:rPr lang="en-US" sz="2000" dirty="0" smtClean="0">
                <a:latin typeface="Times New Roman" pitchFamily="18" charset="0"/>
                <a:cs typeface="Times New Roman" pitchFamily="18" charset="0"/>
              </a:rPr>
              <a:t>compounds, </a:t>
            </a:r>
            <a:r>
              <a:rPr lang="en-US" sz="2000" dirty="0">
                <a:latin typeface="Times New Roman" pitchFamily="18" charset="0"/>
                <a:cs typeface="Times New Roman" pitchFamily="18" charset="0"/>
              </a:rPr>
              <a:t>sulfur or </a:t>
            </a:r>
            <a:r>
              <a:rPr lang="en-US" sz="2000" dirty="0" err="1">
                <a:latin typeface="Times New Roman" pitchFamily="18" charset="0"/>
                <a:cs typeface="Times New Roman" pitchFamily="18" charset="0"/>
              </a:rPr>
              <a:t>fumarate</a:t>
            </a:r>
            <a:r>
              <a:rPr lang="en-US" sz="2000" dirty="0">
                <a:latin typeface="Times New Roman" pitchFamily="18" charset="0"/>
                <a:cs typeface="Times New Roman" pitchFamily="18" charset="0"/>
              </a:rPr>
              <a:t> compounds instead of 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t>
            </a: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Occurs in purple bacteria, green sulfur bacteria, green gliding bacteria and </a:t>
            </a:r>
            <a:r>
              <a:rPr lang="en-US" sz="2000" dirty="0" err="1">
                <a:latin typeface="Times New Roman" pitchFamily="18" charset="0"/>
                <a:cs typeface="Times New Roman" pitchFamily="18" charset="0"/>
              </a:rPr>
              <a:t>heliobacteria</a:t>
            </a:r>
            <a:r>
              <a:rPr lang="en-US" sz="2000" dirty="0">
                <a:latin typeface="Times New Roman" pitchFamily="18" charset="0"/>
                <a:cs typeface="Times New Roman" pitchFamily="18" charset="0"/>
              </a:rPr>
              <a:t>.</a:t>
            </a: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Uses </a:t>
            </a:r>
            <a:r>
              <a:rPr lang="en-US" sz="2000" dirty="0" err="1">
                <a:latin typeface="Times New Roman" pitchFamily="18" charset="0"/>
                <a:cs typeface="Times New Roman" pitchFamily="18" charset="0"/>
              </a:rPr>
              <a:t>bacteriochlorophyll</a:t>
            </a:r>
            <a:r>
              <a:rPr lang="en-US" sz="2000" dirty="0">
                <a:latin typeface="Times New Roman" pitchFamily="18" charset="0"/>
                <a:cs typeface="Times New Roman" pitchFamily="18" charset="0"/>
              </a:rPr>
              <a:t> pigments instead of chlorophyll. </a:t>
            </a: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Uses </a:t>
            </a:r>
            <a:r>
              <a:rPr lang="en-US" sz="2000" dirty="0">
                <a:latin typeface="Times New Roman" pitchFamily="18" charset="0"/>
                <a:cs typeface="Times New Roman" pitchFamily="18" charset="0"/>
              </a:rPr>
              <a:t>one photosystem (PS I) to generate ATP in “cyclic” manner. </a:t>
            </a: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Ammonium </a:t>
            </a:r>
            <a:r>
              <a:rPr lang="en-US" sz="2000" dirty="0">
                <a:latin typeface="Times New Roman" pitchFamily="18" charset="0"/>
                <a:cs typeface="Times New Roman" pitchFamily="18" charset="0"/>
              </a:rPr>
              <a:t>salts are generally used as nitrogen source. </a:t>
            </a:r>
            <a:endParaRPr lang="en-US"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Nitrogen </a:t>
            </a:r>
            <a:r>
              <a:rPr lang="en-US" sz="2000" dirty="0">
                <a:latin typeface="Times New Roman" pitchFamily="18" charset="0"/>
                <a:cs typeface="Times New Roman" pitchFamily="18" charset="0"/>
              </a:rPr>
              <a:t>fixation has been reported in some bacterial species. </a:t>
            </a:r>
          </a:p>
          <a:p>
            <a:pPr marL="285750" indent="-285750">
              <a:lnSpc>
                <a:spcPct val="150000"/>
              </a:lnSpc>
              <a:buFont typeface="Arial" pitchFamily="34" charset="0"/>
              <a:buChar char="•"/>
            </a:pPr>
            <a:r>
              <a:rPr lang="en-US" sz="2000" dirty="0">
                <a:latin typeface="Times New Roman" pitchFamily="18" charset="0"/>
                <a:cs typeface="Times New Roman" pitchFamily="18" charset="0"/>
              </a:rPr>
              <a:t>Some can grow chemo-auto-</a:t>
            </a:r>
            <a:r>
              <a:rPr lang="en-US" sz="2000" dirty="0" err="1">
                <a:latin typeface="Times New Roman" pitchFamily="18" charset="0"/>
                <a:cs typeface="Times New Roman" pitchFamily="18" charset="0"/>
              </a:rPr>
              <a:t>trophically</a:t>
            </a:r>
            <a:r>
              <a:rPr lang="en-US" sz="2000" dirty="0">
                <a:latin typeface="Times New Roman" pitchFamily="18" charset="0"/>
                <a:cs typeface="Times New Roman" pitchFamily="18" charset="0"/>
              </a:rPr>
              <a:t> under aerobic/micro-aerobic condition. </a:t>
            </a:r>
            <a:endParaRPr lang="en-US"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Fatty </a:t>
            </a:r>
            <a:r>
              <a:rPr lang="en-US" sz="2000" dirty="0">
                <a:latin typeface="Times New Roman" pitchFamily="18" charset="0"/>
                <a:cs typeface="Times New Roman" pitchFamily="18" charset="0"/>
              </a:rPr>
              <a:t>acids, ethanol and organic acids serve as carbon sources. </a:t>
            </a:r>
            <a:endParaRPr lang="en-US"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are found in fresh water, brackish water, and marine and hyper-saline water</a:t>
            </a:r>
          </a:p>
          <a:p>
            <a:r>
              <a:rPr lang="en-US" b="1" dirty="0"/>
              <a:t/>
            </a:r>
            <a:br>
              <a:rPr lang="en-US" b="1" dirty="0"/>
            </a:br>
            <a:endParaRPr lang="en-US" dirty="0"/>
          </a:p>
          <a:p>
            <a:endParaRPr lang="en-US" dirty="0"/>
          </a:p>
        </p:txBody>
      </p:sp>
    </p:spTree>
    <p:extLst>
      <p:ext uri="{BB962C8B-B14F-4D97-AF65-F5344CB8AC3E}">
        <p14:creationId xmlns:p14="http://schemas.microsoft.com/office/powerpoint/2010/main" val="158242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9497"/>
            <a:ext cx="8534400" cy="7755969"/>
          </a:xfrm>
          <a:prstGeom prst="rect">
            <a:avLst/>
          </a:prstGeom>
          <a:noFill/>
        </p:spPr>
        <p:txBody>
          <a:bodyPr wrap="square" rtlCol="0">
            <a:spAutoFit/>
          </a:bodyPr>
          <a:lstStyle/>
          <a:p>
            <a:pPr>
              <a:lnSpc>
                <a:spcPct val="150000"/>
              </a:lnSpc>
            </a:pPr>
            <a:r>
              <a:rPr lang="en-US" sz="2000" b="1" dirty="0" smtClean="0">
                <a:latin typeface="Times New Roman" pitchFamily="18" charset="0"/>
                <a:cs typeface="Times New Roman" pitchFamily="18" charset="0"/>
              </a:rPr>
              <a:t>Photosynthetic Pigments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There are several types of pigments distributed among various phototrophic organisms.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b="1" dirty="0" smtClean="0">
                <a:latin typeface="Times New Roman" pitchFamily="18" charset="0"/>
                <a:cs typeface="Times New Roman" pitchFamily="18" charset="0"/>
              </a:rPr>
              <a:t>Chlorophyll </a:t>
            </a:r>
            <a:r>
              <a:rPr lang="en-US" sz="2000" dirty="0">
                <a:latin typeface="Times New Roman" pitchFamily="18" charset="0"/>
                <a:cs typeface="Times New Roman" pitchFamily="18" charset="0"/>
              </a:rPr>
              <a:t>is the primary light-harvesting pigment in all photosynthetic organisms. Chlorophyll is a </a:t>
            </a:r>
            <a:r>
              <a:rPr lang="en-US" sz="2000" dirty="0" err="1">
                <a:latin typeface="Times New Roman" pitchFamily="18" charset="0"/>
                <a:cs typeface="Times New Roman" pitchFamily="18" charset="0"/>
              </a:rPr>
              <a:t>tetrapyrrole</a:t>
            </a:r>
            <a:r>
              <a:rPr lang="en-US" sz="2000" dirty="0">
                <a:latin typeface="Times New Roman" pitchFamily="18" charset="0"/>
                <a:cs typeface="Times New Roman" pitchFamily="18" charset="0"/>
              </a:rPr>
              <a:t> which contains magnesium at the center of the </a:t>
            </a:r>
            <a:r>
              <a:rPr lang="en-US" sz="2000" dirty="0" err="1">
                <a:latin typeface="Times New Roman" pitchFamily="18" charset="0"/>
                <a:cs typeface="Times New Roman" pitchFamily="18" charset="0"/>
              </a:rPr>
              <a:t>porphyrin</a:t>
            </a:r>
            <a:r>
              <a:rPr lang="en-US" sz="2000" dirty="0">
                <a:latin typeface="Times New Roman" pitchFamily="18" charset="0"/>
                <a:cs typeface="Times New Roman" pitchFamily="18" charset="0"/>
              </a:rPr>
              <a:t> ring. It contains a long hydrophobic side chain that associates with the photosynthetic membrane.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Cyanobacteria </a:t>
            </a:r>
            <a:r>
              <a:rPr lang="en-US" sz="2000" dirty="0">
                <a:latin typeface="Times New Roman" pitchFamily="18" charset="0"/>
                <a:cs typeface="Times New Roman" pitchFamily="18" charset="0"/>
              </a:rPr>
              <a:t>have </a:t>
            </a:r>
            <a:r>
              <a:rPr lang="en-US" sz="2000" b="1" dirty="0">
                <a:latin typeface="Times New Roman" pitchFamily="18" charset="0"/>
                <a:cs typeface="Times New Roman" pitchFamily="18" charset="0"/>
              </a:rPr>
              <a:t>chlorophyll a</a:t>
            </a:r>
            <a:r>
              <a:rPr lang="en-US" sz="2000" dirty="0">
                <a:latin typeface="Times New Roman" pitchFamily="18" charset="0"/>
                <a:cs typeface="Times New Roman" pitchFamily="18" charset="0"/>
              </a:rPr>
              <a:t>, the same as plants and algae.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chlorophylls of the purple and green bacteria, called </a:t>
            </a:r>
            <a:r>
              <a:rPr lang="en-US" sz="2000" b="1" dirty="0" err="1">
                <a:latin typeface="Times New Roman" pitchFamily="18" charset="0"/>
                <a:cs typeface="Times New Roman" pitchFamily="18" charset="0"/>
              </a:rPr>
              <a:t>bacteriochlorophylls</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are chemically different than chlorophyll a in their substituent side chains. This is reflected in their light absorption spectra.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Chlorophyll </a:t>
            </a:r>
            <a:r>
              <a:rPr lang="en-US" sz="2000" dirty="0">
                <a:latin typeface="Times New Roman" pitchFamily="18" charset="0"/>
                <a:cs typeface="Times New Roman" pitchFamily="18" charset="0"/>
              </a:rPr>
              <a:t>a absorbs light in two regions of the spectrum, one around 450nm and the other between 650 -</a:t>
            </a:r>
            <a:r>
              <a:rPr lang="en-US" sz="2000" dirty="0" smtClean="0">
                <a:latin typeface="Times New Roman" pitchFamily="18" charset="0"/>
                <a:cs typeface="Times New Roman" pitchFamily="18" charset="0"/>
              </a:rPr>
              <a:t>750nm</a:t>
            </a:r>
          </a:p>
          <a:p>
            <a:pPr marL="342900" indent="-342900">
              <a:lnSpc>
                <a:spcPct val="150000"/>
              </a:lnSpc>
              <a:buFont typeface="Arial" pitchFamily="34" charset="0"/>
              <a:buChar char="•"/>
            </a:pPr>
            <a:r>
              <a:rPr lang="en-US" sz="2000" dirty="0">
                <a:latin typeface="Times New Roman" pitchFamily="18" charset="0"/>
                <a:cs typeface="Times New Roman" pitchFamily="18" charset="0"/>
              </a:rPr>
              <a:t>B</a:t>
            </a:r>
            <a:r>
              <a:rPr lang="en-US" sz="2000" dirty="0" smtClean="0">
                <a:latin typeface="Times New Roman" pitchFamily="18" charset="0"/>
                <a:cs typeface="Times New Roman" pitchFamily="18" charset="0"/>
              </a:rPr>
              <a:t>acterial </a:t>
            </a:r>
            <a:r>
              <a:rPr lang="en-US" sz="2000" dirty="0">
                <a:latin typeface="Times New Roman" pitchFamily="18" charset="0"/>
                <a:cs typeface="Times New Roman" pitchFamily="18" charset="0"/>
              </a:rPr>
              <a:t>chlorophylls absorb from 800-1000nm in the far red region of the spectrum. </a:t>
            </a:r>
          </a:p>
          <a:p>
            <a:pPr>
              <a:lnSpc>
                <a:spcPct val="150000"/>
              </a:lnSpc>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38017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Chlorophy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Chlorophyl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6" descr="Chlorophy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762000"/>
            <a:ext cx="7205330" cy="5435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36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arvesting Light: Chlorophylls and Bacteriochlorophylls - dumm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92826"/>
            <a:ext cx="806696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77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6500306"/>
          </a:xfrm>
          <a:prstGeom prst="rect">
            <a:avLst/>
          </a:prstGeom>
        </p:spPr>
        <p:txBody>
          <a:bodyPr wrap="square">
            <a:spAutoFit/>
          </a:bodyPr>
          <a:lstStyle/>
          <a:p>
            <a:pPr marL="342900" indent="-342900">
              <a:lnSpc>
                <a:spcPct val="150000"/>
              </a:lnSpc>
              <a:buFont typeface="Arial" pitchFamily="34" charset="0"/>
              <a:buChar char="•"/>
            </a:pPr>
            <a:r>
              <a:rPr lang="en-US" sz="2000" b="1" dirty="0">
                <a:latin typeface="Times New Roman" pitchFamily="18" charset="0"/>
                <a:cs typeface="Times New Roman" pitchFamily="18" charset="0"/>
              </a:rPr>
              <a:t>Carotenoids </a:t>
            </a:r>
            <a:r>
              <a:rPr lang="en-US" sz="2000" dirty="0">
                <a:latin typeface="Times New Roman" pitchFamily="18" charset="0"/>
                <a:cs typeface="Times New Roman" pitchFamily="18" charset="0"/>
              </a:rPr>
              <a:t>are always associated with the photosynthetic apparatus.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function as </a:t>
            </a:r>
            <a:r>
              <a:rPr lang="en-US" sz="2000" b="1" dirty="0">
                <a:latin typeface="Times New Roman" pitchFamily="18" charset="0"/>
                <a:cs typeface="Times New Roman" pitchFamily="18" charset="0"/>
              </a:rPr>
              <a:t>secondary light-harvesting pigments </a:t>
            </a:r>
            <a:r>
              <a:rPr lang="en-US" sz="2000" dirty="0">
                <a:latin typeface="Times New Roman" pitchFamily="18" charset="0"/>
                <a:cs typeface="Times New Roman" pitchFamily="18" charset="0"/>
              </a:rPr>
              <a:t>, absorbing light in the blue-green spectral region between 400-550 nm.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Carotenoids </a:t>
            </a:r>
            <a:r>
              <a:rPr lang="en-US" sz="2000" dirty="0">
                <a:latin typeface="Times New Roman" pitchFamily="18" charset="0"/>
                <a:cs typeface="Times New Roman" pitchFamily="18" charset="0"/>
              </a:rPr>
              <a:t>transfer energy to chlorophyll, at near 100 percent efficiency, from wave lengths of light that are missed by chlorophyll.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addition, carotenoids have an indispensable function to protect the photosynthetic apparatus from </a:t>
            </a:r>
            <a:r>
              <a:rPr lang="en-US" sz="2000" dirty="0" smtClean="0">
                <a:latin typeface="Times New Roman" pitchFamily="18" charset="0"/>
                <a:cs typeface="Times New Roman" pitchFamily="18" charset="0"/>
              </a:rPr>
              <a:t>photo oxidative </a:t>
            </a:r>
            <a:r>
              <a:rPr lang="en-US" sz="2000" dirty="0">
                <a:latin typeface="Times New Roman" pitchFamily="18" charset="0"/>
                <a:cs typeface="Times New Roman" pitchFamily="18" charset="0"/>
              </a:rPr>
              <a:t>damage.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Carotenoids </a:t>
            </a:r>
            <a:r>
              <a:rPr lang="en-US" sz="2000" dirty="0">
                <a:latin typeface="Times New Roman" pitchFamily="18" charset="0"/>
                <a:cs typeface="Times New Roman" pitchFamily="18" charset="0"/>
              </a:rPr>
              <a:t>have long hydrocarbon side chains in a conjugated double bond system. Carotenoids "quench" the powerful oxygen radical, singlet oxygen, which is invariably produced in reactions between chlorophyll and 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(molecular oxygen).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non-photosynthetic bacterial pathogens, i.e., </a:t>
            </a:r>
            <a:r>
              <a:rPr lang="en-US" sz="2000" i="1" dirty="0">
                <a:latin typeface="Times New Roman" pitchFamily="18" charset="0"/>
                <a:cs typeface="Times New Roman" pitchFamily="18" charset="0"/>
              </a:rPr>
              <a:t>Staphylococcus </a:t>
            </a:r>
            <a:r>
              <a:rPr lang="en-US" sz="2000" i="1" dirty="0" err="1">
                <a:latin typeface="Times New Roman" pitchFamily="18" charset="0"/>
                <a:cs typeface="Times New Roman" pitchFamily="18" charset="0"/>
              </a:rPr>
              <a:t>aureus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produce carotenoids that protect the cells from lethal oxidations by singlet oxygen in </a:t>
            </a:r>
            <a:r>
              <a:rPr lang="en-US" sz="2000" dirty="0" smtClean="0">
                <a:latin typeface="Times New Roman" pitchFamily="18" charset="0"/>
                <a:cs typeface="Times New Roman" pitchFamily="18" charset="0"/>
              </a:rPr>
              <a:t>phagocytes.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3791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Carotenoids: from Plants to Food Indust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Carotenoids: from Plants to Food Indust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1" name="Picture 5" descr="C:\Users\USER\AppData\Local\Temp\Vol4_spe_Eval_Arus_fi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34150"/>
            <a:ext cx="7597340" cy="2753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936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1733</Words>
  <Application>Microsoft Office PowerPoint</Application>
  <PresentationFormat>On-screen Show (4:3)</PresentationFormat>
  <Paragraphs>101</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8</cp:revision>
  <dcterms:created xsi:type="dcterms:W3CDTF">2006-08-16T00:00:00Z</dcterms:created>
  <dcterms:modified xsi:type="dcterms:W3CDTF">2020-09-28T17:52:08Z</dcterms:modified>
</cp:coreProperties>
</file>