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9A15DA-A929-4596-9A6B-2119337DE92E}" type="datetimeFigureOut">
              <a:rPr lang="en-US" smtClean="0"/>
              <a:t>09/10/2020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007E7-A6FA-44F3-BC21-1E4AEC5D1749}" type="slidenum">
              <a:rPr lang="en-US" smtClean="0"/>
              <a:t>‹#›</a:t>
            </a:fld>
            <a:endParaRPr lang="en-US"/>
          </a:p>
        </p:txBody>
      </p:sp>
    </p:spTree>
    <p:extLst>
      <p:ext uri="{BB962C8B-B14F-4D97-AF65-F5344CB8AC3E}">
        <p14:creationId xmlns:p14="http://schemas.microsoft.com/office/powerpoint/2010/main" val="2357284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007E7-A6FA-44F3-BC21-1E4AEC5D1749}" type="slidenum">
              <a:rPr lang="en-US" smtClean="0"/>
              <a:t>22</a:t>
            </a:fld>
            <a:endParaRPr lang="en-US"/>
          </a:p>
        </p:txBody>
      </p:sp>
    </p:spTree>
    <p:extLst>
      <p:ext uri="{BB962C8B-B14F-4D97-AF65-F5344CB8AC3E}">
        <p14:creationId xmlns:p14="http://schemas.microsoft.com/office/powerpoint/2010/main" val="4249551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09/10/2020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cdn.biologydiscussion.com/wp-content/uploads/2016/11/clip_image006-139.jp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3124200"/>
            <a:ext cx="7467600" cy="400110"/>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METABOLIC PATHWAYS IN MICROBES</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31599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123"/>
            <a:ext cx="9144000" cy="6740307"/>
          </a:xfrm>
          <a:prstGeom prst="rect">
            <a:avLst/>
          </a:prstGeom>
        </p:spPr>
        <p:txBody>
          <a:bodyPr wrap="square">
            <a:spAutoFit/>
          </a:bodyPr>
          <a:lstStyle/>
          <a:p>
            <a:pPr>
              <a:lnSpc>
                <a:spcPct val="150000"/>
              </a:lnSpc>
            </a:pPr>
            <a:r>
              <a:rPr lang="en-US" b="1" dirty="0" err="1">
                <a:latin typeface="Times New Roman" pitchFamily="18" charset="0"/>
                <a:cs typeface="Times New Roman" pitchFamily="18" charset="0"/>
              </a:rPr>
              <a:t>Nicotinamide</a:t>
            </a:r>
            <a:r>
              <a:rPr lang="en-US" b="1" dirty="0">
                <a:latin typeface="Times New Roman" pitchFamily="18" charset="0"/>
                <a:cs typeface="Times New Roman" pitchFamily="18" charset="0"/>
              </a:rPr>
              <a:t> Adenine Dinucleotide Phosphate (NADP</a:t>
            </a:r>
            <a:r>
              <a:rPr lang="en-US" b="1" baseline="30000" dirty="0">
                <a:latin typeface="Times New Roman" pitchFamily="18" charset="0"/>
                <a:cs typeface="Times New Roman" pitchFamily="18" charset="0"/>
              </a:rPr>
              <a:t>+</a:t>
            </a: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285750" indent="-285750">
              <a:lnSpc>
                <a:spcPct val="150000"/>
              </a:lnSpc>
              <a:buFont typeface="Arial" pitchFamily="34" charset="0"/>
              <a:buChar char="•"/>
            </a:pPr>
            <a:r>
              <a:rPr lang="en-US" dirty="0" err="1">
                <a:latin typeface="Times New Roman" pitchFamily="18" charset="0"/>
                <a:cs typeface="Times New Roman" pitchFamily="18" charset="0"/>
              </a:rPr>
              <a:t>Nicotinamide</a:t>
            </a:r>
            <a:r>
              <a:rPr lang="en-US" dirty="0">
                <a:latin typeface="Times New Roman" pitchFamily="18" charset="0"/>
                <a:cs typeface="Times New Roman" pitchFamily="18" charset="0"/>
              </a:rPr>
              <a:t> adenine dinucleotide phosphate (NADP) and </a:t>
            </a:r>
            <a:r>
              <a:rPr lang="en-US" dirty="0" err="1">
                <a:latin typeface="Times New Roman" pitchFamily="18" charset="0"/>
                <a:cs typeface="Times New Roman" pitchFamily="18" charset="0"/>
              </a:rPr>
              <a:t>Nicotinamide</a:t>
            </a:r>
            <a:r>
              <a:rPr lang="en-US" dirty="0">
                <a:latin typeface="Times New Roman" pitchFamily="18" charset="0"/>
                <a:cs typeface="Times New Roman" pitchFamily="18" charset="0"/>
              </a:rPr>
              <a:t> adenine dinucleotide (NAD) are the carriers of electrons (protons) in the cells.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Therefore</a:t>
            </a:r>
            <a:r>
              <a:rPr lang="en-US" dirty="0">
                <a:latin typeface="Times New Roman" pitchFamily="18" charset="0"/>
                <a:cs typeface="Times New Roman" pitchFamily="18" charset="0"/>
              </a:rPr>
              <a:t>, NADP</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and NAD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serve as the reducing power of the cells in the form of NADP/NADPH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or an NAD/NADH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a:t>
            </a:r>
          </a:p>
          <a:p>
            <a:pPr indent="633413">
              <a:lnSpc>
                <a:spcPct val="150000"/>
              </a:lnSpc>
            </a:pPr>
            <a:r>
              <a:rPr lang="en-US" dirty="0">
                <a:latin typeface="Times New Roman" pitchFamily="18" charset="0"/>
                <a:cs typeface="Times New Roman" pitchFamily="18" charset="0"/>
              </a:rPr>
              <a:t>Reduced substrate + NADP → </a:t>
            </a:r>
            <a:r>
              <a:rPr lang="en-US" dirty="0" err="1">
                <a:latin typeface="Times New Roman" pitchFamily="18" charset="0"/>
                <a:cs typeface="Times New Roman" pitchFamily="18" charset="0"/>
              </a:rPr>
              <a:t>Oxidised</a:t>
            </a:r>
            <a:r>
              <a:rPr lang="en-US" dirty="0">
                <a:latin typeface="Times New Roman" pitchFamily="18" charset="0"/>
                <a:cs typeface="Times New Roman" pitchFamily="18" charset="0"/>
              </a:rPr>
              <a:t> substrate + NADPH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a:t>
            </a:r>
          </a:p>
          <a:p>
            <a:pPr indent="633413">
              <a:lnSpc>
                <a:spcPct val="150000"/>
              </a:lnSpc>
            </a:pPr>
            <a:r>
              <a:rPr lang="en-US" dirty="0" err="1">
                <a:latin typeface="Times New Roman" pitchFamily="18" charset="0"/>
                <a:cs typeface="Times New Roman" pitchFamily="18" charset="0"/>
              </a:rPr>
              <a:t>Oxidised</a:t>
            </a:r>
            <a:r>
              <a:rPr lang="en-US" dirty="0">
                <a:latin typeface="Times New Roman" pitchFamily="18" charset="0"/>
                <a:cs typeface="Times New Roman" pitchFamily="18" charset="0"/>
              </a:rPr>
              <a:t> substrate + NADPH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Reduced substrate + NADP </a:t>
            </a:r>
          </a:p>
          <a:p>
            <a:pPr marL="285750" indent="-285750">
              <a:lnSpc>
                <a:spcPct val="150000"/>
              </a:lnSpc>
              <a:buFont typeface="Arial" pitchFamily="34" charset="0"/>
              <a:buChar char="•"/>
            </a:pPr>
            <a:r>
              <a:rPr lang="en-US" dirty="0">
                <a:latin typeface="Times New Roman" pitchFamily="18" charset="0"/>
                <a:cs typeface="Times New Roman" pitchFamily="18" charset="0"/>
              </a:rPr>
              <a:t>NADP or NAD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functions as coenzymes of a large number of </a:t>
            </a:r>
            <a:r>
              <a:rPr lang="en-US" dirty="0" err="1">
                <a:latin typeface="Times New Roman" pitchFamily="18" charset="0"/>
                <a:cs typeface="Times New Roman" pitchFamily="18" charset="0"/>
              </a:rPr>
              <a:t>oxidoreductase</a:t>
            </a:r>
            <a:r>
              <a:rPr lang="en-US" dirty="0">
                <a:latin typeface="Times New Roman" pitchFamily="18" charset="0"/>
                <a:cs typeface="Times New Roman" pitchFamily="18" charset="0"/>
              </a:rPr>
              <a:t> enzymes. They act as electron acceptors during enzymatic removal of hydrogen atoms from specific substrate molecules. Finally, reduced NADP or NAD i.e. NADPH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or NADH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release energy, ATP is generated.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In </a:t>
            </a:r>
            <a:r>
              <a:rPr lang="en-US" b="1" dirty="0">
                <a:latin typeface="Times New Roman" pitchFamily="18" charset="0"/>
                <a:cs typeface="Times New Roman" pitchFamily="18" charset="0"/>
              </a:rPr>
              <a:t>catabolic reactions like respiration, NAD+/NADH act as electron donor</a:t>
            </a:r>
            <a:r>
              <a:rPr lang="en-US" dirty="0">
                <a:latin typeface="Times New Roman" pitchFamily="18" charset="0"/>
                <a:cs typeface="Times New Roman" pitchFamily="18" charset="0"/>
              </a:rPr>
              <a:t>, whereas </a:t>
            </a:r>
            <a:r>
              <a:rPr lang="en-US" b="1" dirty="0">
                <a:latin typeface="Times New Roman" pitchFamily="18" charset="0"/>
                <a:cs typeface="Times New Roman" pitchFamily="18" charset="0"/>
              </a:rPr>
              <a:t>NADP+/NADPH </a:t>
            </a:r>
            <a:r>
              <a:rPr lang="en-US" b="1" dirty="0" smtClean="0">
                <a:latin typeface="Times New Roman" pitchFamily="18" charset="0"/>
                <a:cs typeface="Times New Roman" pitchFamily="18" charset="0"/>
              </a:rPr>
              <a:t> act as </a:t>
            </a:r>
            <a:r>
              <a:rPr lang="en-US" b="1" dirty="0">
                <a:latin typeface="Times New Roman" pitchFamily="18" charset="0"/>
                <a:cs typeface="Times New Roman" pitchFamily="18" charset="0"/>
              </a:rPr>
              <a:t>electron donor</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in anabolic reactions</a:t>
            </a:r>
            <a:r>
              <a:rPr lang="en-US" dirty="0">
                <a:latin typeface="Times New Roman" pitchFamily="18" charset="0"/>
                <a:cs typeface="Times New Roman" pitchFamily="18" charset="0"/>
              </a:rPr>
              <a:t>. </a:t>
            </a:r>
          </a:p>
          <a:p>
            <a:pPr marL="285750" indent="-285750">
              <a:lnSpc>
                <a:spcPct val="150000"/>
              </a:lnSpc>
              <a:buFont typeface="Arial" pitchFamily="34" charset="0"/>
              <a:buChar char="•"/>
            </a:pPr>
            <a:r>
              <a:rPr lang="en-US" dirty="0">
                <a:latin typeface="Times New Roman" pitchFamily="18" charset="0"/>
                <a:cs typeface="Times New Roman" pitchFamily="18" charset="0"/>
              </a:rPr>
              <a:t>Structurally, NAD consists of a </a:t>
            </a:r>
            <a:r>
              <a:rPr lang="en-US" dirty="0" err="1">
                <a:latin typeface="Times New Roman" pitchFamily="18" charset="0"/>
                <a:cs typeface="Times New Roman" pitchFamily="18" charset="0"/>
              </a:rPr>
              <a:t>nicotinamide</a:t>
            </a:r>
            <a:r>
              <a:rPr lang="en-US" dirty="0">
                <a:latin typeface="Times New Roman" pitchFamily="18" charset="0"/>
                <a:cs typeface="Times New Roman" pitchFamily="18" charset="0"/>
              </a:rPr>
              <a:t> moiety (the protein which undergoes reversible reduction), two adenine nucleotide</a:t>
            </a:r>
            <a:r>
              <a:rPr lang="en-US" dirty="0" smtClean="0">
                <a:latin typeface="Times New Roman" pitchFamily="18" charset="0"/>
                <a:cs typeface="Times New Roman" pitchFamily="18" charset="0"/>
              </a:rPr>
              <a:t>.</a:t>
            </a:r>
          </a:p>
          <a:p>
            <a:pPr marL="285750" indent="-285750">
              <a:lnSpc>
                <a:spcPct val="150000"/>
              </a:lnSpc>
              <a:buFont typeface="Arial" pitchFamily="34" charset="0"/>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NADP, a phosphate group is esterified to the second adenine nucleotide at 2-hydroxyl </a:t>
            </a:r>
            <a:r>
              <a:rPr lang="en-US" dirty="0" err="1" smtClean="0">
                <a:latin typeface="Times New Roman" pitchFamily="18" charset="0"/>
                <a:cs typeface="Times New Roman" pitchFamily="18" charset="0"/>
              </a:rPr>
              <a:t>grp</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45039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361" y="152400"/>
            <a:ext cx="8839200" cy="5493812"/>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Metabolic Pathway # 1. Glycolysis:</a:t>
            </a:r>
          </a:p>
          <a:p>
            <a:pPr marL="285750" indent="-285750">
              <a:lnSpc>
                <a:spcPct val="150000"/>
              </a:lnSpc>
              <a:buFont typeface="Arial" pitchFamily="34" charset="0"/>
              <a:buChar char="•"/>
            </a:pPr>
            <a:r>
              <a:rPr lang="en-US" dirty="0">
                <a:latin typeface="Times New Roman" pitchFamily="18" charset="0"/>
                <a:cs typeface="Times New Roman" pitchFamily="18" charset="0"/>
              </a:rPr>
              <a:t>Glycolysis (</a:t>
            </a:r>
            <a:r>
              <a:rPr lang="en-US" dirty="0" err="1">
                <a:latin typeface="Times New Roman" pitchFamily="18" charset="0"/>
                <a:cs typeface="Times New Roman" pitchFamily="18" charset="0"/>
              </a:rPr>
              <a:t>glyco</a:t>
            </a:r>
            <a:r>
              <a:rPr lang="en-US" dirty="0">
                <a:latin typeface="Times New Roman" pitchFamily="18" charset="0"/>
                <a:cs typeface="Times New Roman" pitchFamily="18" charset="0"/>
              </a:rPr>
              <a:t>-sugar of sweet, </a:t>
            </a:r>
            <a:r>
              <a:rPr lang="en-US" dirty="0" err="1">
                <a:latin typeface="Times New Roman" pitchFamily="18" charset="0"/>
                <a:cs typeface="Times New Roman" pitchFamily="18" charset="0"/>
              </a:rPr>
              <a:t>lysis</a:t>
            </a:r>
            <a:r>
              <a:rPr lang="en-US" dirty="0">
                <a:latin typeface="Times New Roman" pitchFamily="18" charset="0"/>
                <a:cs typeface="Times New Roman" pitchFamily="18" charset="0"/>
              </a:rPr>
              <a:t>-breakdown) is the initial phase of metabolism during which the organic molecule glucose and other sugar are partially oxidized to smaller molecules e.g. pyruvate usually with the generation of some ATP and reduced coenzymes. Microorganisms employ several metabolic pathways to catabolize glucose and other sugars. </a:t>
            </a:r>
          </a:p>
          <a:p>
            <a:pPr marL="285750" indent="-285750">
              <a:lnSpc>
                <a:spcPct val="150000"/>
              </a:lnSpc>
              <a:buFont typeface="Arial" pitchFamily="34" charset="0"/>
              <a:buChar char="•"/>
            </a:pPr>
            <a:r>
              <a:rPr lang="en-US" dirty="0">
                <a:latin typeface="Times New Roman" pitchFamily="18" charset="0"/>
                <a:cs typeface="Times New Roman" pitchFamily="18" charset="0"/>
              </a:rPr>
              <a:t>There are three important routes of glucose conversion to pyruvate such as </a:t>
            </a:r>
            <a:endParaRPr lang="en-US" dirty="0" smtClean="0">
              <a:latin typeface="Times New Roman" pitchFamily="18" charset="0"/>
              <a:cs typeface="Times New Roman" pitchFamily="18" charset="0"/>
            </a:endParaRPr>
          </a:p>
          <a:p>
            <a:pPr marL="633413" indent="104775">
              <a:lnSpc>
                <a:spcPct val="150000"/>
              </a:lnSpc>
              <a:buFont typeface="Arial" pitchFamily="34" charset="0"/>
              <a:buChar char="•"/>
            </a:pPr>
            <a:r>
              <a:rPr lang="en-US" dirty="0">
                <a:latin typeface="Times New Roman" pitchFamily="18" charset="0"/>
                <a:cs typeface="Times New Roman" pitchFamily="18" charset="0"/>
              </a:rPr>
              <a:t>G</a:t>
            </a:r>
            <a:r>
              <a:rPr lang="en-US" dirty="0" smtClean="0">
                <a:latin typeface="Times New Roman" pitchFamily="18" charset="0"/>
                <a:cs typeface="Times New Roman" pitchFamily="18" charset="0"/>
              </a:rPr>
              <a:t>lycolysis </a:t>
            </a:r>
            <a:r>
              <a:rPr lang="en-US" dirty="0">
                <a:latin typeface="Times New Roman" pitchFamily="18" charset="0"/>
                <a:cs typeface="Times New Roman" pitchFamily="18" charset="0"/>
              </a:rPr>
              <a:t>or </a:t>
            </a:r>
            <a:r>
              <a:rPr lang="en-US" dirty="0" err="1">
                <a:latin typeface="Times New Roman" pitchFamily="18" charset="0"/>
                <a:cs typeface="Times New Roman" pitchFamily="18" charset="0"/>
              </a:rPr>
              <a:t>Embden-Myerhof</a:t>
            </a:r>
            <a:r>
              <a:rPr lang="en-US" dirty="0">
                <a:latin typeface="Times New Roman" pitchFamily="18" charset="0"/>
                <a:cs typeface="Times New Roman" pitchFamily="18" charset="0"/>
              </a:rPr>
              <a:t> pathway (BMP) </a:t>
            </a:r>
            <a:r>
              <a:rPr lang="en-US" dirty="0" smtClean="0">
                <a:latin typeface="Times New Roman" pitchFamily="18" charset="0"/>
                <a:cs typeface="Times New Roman" pitchFamily="18" charset="0"/>
              </a:rPr>
              <a:t>pathway</a:t>
            </a:r>
          </a:p>
          <a:p>
            <a:pPr marL="633413" indent="104775">
              <a:lnSpc>
                <a:spcPct val="150000"/>
              </a:lnSpc>
              <a:buFont typeface="Arial" pitchFamily="34" charset="0"/>
              <a:buChar char="•"/>
            </a:pPr>
            <a:r>
              <a:rPr lang="en-US" dirty="0" smtClean="0">
                <a:latin typeface="Times New Roman" pitchFamily="18" charset="0"/>
                <a:cs typeface="Times New Roman" pitchFamily="18" charset="0"/>
              </a:rPr>
              <a:t>Pentose </a:t>
            </a:r>
            <a:r>
              <a:rPr lang="en-US" dirty="0">
                <a:latin typeface="Times New Roman" pitchFamily="18" charset="0"/>
                <a:cs typeface="Times New Roman" pitchFamily="18" charset="0"/>
              </a:rPr>
              <a:t>phosphate </a:t>
            </a:r>
            <a:r>
              <a:rPr lang="en-US" dirty="0" smtClean="0">
                <a:latin typeface="Times New Roman" pitchFamily="18" charset="0"/>
                <a:cs typeface="Times New Roman" pitchFamily="18" charset="0"/>
              </a:rPr>
              <a:t>pathway</a:t>
            </a:r>
          </a:p>
          <a:p>
            <a:pPr marL="633413" indent="104775">
              <a:lnSpc>
                <a:spcPct val="150000"/>
              </a:lnSpc>
              <a:buFont typeface="Arial" pitchFamily="34" charset="0"/>
              <a:buChar char="•"/>
            </a:pPr>
            <a:r>
              <a:rPr lang="en-US" dirty="0" err="1" smtClean="0">
                <a:latin typeface="Times New Roman" pitchFamily="18" charset="0"/>
                <a:cs typeface="Times New Roman" pitchFamily="18" charset="0"/>
              </a:rPr>
              <a:t>Entner-Doudroff</a:t>
            </a:r>
            <a:r>
              <a:rPr lang="en-US" dirty="0" smtClean="0">
                <a:latin typeface="Times New Roman" pitchFamily="18" charset="0"/>
                <a:cs typeface="Times New Roman" pitchFamily="18" charset="0"/>
              </a:rPr>
              <a:t> pathway</a:t>
            </a:r>
          </a:p>
          <a:p>
            <a:pPr marL="285750" indent="-285750">
              <a:lnSpc>
                <a:spcPct val="150000"/>
              </a:lnSpc>
              <a:buFont typeface="Arial" pitchFamily="34" charset="0"/>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Glycolysis is the most important type of mechanism by which organisms obtain energy from organic compounds in absence of molecular oxygen. As it occurs in the absence of oxygen, therefore, it is also called anaerobic fermentation. </a:t>
            </a:r>
          </a:p>
        </p:txBody>
      </p:sp>
    </p:spTree>
    <p:extLst>
      <p:ext uri="{BB962C8B-B14F-4D97-AF65-F5344CB8AC3E}">
        <p14:creationId xmlns:p14="http://schemas.microsoft.com/office/powerpoint/2010/main" val="1887665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523" y="152400"/>
            <a:ext cx="8839200" cy="3000821"/>
          </a:xfrm>
          <a:prstGeom prst="rect">
            <a:avLst/>
          </a:prstGeom>
        </p:spPr>
        <p:txBody>
          <a:bodyPr wrap="square">
            <a:spAutoFit/>
          </a:bodyPr>
          <a:lstStyle/>
          <a:p>
            <a:pPr marL="285750" indent="-285750">
              <a:lnSpc>
                <a:spcPct val="150000"/>
              </a:lnSpc>
              <a:buFont typeface="Arial" pitchFamily="34" charset="0"/>
              <a:buChar char="•"/>
            </a:pPr>
            <a:r>
              <a:rPr lang="en-US" dirty="0">
                <a:latin typeface="Times New Roman" pitchFamily="18" charset="0"/>
                <a:cs typeface="Times New Roman" pitchFamily="18" charset="0"/>
              </a:rPr>
              <a:t>Since living organisms arose in the environment lacking oxygen, anaerobic fermentation was the only method to obtain energy. However, glycolysis or anaerobic fermentation is present in both aerobic and anaerobic organisms. </a:t>
            </a:r>
          </a:p>
          <a:p>
            <a:pPr marL="285750" indent="-285750">
              <a:lnSpc>
                <a:spcPct val="150000"/>
              </a:lnSpc>
              <a:buFont typeface="Arial" pitchFamily="34" charset="0"/>
              <a:buChar char="•"/>
            </a:pPr>
            <a:r>
              <a:rPr lang="en-US" dirty="0">
                <a:latin typeface="Times New Roman" pitchFamily="18" charset="0"/>
                <a:cs typeface="Times New Roman" pitchFamily="18" charset="0"/>
              </a:rPr>
              <a:t>Most higher organisms have retained the glycolytic pathway of degradation i.e. glucose to pyruvic acid as a preparatory pathway for complete aerobic catabolism of glucose.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Glycolysis </a:t>
            </a:r>
            <a:r>
              <a:rPr lang="en-US" dirty="0">
                <a:latin typeface="Times New Roman" pitchFamily="18" charset="0"/>
                <a:cs typeface="Times New Roman" pitchFamily="18" charset="0"/>
              </a:rPr>
              <a:t>also serves as an emergency mechanism in anaerobic organisms to produce energy in the absence of oxygen. </a:t>
            </a:r>
          </a:p>
        </p:txBody>
      </p:sp>
    </p:spTree>
    <p:extLst>
      <p:ext uri="{BB962C8B-B14F-4D97-AF65-F5344CB8AC3E}">
        <p14:creationId xmlns:p14="http://schemas.microsoft.com/office/powerpoint/2010/main" val="3780708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458200" cy="4662815"/>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EMP Pathways:</a:t>
            </a:r>
          </a:p>
          <a:p>
            <a:pPr marL="285750" indent="-285750">
              <a:lnSpc>
                <a:spcPct val="150000"/>
              </a:lnSpc>
              <a:buFont typeface="Arial" pitchFamily="34" charset="0"/>
              <a:buChar char="•"/>
            </a:pPr>
            <a:r>
              <a:rPr lang="en-US" dirty="0">
                <a:latin typeface="Times New Roman" pitchFamily="18" charset="0"/>
                <a:cs typeface="Times New Roman" pitchFamily="18" charset="0"/>
              </a:rPr>
              <a:t>In case of aerobic catabolic carbohydrate metabolism (aerobic respira­tion), some bacteria such as </a:t>
            </a:r>
            <a:r>
              <a:rPr lang="en-US" i="1" dirty="0">
                <a:latin typeface="Times New Roman" pitchFamily="18" charset="0"/>
                <a:cs typeface="Times New Roman" pitchFamily="18" charset="0"/>
              </a:rPr>
              <a:t>E. coli, </a:t>
            </a:r>
            <a:r>
              <a:rPr lang="en-US" i="1" dirty="0" err="1">
                <a:latin typeface="Times New Roman" pitchFamily="18" charset="0"/>
                <a:cs typeface="Times New Roman" pitchFamily="18" charset="0"/>
              </a:rPr>
              <a:t>Azotobacter</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spp., </a:t>
            </a:r>
            <a:r>
              <a:rPr lang="en-US" i="1" dirty="0">
                <a:latin typeface="Times New Roman" pitchFamily="18" charset="0"/>
                <a:cs typeface="Times New Roman" pitchFamily="18" charset="0"/>
              </a:rPr>
              <a:t>Bacillus </a:t>
            </a:r>
            <a:r>
              <a:rPr lang="en-US" dirty="0" err="1" smtClean="0">
                <a:latin typeface="Times New Roman" pitchFamily="18" charset="0"/>
                <a:cs typeface="Times New Roman" pitchFamily="18" charset="0"/>
              </a:rPr>
              <a:t>spp</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etc. exhibit EMP pathway whereas, ED pathway (phosphorylated) is followed by the species of </a:t>
            </a:r>
            <a:r>
              <a:rPr lang="en-US" i="1" dirty="0" err="1">
                <a:latin typeface="Times New Roman" pitchFamily="18" charset="0"/>
                <a:cs typeface="Times New Roman" pitchFamily="18" charset="0"/>
              </a:rPr>
              <a:t>Alcaligenes</a:t>
            </a:r>
            <a:r>
              <a:rPr lang="en-US" i="1" dirty="0">
                <a:latin typeface="Times New Roman" pitchFamily="18" charset="0"/>
                <a:cs typeface="Times New Roman" pitchFamily="18" charset="0"/>
              </a:rPr>
              <a:t>, Rhizobium, </a:t>
            </a:r>
            <a:r>
              <a:rPr lang="en-US" i="1" dirty="0" err="1">
                <a:latin typeface="Times New Roman" pitchFamily="18" charset="0"/>
                <a:cs typeface="Times New Roman" pitchFamily="18" charset="0"/>
              </a:rPr>
              <a:t>Xanthomonas</a:t>
            </a:r>
            <a:r>
              <a:rPr lang="en-US" dirty="0">
                <a:latin typeface="Times New Roman" pitchFamily="18" charset="0"/>
                <a:cs typeface="Times New Roman" pitchFamily="18" charset="0"/>
              </a:rPr>
              <a:t>, etc.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non-phosphorylated ED pathway occurs in </a:t>
            </a:r>
            <a:r>
              <a:rPr lang="en-US" dirty="0" err="1">
                <a:latin typeface="Times New Roman" pitchFamily="18" charset="0"/>
                <a:cs typeface="Times New Roman" pitchFamily="18" charset="0"/>
              </a:rPr>
              <a:t>archaea</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Pyrococcus</a:t>
            </a:r>
            <a:r>
              <a:rPr lang="en-US" dirty="0">
                <a:latin typeface="Times New Roman" pitchFamily="18" charset="0"/>
                <a:cs typeface="Times New Roman" pitchFamily="18" charset="0"/>
              </a:rPr>
              <a:t> spp., </a:t>
            </a:r>
            <a:r>
              <a:rPr lang="en-US" i="1" dirty="0" err="1">
                <a:latin typeface="Times New Roman" pitchFamily="18" charset="0"/>
                <a:cs typeface="Times New Roman" pitchFamily="18" charset="0"/>
              </a:rPr>
              <a:t>Thermoplasma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spp</a:t>
            </a:r>
            <a:r>
              <a:rPr lang="en-US" dirty="0">
                <a:latin typeface="Times New Roman" pitchFamily="18" charset="0"/>
                <a:cs typeface="Times New Roman" pitchFamily="18" charset="0"/>
              </a:rPr>
              <a:t>, etc.).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interesting to note that no </a:t>
            </a:r>
            <a:r>
              <a:rPr lang="en-US" dirty="0" err="1">
                <a:latin typeface="Times New Roman" pitchFamily="18" charset="0"/>
                <a:cs typeface="Times New Roman" pitchFamily="18" charset="0"/>
              </a:rPr>
              <a:t>archaeobacteria</a:t>
            </a:r>
            <a:r>
              <a:rPr lang="en-US" dirty="0">
                <a:latin typeface="Times New Roman" pitchFamily="18" charset="0"/>
                <a:cs typeface="Times New Roman" pitchFamily="18" charset="0"/>
              </a:rPr>
              <a:t> uses EMP pathway. </a:t>
            </a:r>
          </a:p>
          <a:p>
            <a:pPr marL="285750" indent="-285750">
              <a:lnSpc>
                <a:spcPct val="150000"/>
              </a:lnSpc>
              <a:buFont typeface="Arial" pitchFamily="34" charset="0"/>
              <a:buChar char="•"/>
            </a:pPr>
            <a:r>
              <a:rPr lang="en-US" dirty="0">
                <a:latin typeface="Times New Roman" pitchFamily="18" charset="0"/>
                <a:cs typeface="Times New Roman" pitchFamily="18" charset="0"/>
              </a:rPr>
              <a:t>EMP pathway in bacteria </a:t>
            </a:r>
            <a:r>
              <a:rPr lang="en-US" dirty="0" smtClean="0">
                <a:latin typeface="Times New Roman" pitchFamily="18" charset="0"/>
                <a:cs typeface="Times New Roman" pitchFamily="18" charset="0"/>
              </a:rPr>
              <a:t>initiated by </a:t>
            </a:r>
            <a:r>
              <a:rPr lang="en-US" dirty="0">
                <a:latin typeface="Times New Roman" pitchFamily="18" charset="0"/>
                <a:cs typeface="Times New Roman" pitchFamily="18" charset="0"/>
              </a:rPr>
              <a:t>using the </a:t>
            </a:r>
            <a:r>
              <a:rPr lang="en-US" dirty="0" err="1">
                <a:latin typeface="Times New Roman" pitchFamily="18" charset="0"/>
                <a:cs typeface="Times New Roman" pitchFamily="18" charset="0"/>
              </a:rPr>
              <a:t>phosphoenol</a:t>
            </a:r>
            <a:r>
              <a:rPr lang="en-US" dirty="0">
                <a:latin typeface="Times New Roman" pitchFamily="18" charset="0"/>
                <a:cs typeface="Times New Roman" pitchFamily="18" charset="0"/>
              </a:rPr>
              <a:t> pyruvate </a:t>
            </a:r>
            <a:r>
              <a:rPr lang="en-US" dirty="0" err="1">
                <a:latin typeface="Times New Roman" pitchFamily="18" charset="0"/>
                <a:cs typeface="Times New Roman" pitchFamily="18" charset="0"/>
              </a:rPr>
              <a:t>phosphotransferase</a:t>
            </a:r>
            <a:r>
              <a:rPr lang="en-US" dirty="0">
                <a:latin typeface="Times New Roman" pitchFamily="18" charset="0"/>
                <a:cs typeface="Times New Roman" pitchFamily="18" charset="0"/>
              </a:rPr>
              <a:t> system (PEP: PTS) that converts glucose to glucose 6-phosphate during nutrient transport across the cell membrane. </a:t>
            </a:r>
          </a:p>
        </p:txBody>
      </p:sp>
    </p:spTree>
    <p:extLst>
      <p:ext uri="{BB962C8B-B14F-4D97-AF65-F5344CB8AC3E}">
        <p14:creationId xmlns:p14="http://schemas.microsoft.com/office/powerpoint/2010/main" val="1515055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lycolytic Pathw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690" y="-76200"/>
            <a:ext cx="7239000" cy="7349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586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8664"/>
            <a:ext cx="8610600" cy="3416320"/>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The overall balance sheet of glycolysis is given below:</a:t>
            </a:r>
            <a:r>
              <a:rPr lang="en-US" dirty="0">
                <a:latin typeface="Times New Roman" pitchFamily="18" charset="0"/>
                <a:cs typeface="Times New Roman" pitchFamily="18" charset="0"/>
              </a:rPr>
              <a:t> </a:t>
            </a:r>
          </a:p>
          <a:p>
            <a:pPr>
              <a:lnSpc>
                <a:spcPct val="150000"/>
              </a:lnSpc>
            </a:pPr>
            <a:r>
              <a:rPr lang="en-US" dirty="0">
                <a:latin typeface="Times New Roman" pitchFamily="18" charset="0"/>
                <a:cs typeface="Times New Roman" pitchFamily="18" charset="0"/>
              </a:rPr>
              <a:t>Glucose + 2ADP + 2Pi + 2NAD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 Pyruvate + </a:t>
            </a:r>
            <a:r>
              <a:rPr lang="en-US" dirty="0" smtClean="0">
                <a:latin typeface="Times New Roman" pitchFamily="18" charset="0"/>
                <a:cs typeface="Times New Roman" pitchFamily="18" charset="0"/>
              </a:rPr>
              <a:t>4 ATP </a:t>
            </a:r>
            <a:r>
              <a:rPr lang="en-US" dirty="0">
                <a:latin typeface="Times New Roman" pitchFamily="18" charset="0"/>
                <a:cs typeface="Times New Roman" pitchFamily="18" charset="0"/>
              </a:rPr>
              <a:t>+ 2NADH + 2H</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a:lnSpc>
                <a:spcPct val="150000"/>
              </a:lnSpc>
            </a:pPr>
            <a:r>
              <a:rPr lang="en-US" b="1" dirty="0">
                <a:latin typeface="Times New Roman" pitchFamily="18" charset="0"/>
                <a:cs typeface="Times New Roman" pitchFamily="18" charset="0"/>
              </a:rPr>
              <a:t>In anaerobic organisms pyruvate is further converted to lactate or other organic compounds like alcohol, etc., after using NADH and H</a:t>
            </a:r>
            <a:r>
              <a:rPr lang="en-US" b="1" baseline="30000" dirty="0">
                <a:latin typeface="Times New Roman" pitchFamily="18" charset="0"/>
                <a:cs typeface="Times New Roman" pitchFamily="18" charset="0"/>
              </a:rPr>
              <a:t>+</a:t>
            </a:r>
            <a:r>
              <a:rPr lang="en-US" b="1" dirty="0">
                <a:latin typeface="Times New Roman" pitchFamily="18" charset="0"/>
                <a:cs typeface="Times New Roman" pitchFamily="18" charset="0"/>
              </a:rPr>
              <a:t> formed during glycolysis: </a:t>
            </a: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Pyruvate + NADH + H+ ↔ Lactate + NAD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a:lnSpc>
                <a:spcPct val="150000"/>
              </a:lnSpc>
            </a:pPr>
            <a:r>
              <a:rPr lang="en-US" dirty="0">
                <a:latin typeface="Times New Roman" pitchFamily="18" charset="0"/>
                <a:cs typeface="Times New Roman" pitchFamily="18" charset="0"/>
              </a:rPr>
              <a:t>In aerobes the pyruvate is converted to acetyl CoA as a preparatory step for entrance into </a:t>
            </a:r>
            <a:r>
              <a:rPr lang="en-US" dirty="0" err="1">
                <a:latin typeface="Times New Roman" pitchFamily="18" charset="0"/>
                <a:cs typeface="Times New Roman" pitchFamily="18" charset="0"/>
              </a:rPr>
              <a:t>tricarboxylic</a:t>
            </a:r>
            <a:r>
              <a:rPr lang="en-US" dirty="0">
                <a:latin typeface="Times New Roman" pitchFamily="18" charset="0"/>
                <a:cs typeface="Times New Roman" pitchFamily="18" charset="0"/>
              </a:rPr>
              <a:t> acid cycle, for complete oxidation of glucose. </a:t>
            </a:r>
          </a:p>
          <a:p>
            <a:pPr>
              <a:lnSpc>
                <a:spcPct val="150000"/>
              </a:lnSpc>
            </a:pPr>
            <a:r>
              <a:rPr lang="en-US" dirty="0">
                <a:latin typeface="Times New Roman" pitchFamily="18" charset="0"/>
                <a:cs typeface="Times New Roman" pitchFamily="18" charset="0"/>
              </a:rPr>
              <a:t>Pyruvate + NAD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 CoA → Acetyl CoA + NADH + H</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 CO</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2156094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3684" y="228600"/>
            <a:ext cx="8686800" cy="4247317"/>
          </a:xfrm>
          <a:prstGeom prst="rect">
            <a:avLst/>
          </a:prstGeom>
        </p:spPr>
        <p:txBody>
          <a:bodyPr wrap="square">
            <a:spAutoFit/>
          </a:bodyPr>
          <a:lstStyle/>
          <a:p>
            <a:pPr marL="285750" indent="-285750">
              <a:lnSpc>
                <a:spcPct val="150000"/>
              </a:lnSpc>
              <a:buFont typeface="Arial" pitchFamily="34" charset="0"/>
              <a:buChar char="•"/>
            </a:pPr>
            <a:r>
              <a:rPr lang="en-US" dirty="0">
                <a:latin typeface="Times New Roman" pitchFamily="18" charset="0"/>
                <a:cs typeface="Times New Roman" pitchFamily="18" charset="0"/>
              </a:rPr>
              <a:t>Glycolysis is carried out by the help of ten enzymes for ten reactions of the glycolytic pathway.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enzymes are present in the soluble portion of the </a:t>
            </a:r>
            <a:r>
              <a:rPr lang="en-US" b="1" dirty="0">
                <a:latin typeface="Times New Roman" pitchFamily="18" charset="0"/>
                <a:cs typeface="Times New Roman" pitchFamily="18" charset="0"/>
              </a:rPr>
              <a:t>cytoplasm</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All </a:t>
            </a: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intermediates </a:t>
            </a:r>
            <a:r>
              <a:rPr lang="en-US" dirty="0">
                <a:latin typeface="Times New Roman" pitchFamily="18" charset="0"/>
                <a:cs typeface="Times New Roman" pitchFamily="18" charset="0"/>
              </a:rPr>
              <a:t>of the glycolytic pathway are phosphorylated compounds. The most important use of phosphate groups is in the production of ATP from ADP and phosphate. </a:t>
            </a:r>
          </a:p>
          <a:p>
            <a:pPr marL="285750" indent="-285750">
              <a:lnSpc>
                <a:spcPct val="150000"/>
              </a:lnSpc>
              <a:buFont typeface="Arial" pitchFamily="34" charset="0"/>
              <a:buChar char="•"/>
            </a:pPr>
            <a:r>
              <a:rPr lang="en-US" dirty="0">
                <a:latin typeface="Times New Roman" pitchFamily="18" charset="0"/>
                <a:cs typeface="Times New Roman" pitchFamily="18" charset="0"/>
              </a:rPr>
              <a:t>The complete reactions of glycolytic pathway can be divided into two stages</a:t>
            </a:r>
            <a:r>
              <a:rPr lang="en-US" dirty="0" smtClean="0">
                <a:latin typeface="Times New Roman" pitchFamily="18" charset="0"/>
                <a:cs typeface="Times New Roman" pitchFamily="18" charset="0"/>
              </a:rPr>
              <a:t>.</a:t>
            </a:r>
          </a:p>
          <a:p>
            <a:pPr marL="285750" indent="-285750">
              <a:lnSpc>
                <a:spcPct val="150000"/>
              </a:lnSpc>
              <a:buFont typeface="Arial" pitchFamily="34" charset="0"/>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the first stage, ATP is utilized and glucose is converted into two molecules of three carbon compounds, glyceraldehyde 3-phosphate and </a:t>
            </a:r>
            <a:r>
              <a:rPr lang="en-US" dirty="0" err="1">
                <a:latin typeface="Times New Roman" pitchFamily="18" charset="0"/>
                <a:cs typeface="Times New Roman" pitchFamily="18" charset="0"/>
              </a:rPr>
              <a:t>dihydroxy</a:t>
            </a:r>
            <a:r>
              <a:rPr lang="en-US" dirty="0">
                <a:latin typeface="Times New Roman" pitchFamily="18" charset="0"/>
                <a:cs typeface="Times New Roman" pitchFamily="18" charset="0"/>
              </a:rPr>
              <a:t> acetone phosphate.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glyceraldehyde 3-phosphate is converted into pyruvic acid resulting in a net synthesis of two molecules of ATP. </a:t>
            </a:r>
          </a:p>
        </p:txBody>
      </p:sp>
    </p:spTree>
    <p:extLst>
      <p:ext uri="{BB962C8B-B14F-4D97-AF65-F5344CB8AC3E}">
        <p14:creationId xmlns:p14="http://schemas.microsoft.com/office/powerpoint/2010/main" val="3008360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187" y="152400"/>
            <a:ext cx="8763000" cy="1295868"/>
          </a:xfrm>
          <a:prstGeom prst="rect">
            <a:avLst/>
          </a:prstGeom>
        </p:spPr>
        <p:txBody>
          <a:bodyPr wrap="square">
            <a:spAutoFit/>
          </a:bodyPr>
          <a:lstStyle/>
          <a:p>
            <a:pPr>
              <a:lnSpc>
                <a:spcPct val="150000"/>
              </a:lnSpc>
            </a:pPr>
            <a:r>
              <a:rPr lang="en-US" dirty="0">
                <a:latin typeface="Times New Roman" pitchFamily="18" charset="0"/>
                <a:cs typeface="Times New Roman" pitchFamily="18" charset="0"/>
              </a:rPr>
              <a:t>Apart from glucose, other types of sugar (monosaccharides, disaccharides, polysaccharides) can also enter the glycolytic pathway</a:t>
            </a:r>
            <a:r>
              <a:rPr lang="en-US" dirty="0" smtClean="0">
                <a:latin typeface="Times New Roman" pitchFamily="18" charset="0"/>
                <a:cs typeface="Times New Roman" pitchFamily="18" charset="0"/>
              </a:rPr>
              <a:t>.</a:t>
            </a:r>
          </a:p>
          <a:p>
            <a:pPr>
              <a:lnSpc>
                <a:spcPct val="150000"/>
              </a:lnSpc>
            </a:pPr>
            <a:r>
              <a:rPr lang="en-US" b="1" dirty="0">
                <a:latin typeface="Times New Roman" pitchFamily="18" charset="0"/>
                <a:cs typeface="Times New Roman" pitchFamily="18" charset="0"/>
              </a:rPr>
              <a:t>Polysaccharides e.g. Glycogen:</a:t>
            </a:r>
            <a:endParaRPr lang="en-US" dirty="0">
              <a:latin typeface="Times New Roman" pitchFamily="18" charset="0"/>
              <a:cs typeface="Times New Roman" pitchFamily="18" charset="0"/>
            </a:endParaRPr>
          </a:p>
        </p:txBody>
      </p:sp>
      <p:pic>
        <p:nvPicPr>
          <p:cNvPr id="4098" name="Picture 2" descr="https://cdn.biologydiscussion.com/wp-content/uploads/2016/11/clip_image004_thumb-18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710" y="1600199"/>
            <a:ext cx="6946490" cy="91586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94187" y="2875002"/>
            <a:ext cx="5590582" cy="646331"/>
          </a:xfrm>
          <a:prstGeom prst="rect">
            <a:avLst/>
          </a:prstGeom>
        </p:spPr>
        <p:txBody>
          <a:bodyPr wrap="square">
            <a:spAutoFit/>
          </a:bodyPr>
          <a:lstStyle/>
          <a:p>
            <a:r>
              <a:rPr lang="en-US" b="1" dirty="0">
                <a:latin typeface="Times New Roman" pitchFamily="18" charset="0"/>
                <a:cs typeface="Times New Roman" pitchFamily="18" charset="0"/>
              </a:rPr>
              <a:t>Disaccharides e.g. Sucrose</a:t>
            </a:r>
            <a:r>
              <a:rPr lang="en-US" b="1" dirty="0" smtClean="0">
                <a:latin typeface="Times New Roman" pitchFamily="18" charset="0"/>
                <a:cs typeface="Times New Roman" pitchFamily="18" charset="0"/>
              </a:rPr>
              <a:t>:</a:t>
            </a:r>
          </a:p>
          <a:p>
            <a:r>
              <a:rPr lang="en-US" b="1" dirty="0" smtClean="0"/>
              <a:t> </a:t>
            </a:r>
            <a:endParaRPr lang="en-US" dirty="0"/>
          </a:p>
        </p:txBody>
      </p:sp>
      <p:pic>
        <p:nvPicPr>
          <p:cNvPr id="4100" name="Picture 4" descr="https://cdn.biologydiscussion.com/wp-content/uploads/2016/11/clip_image005_thumb-1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618" y="3521332"/>
            <a:ext cx="6839582" cy="1660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930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cdn.biologydiscussion.com/wp-content/uploads/2016/11/clip_image006_thumb-139.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814" y="1524000"/>
            <a:ext cx="8016872" cy="4572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7200" y="381000"/>
            <a:ext cx="8382000" cy="873572"/>
          </a:xfrm>
          <a:prstGeom prst="rect">
            <a:avLst/>
          </a:prstGeom>
          <a:noFill/>
        </p:spPr>
        <p:txBody>
          <a:bodyPr wrap="square" rtlCol="0">
            <a:spAutoFit/>
          </a:bodyPr>
          <a:lstStyle/>
          <a:p>
            <a:pPr>
              <a:lnSpc>
                <a:spcPct val="150000"/>
              </a:lnSpc>
            </a:pPr>
            <a:r>
              <a:rPr lang="en-US" b="1" dirty="0">
                <a:latin typeface="Times New Roman" pitchFamily="18" charset="0"/>
                <a:cs typeface="Times New Roman" pitchFamily="18" charset="0"/>
              </a:rPr>
              <a:t>Homo-saccharides: e.g. </a:t>
            </a:r>
            <a:r>
              <a:rPr lang="en-US" b="1" dirty="0" smtClean="0">
                <a:latin typeface="Times New Roman" pitchFamily="18" charset="0"/>
                <a:cs typeface="Times New Roman" pitchFamily="18" charset="0"/>
              </a:rPr>
              <a:t>Fructose</a:t>
            </a:r>
          </a:p>
          <a:p>
            <a:pPr>
              <a:lnSpc>
                <a:spcPct val="150000"/>
              </a:lnSpc>
            </a:pPr>
            <a:r>
              <a:rPr lang="en-US" dirty="0">
                <a:latin typeface="Times New Roman" pitchFamily="18" charset="0"/>
                <a:cs typeface="Times New Roman" pitchFamily="18" charset="0"/>
              </a:rPr>
              <a:t>Fructose can enter the glycolysis by changing to glyceraldehyde 3-phosphate.</a:t>
            </a:r>
          </a:p>
        </p:txBody>
      </p:sp>
    </p:spTree>
    <p:extLst>
      <p:ext uri="{BB962C8B-B14F-4D97-AF65-F5344CB8AC3E}">
        <p14:creationId xmlns:p14="http://schemas.microsoft.com/office/powerpoint/2010/main" val="755914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4247317"/>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Alternate EMP Pathway-Methyl </a:t>
            </a:r>
            <a:r>
              <a:rPr lang="en-US" b="1" dirty="0" err="1">
                <a:latin typeface="Times New Roman" pitchFamily="18" charset="0"/>
                <a:cs typeface="Times New Roman" pitchFamily="18" charset="0"/>
              </a:rPr>
              <a:t>Glyoxal</a:t>
            </a:r>
            <a:r>
              <a:rPr lang="en-US" b="1" dirty="0">
                <a:latin typeface="Times New Roman" pitchFamily="18" charset="0"/>
                <a:cs typeface="Times New Roman" pitchFamily="18" charset="0"/>
              </a:rPr>
              <a:t> Pathway:</a:t>
            </a:r>
          </a:p>
          <a:p>
            <a:pPr marL="285750" indent="-285750">
              <a:lnSpc>
                <a:spcPct val="150000"/>
              </a:lnSpc>
              <a:buFont typeface="Arial" pitchFamily="34" charset="0"/>
              <a:buChar char="•"/>
            </a:pPr>
            <a:r>
              <a:rPr lang="en-US" dirty="0">
                <a:latin typeface="Times New Roman" pitchFamily="18" charset="0"/>
                <a:cs typeface="Times New Roman" pitchFamily="18" charset="0"/>
              </a:rPr>
              <a:t>The methyl </a:t>
            </a:r>
            <a:r>
              <a:rPr lang="en-US" dirty="0" err="1">
                <a:latin typeface="Times New Roman" pitchFamily="18" charset="0"/>
                <a:cs typeface="Times New Roman" pitchFamily="18" charset="0"/>
              </a:rPr>
              <a:t>glyoxal</a:t>
            </a:r>
            <a:r>
              <a:rPr lang="en-US" dirty="0">
                <a:latin typeface="Times New Roman" pitchFamily="18" charset="0"/>
                <a:cs typeface="Times New Roman" pitchFamily="18" charset="0"/>
              </a:rPr>
              <a:t> pathway is an alternate of the EMP pathway.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It operates </a:t>
            </a:r>
            <a:r>
              <a:rPr lang="en-US" dirty="0">
                <a:latin typeface="Times New Roman" pitchFamily="18" charset="0"/>
                <a:cs typeface="Times New Roman" pitchFamily="18" charset="0"/>
              </a:rPr>
              <a:t>in the presence of low concentration of </a:t>
            </a:r>
            <a:r>
              <a:rPr lang="en-US" dirty="0" smtClean="0">
                <a:latin typeface="Times New Roman" pitchFamily="18" charset="0"/>
                <a:cs typeface="Times New Roman" pitchFamily="18" charset="0"/>
              </a:rPr>
              <a:t>phosphate in bacteria like  </a:t>
            </a:r>
            <a:r>
              <a:rPr lang="en-US" i="1" dirty="0">
                <a:latin typeface="Times New Roman" pitchFamily="18" charset="0"/>
                <a:cs typeface="Times New Roman" pitchFamily="18" charset="0"/>
              </a:rPr>
              <a:t>E. coli, Clostridium </a:t>
            </a:r>
            <a:r>
              <a:rPr lang="en-US" dirty="0">
                <a:latin typeface="Times New Roman" pitchFamily="18" charset="0"/>
                <a:cs typeface="Times New Roman" pitchFamily="18" charset="0"/>
              </a:rPr>
              <a:t>spp.,</a:t>
            </a:r>
            <a:r>
              <a:rPr lang="en-US" i="1" dirty="0">
                <a:latin typeface="Times New Roman" pitchFamily="18" charset="0"/>
                <a:cs typeface="Times New Roman" pitchFamily="18" charset="0"/>
              </a:rPr>
              <a:t> Pseudomonas </a:t>
            </a:r>
            <a:r>
              <a:rPr lang="en-US" dirty="0">
                <a:latin typeface="Times New Roman" pitchFamily="18" charset="0"/>
                <a:cs typeface="Times New Roman" pitchFamily="18" charset="0"/>
              </a:rPr>
              <a:t>spp. etc.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pathway, </a:t>
            </a:r>
            <a:r>
              <a:rPr lang="en-US" dirty="0" err="1">
                <a:latin typeface="Times New Roman" pitchFamily="18" charset="0"/>
                <a:cs typeface="Times New Roman" pitchFamily="18" charset="0"/>
              </a:rPr>
              <a:t>dihydroxyacetone</a:t>
            </a:r>
            <a:r>
              <a:rPr lang="en-US" dirty="0">
                <a:latin typeface="Times New Roman" pitchFamily="18" charset="0"/>
                <a:cs typeface="Times New Roman" pitchFamily="18" charset="0"/>
              </a:rPr>
              <a:t> so formed converted to methyl </a:t>
            </a:r>
            <a:r>
              <a:rPr lang="en-US" dirty="0" err="1">
                <a:latin typeface="Times New Roman" pitchFamily="18" charset="0"/>
                <a:cs typeface="Times New Roman" pitchFamily="18" charset="0"/>
              </a:rPr>
              <a:t>glyoxal</a:t>
            </a:r>
            <a:r>
              <a:rPr lang="en-US" dirty="0">
                <a:latin typeface="Times New Roman" pitchFamily="18" charset="0"/>
                <a:cs typeface="Times New Roman" pitchFamily="18" charset="0"/>
              </a:rPr>
              <a:t> which later on gives rise to pyruvate. </a:t>
            </a:r>
          </a:p>
          <a:p>
            <a:pPr marL="285750" indent="-285750">
              <a:lnSpc>
                <a:spcPct val="150000"/>
              </a:lnSpc>
              <a:buFont typeface="Arial" pitchFamily="34" charset="0"/>
              <a:buChar char="•"/>
            </a:pPr>
            <a:r>
              <a:rPr lang="en-US" dirty="0">
                <a:latin typeface="Times New Roman" pitchFamily="18" charset="0"/>
                <a:cs typeface="Times New Roman" pitchFamily="18" charset="0"/>
              </a:rPr>
              <a:t>Hence, there is </a:t>
            </a:r>
            <a:r>
              <a:rPr lang="en-US" b="1" dirty="0">
                <a:latin typeface="Times New Roman" pitchFamily="18" charset="0"/>
                <a:cs typeface="Times New Roman" pitchFamily="18" charset="0"/>
              </a:rPr>
              <a:t>complete absence of the phosphorylation step </a:t>
            </a:r>
            <a:r>
              <a:rPr lang="en-US" dirty="0">
                <a:latin typeface="Times New Roman" pitchFamily="18" charset="0"/>
                <a:cs typeface="Times New Roman" pitchFamily="18" charset="0"/>
              </a:rPr>
              <a:t>in which glyceraldehyde 3-phosphate forms 1, 3-bis-phospho- </a:t>
            </a:r>
            <a:r>
              <a:rPr lang="en-US" dirty="0" err="1">
                <a:latin typeface="Times New Roman" pitchFamily="18" charset="0"/>
                <a:cs typeface="Times New Roman" pitchFamily="18" charset="0"/>
              </a:rPr>
              <a:t>glycerate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methyl </a:t>
            </a:r>
            <a:r>
              <a:rPr lang="en-US" dirty="0" err="1">
                <a:latin typeface="Times New Roman" pitchFamily="18" charset="0"/>
                <a:cs typeface="Times New Roman" pitchFamily="18" charset="0"/>
              </a:rPr>
              <a:t>glyoxal</a:t>
            </a:r>
            <a:r>
              <a:rPr lang="en-US" dirty="0">
                <a:latin typeface="Times New Roman" pitchFamily="18" charset="0"/>
                <a:cs typeface="Times New Roman" pitchFamily="18" charset="0"/>
              </a:rPr>
              <a:t> pathway </a:t>
            </a:r>
            <a:r>
              <a:rPr lang="en-US" b="1" dirty="0">
                <a:latin typeface="Times New Roman" pitchFamily="18" charset="0"/>
                <a:cs typeface="Times New Roman" pitchFamily="18" charset="0"/>
              </a:rPr>
              <a:t>consumes O</a:t>
            </a:r>
            <a:r>
              <a:rPr lang="en-US" b="1" baseline="-25000" dirty="0">
                <a:latin typeface="Times New Roman" pitchFamily="18" charset="0"/>
                <a:cs typeface="Times New Roman" pitchFamily="18" charset="0"/>
              </a:rPr>
              <a:t>2</a:t>
            </a:r>
            <a:r>
              <a:rPr lang="en-US" b="1" dirty="0">
                <a:latin typeface="Times New Roman" pitchFamily="18" charset="0"/>
                <a:cs typeface="Times New Roman" pitchFamily="18" charset="0"/>
              </a:rPr>
              <a:t> and ATP and no ATP is generated in this </a:t>
            </a:r>
            <a:r>
              <a:rPr lang="en-US" b="1" dirty="0" smtClean="0">
                <a:latin typeface="Times New Roman" pitchFamily="18" charset="0"/>
                <a:cs typeface="Times New Roman" pitchFamily="18" charset="0"/>
              </a:rPr>
              <a:t>pathway.</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52898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858" y="457200"/>
            <a:ext cx="8686800" cy="6186309"/>
          </a:xfrm>
          <a:prstGeom prst="rect">
            <a:avLst/>
          </a:prstGeom>
        </p:spPr>
        <p:txBody>
          <a:bodyPr wrap="square">
            <a:spAutoFit/>
          </a:bodyPr>
          <a:lstStyle/>
          <a:p>
            <a:pPr>
              <a:lnSpc>
                <a:spcPct val="150000"/>
              </a:lnSpc>
            </a:pPr>
            <a:r>
              <a:rPr lang="en-US" dirty="0">
                <a:latin typeface="Times New Roman" pitchFamily="18" charset="0"/>
                <a:cs typeface="Times New Roman" pitchFamily="18" charset="0"/>
              </a:rPr>
              <a:t>Metabolism in any organism includes two processes anabolism and catabolism. These two processes include all the biochemical reactions of living organisms</a:t>
            </a:r>
            <a:r>
              <a:rPr lang="en-US" dirty="0" smtClean="0">
                <a:latin typeface="Times New Roman" pitchFamily="18" charset="0"/>
                <a:cs typeface="Times New Roman" pitchFamily="18" charset="0"/>
              </a:rPr>
              <a:t>.</a:t>
            </a:r>
          </a:p>
          <a:p>
            <a:pPr>
              <a:lnSpc>
                <a:spcPct val="150000"/>
              </a:lnSpc>
            </a:pPr>
            <a:r>
              <a:rPr lang="en-US" b="1" dirty="0" smtClean="0">
                <a:latin typeface="Times New Roman" pitchFamily="18" charset="0"/>
                <a:cs typeface="Times New Roman" pitchFamily="18" charset="0"/>
              </a:rPr>
              <a:t>Anabolism</a:t>
            </a:r>
            <a:r>
              <a:rPr lang="en-US" b="1" dirty="0">
                <a:latin typeface="Times New Roman" pitchFamily="18" charset="0"/>
                <a:cs typeface="Times New Roman" pitchFamily="18" charset="0"/>
              </a:rPr>
              <a:t>:</a:t>
            </a:r>
          </a:p>
          <a:p>
            <a:pPr marL="285750" indent="-285750">
              <a:lnSpc>
                <a:spcPct val="150000"/>
              </a:lnSpc>
              <a:buFont typeface="Arial" pitchFamily="34" charset="0"/>
              <a:buChar char="•"/>
            </a:pPr>
            <a:r>
              <a:rPr lang="en-US" dirty="0">
                <a:latin typeface="Times New Roman" pitchFamily="18" charset="0"/>
                <a:cs typeface="Times New Roman" pitchFamily="18" charset="0"/>
              </a:rPr>
              <a:t>It is a process in which essential biomolecules required for growth are generated by the utilization of energy.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chief biomolecules required are carbon like glucose, ribose, glycerol, pyruvate, etc. Some of the biomolecules act as the central metabolic intermediates for all types of carbon and nitrogen compounds required for growth. </a:t>
            </a:r>
          </a:p>
          <a:p>
            <a:pPr marL="285750" indent="-285750">
              <a:lnSpc>
                <a:spcPct val="150000"/>
              </a:lnSpc>
              <a:buFont typeface="Arial" pitchFamily="34" charset="0"/>
              <a:buChar char="•"/>
            </a:pPr>
            <a:r>
              <a:rPr lang="en-US" dirty="0">
                <a:latin typeface="Times New Roman" pitchFamily="18" charset="0"/>
                <a:cs typeface="Times New Roman" pitchFamily="18" charset="0"/>
              </a:rPr>
              <a:t>Some microorganisms can themselves make all the essential organic compounds required for growth as in the case of autotrophs. Such organisms can be grown on simple and chemically defined media.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the other hand, some of the microorganisms which are unable to make most of the organic compounds from atmosphere are called </a:t>
            </a:r>
            <a:r>
              <a:rPr lang="en-US" b="1" dirty="0">
                <a:latin typeface="Times New Roman" pitchFamily="18" charset="0"/>
                <a:cs typeface="Times New Roman" pitchFamily="18" charset="0"/>
              </a:rPr>
              <a:t>fastidious organisms</a:t>
            </a:r>
            <a:r>
              <a:rPr lang="en-US" dirty="0">
                <a:latin typeface="Times New Roman" pitchFamily="18" charset="0"/>
                <a:cs typeface="Times New Roman" pitchFamily="18" charset="0"/>
              </a:rPr>
              <a:t>. These can only be grown on complex media with different growth factors. </a:t>
            </a:r>
          </a:p>
          <a:p>
            <a:endParaRPr lang="en-US" dirty="0"/>
          </a:p>
        </p:txBody>
      </p:sp>
    </p:spTree>
    <p:extLst>
      <p:ext uri="{BB962C8B-B14F-4D97-AF65-F5344CB8AC3E}">
        <p14:creationId xmlns:p14="http://schemas.microsoft.com/office/powerpoint/2010/main" val="3819282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Methyl Glyoxal Pathway in Pseudomonas sp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82" y="838200"/>
            <a:ext cx="8470326"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9430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6816"/>
            <a:ext cx="8686800" cy="3000821"/>
          </a:xfrm>
          <a:prstGeom prst="rect">
            <a:avLst/>
          </a:prstGeom>
        </p:spPr>
        <p:txBody>
          <a:bodyPr wrap="square">
            <a:spAutoFit/>
          </a:bodyPr>
          <a:lstStyle/>
          <a:p>
            <a:pPr>
              <a:lnSpc>
                <a:spcPct val="150000"/>
              </a:lnSpc>
            </a:pPr>
            <a:r>
              <a:rPr lang="en-US" b="1" dirty="0" err="1">
                <a:latin typeface="Times New Roman" pitchFamily="18" charset="0"/>
                <a:cs typeface="Times New Roman" pitchFamily="18" charset="0"/>
              </a:rPr>
              <a:t>Entner-Doudoroff</a:t>
            </a:r>
            <a:r>
              <a:rPr lang="en-US" b="1" dirty="0">
                <a:latin typeface="Times New Roman" pitchFamily="18" charset="0"/>
                <a:cs typeface="Times New Roman" pitchFamily="18" charset="0"/>
              </a:rPr>
              <a:t> Pathway: </a:t>
            </a:r>
          </a:p>
          <a:p>
            <a:pPr marL="285750" indent="-285750">
              <a:lnSpc>
                <a:spcPct val="150000"/>
              </a:lnSpc>
              <a:buFont typeface="Arial" pitchFamily="34" charset="0"/>
              <a:buChar char="•"/>
            </a:pPr>
            <a:r>
              <a:rPr lang="en-US" dirty="0">
                <a:latin typeface="Times New Roman" pitchFamily="18" charset="0"/>
                <a:cs typeface="Times New Roman" pitchFamily="18" charset="0"/>
              </a:rPr>
              <a:t>Apart from glycolysis, </a:t>
            </a:r>
            <a:r>
              <a:rPr lang="en-US" dirty="0" err="1">
                <a:latin typeface="Times New Roman" pitchFamily="18" charset="0"/>
                <a:cs typeface="Times New Roman" pitchFamily="18" charset="0"/>
              </a:rPr>
              <a:t>Entner-Doudoroff</a:t>
            </a:r>
            <a:r>
              <a:rPr lang="en-US" dirty="0">
                <a:latin typeface="Times New Roman" pitchFamily="18" charset="0"/>
                <a:cs typeface="Times New Roman" pitchFamily="18" charset="0"/>
              </a:rPr>
              <a:t> pathway is another pathway for oxidation of glucose to pyruvic acid.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pathway is found in some Gram-negative bacteria like </a:t>
            </a:r>
            <a:r>
              <a:rPr lang="en-US" i="1" dirty="0">
                <a:latin typeface="Times New Roman" pitchFamily="18" charset="0"/>
                <a:cs typeface="Times New Roman" pitchFamily="18" charset="0"/>
              </a:rPr>
              <a:t>Rhizobium, Agrobacterium </a:t>
            </a:r>
            <a:r>
              <a:rPr lang="en-US" dirty="0">
                <a:latin typeface="Times New Roman" pitchFamily="18" charset="0"/>
                <a:cs typeface="Times New Roman" pitchFamily="18" charset="0"/>
              </a:rPr>
              <a:t>and </a:t>
            </a:r>
            <a:r>
              <a:rPr lang="en-US" i="1" dirty="0">
                <a:latin typeface="Times New Roman" pitchFamily="18" charset="0"/>
                <a:cs typeface="Times New Roman" pitchFamily="18" charset="0"/>
              </a:rPr>
              <a:t>Pseudomonas</a:t>
            </a:r>
            <a:r>
              <a:rPr lang="en-US" dirty="0">
                <a:latin typeface="Times New Roman" pitchFamily="18" charset="0"/>
                <a:cs typeface="Times New Roman" pitchFamily="18" charset="0"/>
              </a:rPr>
              <a:t> and is absent in Gram-positive bacteria.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pathway </a:t>
            </a:r>
            <a:r>
              <a:rPr lang="en-US" b="1" dirty="0">
                <a:latin typeface="Times New Roman" pitchFamily="18" charset="0"/>
                <a:cs typeface="Times New Roman" pitchFamily="18" charset="0"/>
              </a:rPr>
              <a:t>each molecule of glucose, forms two molecules of NADPH and one molecule of ATP</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465440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ntner-Doudoroff Pathw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31" y="0"/>
            <a:ext cx="8869258" cy="647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03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929" y="152400"/>
            <a:ext cx="8839200" cy="6690550"/>
          </a:xfrm>
          <a:prstGeom prst="rect">
            <a:avLst/>
          </a:prstGeom>
        </p:spPr>
        <p:txBody>
          <a:bodyPr wrap="square">
            <a:spAutoFit/>
          </a:bodyPr>
          <a:lstStyle/>
          <a:p>
            <a:pPr marL="285750" indent="-285750">
              <a:lnSpc>
                <a:spcPct val="150000"/>
              </a:lnSpc>
              <a:buFont typeface="Arial" pitchFamily="34" charset="0"/>
              <a:buChar char="•"/>
            </a:pPr>
            <a:r>
              <a:rPr lang="en-US" dirty="0" err="1">
                <a:latin typeface="Times New Roman" pitchFamily="18" charset="0"/>
                <a:cs typeface="Times New Roman" pitchFamily="18" charset="0"/>
              </a:rPr>
              <a:t>Entner</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Doudoroff</a:t>
            </a:r>
            <a:r>
              <a:rPr lang="en-US" dirty="0">
                <a:latin typeface="Times New Roman" pitchFamily="18" charset="0"/>
                <a:cs typeface="Times New Roman" pitchFamily="18" charset="0"/>
              </a:rPr>
              <a:t> pathway </a:t>
            </a:r>
            <a:r>
              <a:rPr lang="en-US" dirty="0" smtClean="0">
                <a:latin typeface="Times New Roman" pitchFamily="18" charset="0"/>
                <a:cs typeface="Times New Roman" pitchFamily="18" charset="0"/>
              </a:rPr>
              <a:t>occurs </a:t>
            </a:r>
            <a:r>
              <a:rPr lang="en-US" dirty="0">
                <a:latin typeface="Times New Roman" pitchFamily="18" charset="0"/>
                <a:cs typeface="Times New Roman" pitchFamily="18" charset="0"/>
              </a:rPr>
              <a:t>only in prokaryotes and it uses </a:t>
            </a:r>
            <a:r>
              <a:rPr lang="en-US" b="1" dirty="0">
                <a:latin typeface="Times New Roman" pitchFamily="18" charset="0"/>
                <a:cs typeface="Times New Roman" pitchFamily="18" charset="0"/>
              </a:rPr>
              <a:t>6-phosphogluconate </a:t>
            </a:r>
            <a:r>
              <a:rPr lang="en-US" b="1" dirty="0" err="1">
                <a:latin typeface="Times New Roman" pitchFamily="18" charset="0"/>
                <a:cs typeface="Times New Roman" pitchFamily="18" charset="0"/>
              </a:rPr>
              <a:t>dehydratase</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and</a:t>
            </a:r>
            <a:r>
              <a:rPr lang="en-US" b="1" dirty="0">
                <a:latin typeface="Times New Roman" pitchFamily="18" charset="0"/>
                <a:cs typeface="Times New Roman" pitchFamily="18" charset="0"/>
              </a:rPr>
              <a:t> 2-keto-3-deoxyphosphogluconate </a:t>
            </a:r>
            <a:r>
              <a:rPr lang="en-US" b="1" dirty="0" err="1">
                <a:latin typeface="Times New Roman" pitchFamily="18" charset="0"/>
                <a:cs typeface="Times New Roman" pitchFamily="18" charset="0"/>
              </a:rPr>
              <a:t>aldolase</a:t>
            </a:r>
            <a:r>
              <a:rPr lang="en-US" dirty="0">
                <a:latin typeface="Times New Roman" pitchFamily="18" charset="0"/>
                <a:cs typeface="Times New Roman" pitchFamily="18" charset="0"/>
              </a:rPr>
              <a:t> to </a:t>
            </a:r>
            <a:r>
              <a:rPr lang="en-US" b="1" dirty="0">
                <a:latin typeface="Times New Roman" pitchFamily="18" charset="0"/>
                <a:cs typeface="Times New Roman" pitchFamily="18" charset="0"/>
              </a:rPr>
              <a:t>create pyruvate from glucose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err="1">
                <a:latin typeface="Times New Roman" pitchFamily="18" charset="0"/>
                <a:cs typeface="Times New Roman" pitchFamily="18" charset="0"/>
              </a:rPr>
              <a:t>Entner</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Doudoroff</a:t>
            </a:r>
            <a:r>
              <a:rPr lang="en-US" dirty="0">
                <a:latin typeface="Times New Roman" pitchFamily="18" charset="0"/>
                <a:cs typeface="Times New Roman" pitchFamily="18" charset="0"/>
              </a:rPr>
              <a:t> pathway has a net yield of 1 ATP for every glucose molecule processed, as well as 1 NADH and 1 NADPH.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By </a:t>
            </a:r>
            <a:r>
              <a:rPr lang="en-US" dirty="0">
                <a:latin typeface="Times New Roman" pitchFamily="18" charset="0"/>
                <a:cs typeface="Times New Roman" pitchFamily="18" charset="0"/>
              </a:rPr>
              <a:t>comparison, glycolysis has a net yield of 2 ATP and 2 NADH for every one glucose molecule processed</a:t>
            </a:r>
            <a:r>
              <a:rPr lang="en-US" dirty="0" smtClean="0">
                <a:latin typeface="Times New Roman" pitchFamily="18" charset="0"/>
                <a:cs typeface="Times New Roman" pitchFamily="18" charset="0"/>
              </a:rPr>
              <a:t>.</a:t>
            </a:r>
          </a:p>
          <a:p>
            <a:pPr marL="285750" indent="-285750">
              <a:lnSpc>
                <a:spcPct val="150000"/>
              </a:lnSpc>
              <a:buFont typeface="Arial" pitchFamily="34" charset="0"/>
              <a:buChar char="•"/>
            </a:pPr>
            <a:r>
              <a:rPr lang="en-US" dirty="0">
                <a:latin typeface="Times New Roman" pitchFamily="18" charset="0"/>
                <a:cs typeface="Times New Roman" pitchFamily="18" charset="0"/>
              </a:rPr>
              <a:t>There are a few bacteria that substitute classic glycolysis with the </a:t>
            </a:r>
            <a:r>
              <a:rPr lang="en-US" dirty="0" err="1">
                <a:latin typeface="Times New Roman" pitchFamily="18" charset="0"/>
                <a:cs typeface="Times New Roman" pitchFamily="18" charset="0"/>
              </a:rPr>
              <a:t>Entner-Doudoroff</a:t>
            </a:r>
            <a:r>
              <a:rPr lang="en-US" dirty="0">
                <a:latin typeface="Times New Roman" pitchFamily="18" charset="0"/>
                <a:cs typeface="Times New Roman" pitchFamily="18" charset="0"/>
              </a:rPr>
              <a:t> pathway. They may lack enzymes essential for glycolysis, such as phosphofructokinase-1. This pathway is generally found in </a:t>
            </a:r>
            <a:r>
              <a:rPr lang="en-US" i="1" dirty="0">
                <a:latin typeface="Times New Roman" pitchFamily="18" charset="0"/>
                <a:cs typeface="Times New Roman" pitchFamily="18" charset="0"/>
              </a:rPr>
              <a:t>Pseudomonas</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Rhizobium</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Azotobacter</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Agrobacterium</a:t>
            </a:r>
            <a:r>
              <a:rPr lang="en-US" dirty="0">
                <a:latin typeface="Times New Roman" pitchFamily="18" charset="0"/>
                <a:cs typeface="Times New Roman" pitchFamily="18" charset="0"/>
              </a:rPr>
              <a:t>, and a few other Gram-negative genera.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Very </a:t>
            </a:r>
            <a:r>
              <a:rPr lang="en-US" dirty="0">
                <a:latin typeface="Times New Roman" pitchFamily="18" charset="0"/>
                <a:cs typeface="Times New Roman" pitchFamily="18" charset="0"/>
              </a:rPr>
              <a:t>few Gram-positive bacteria have this pathway, with </a:t>
            </a:r>
            <a:r>
              <a:rPr lang="en-US" i="1" dirty="0">
                <a:latin typeface="Times New Roman" pitchFamily="18" charset="0"/>
                <a:cs typeface="Times New Roman" pitchFamily="18" charset="0"/>
              </a:rPr>
              <a:t>Enterococcus </a:t>
            </a:r>
            <a:r>
              <a:rPr lang="en-US" i="1" dirty="0" err="1">
                <a:latin typeface="Times New Roman" pitchFamily="18" charset="0"/>
                <a:cs typeface="Times New Roman" pitchFamily="18" charset="0"/>
              </a:rPr>
              <a:t>faecalis</a:t>
            </a:r>
            <a:r>
              <a:rPr lang="en-US" dirty="0">
                <a:latin typeface="Times New Roman" pitchFamily="18" charset="0"/>
                <a:cs typeface="Times New Roman" pitchFamily="18" charset="0"/>
              </a:rPr>
              <a:t> being a rare exception.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Most </a:t>
            </a:r>
            <a:r>
              <a:rPr lang="en-US" dirty="0">
                <a:latin typeface="Times New Roman" pitchFamily="18" charset="0"/>
                <a:cs typeface="Times New Roman" pitchFamily="18" charset="0"/>
              </a:rPr>
              <a:t>organisms that use the pathway are aerobes due to the low ATP yield per glucose such as </a:t>
            </a:r>
            <a:r>
              <a:rPr lang="en-US" i="1" dirty="0">
                <a:latin typeface="Times New Roman" pitchFamily="18" charset="0"/>
                <a:cs typeface="Times New Roman" pitchFamily="18" charset="0"/>
              </a:rPr>
              <a:t>Pseudomonas</a:t>
            </a:r>
            <a:r>
              <a:rPr lang="en-US" dirty="0">
                <a:latin typeface="Times New Roman" pitchFamily="18" charset="0"/>
                <a:cs typeface="Times New Roman" pitchFamily="18" charset="0"/>
              </a:rPr>
              <a:t>, a genus of Gram-negative bacteria, and </a:t>
            </a:r>
            <a:r>
              <a:rPr lang="en-US" i="1" dirty="0" err="1">
                <a:latin typeface="Times New Roman" pitchFamily="18" charset="0"/>
                <a:cs typeface="Times New Roman" pitchFamily="18" charset="0"/>
              </a:rPr>
              <a:t>Azotobacter</a:t>
            </a:r>
            <a:r>
              <a:rPr lang="en-US" dirty="0">
                <a:latin typeface="Times New Roman" pitchFamily="18" charset="0"/>
                <a:cs typeface="Times New Roman" pitchFamily="18" charset="0"/>
              </a:rPr>
              <a:t>, a genus of Gram-negative bacteria.</a:t>
            </a:r>
          </a:p>
        </p:txBody>
      </p:sp>
    </p:spTree>
    <p:extLst>
      <p:ext uri="{BB962C8B-B14F-4D97-AF65-F5344CB8AC3E}">
        <p14:creationId xmlns:p14="http://schemas.microsoft.com/office/powerpoint/2010/main" val="1517075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819" y="228600"/>
            <a:ext cx="8839200" cy="5770811"/>
          </a:xfrm>
          <a:prstGeom prst="rect">
            <a:avLst/>
          </a:prstGeom>
        </p:spPr>
        <p:txBody>
          <a:bodyPr wrap="square">
            <a:spAutoFit/>
          </a:bodyPr>
          <a:lstStyle/>
          <a:p>
            <a:pPr marL="285750" indent="-285750">
              <a:lnSpc>
                <a:spcPct val="150000"/>
              </a:lnSpc>
              <a:buFont typeface="Arial" pitchFamily="34" charset="0"/>
              <a:buChar char="•"/>
            </a:pPr>
            <a:r>
              <a:rPr lang="en-US" dirty="0">
                <a:latin typeface="Times New Roman" pitchFamily="18" charset="0"/>
                <a:cs typeface="Times New Roman" pitchFamily="18" charset="0"/>
              </a:rPr>
              <a:t>In this pathway glucose 6-phosphate is oxidized to 6-phosphogluconate, then converted to 2- keto-3-deoxy-6-phosphoglucose (</a:t>
            </a:r>
            <a:r>
              <a:rPr lang="en-US" dirty="0" err="1">
                <a:latin typeface="Times New Roman" pitchFamily="18" charset="0"/>
                <a:cs typeface="Times New Roman" pitchFamily="18" charset="0"/>
              </a:rPr>
              <a:t>kDPG</a:t>
            </a:r>
            <a:r>
              <a:rPr lang="en-US" dirty="0">
                <a:latin typeface="Times New Roman" pitchFamily="18" charset="0"/>
                <a:cs typeface="Times New Roman" pitchFamily="18" charset="0"/>
              </a:rPr>
              <a:t>) cleaved using enzyme to give rise glyceraldehyde’s 3- phosphate and pyruvate directly without generation of ATP.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catabolism of glucose results in production of only one ATP molecule whereas in EMP pathway, two ATP molecules are produced.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seems that EMP pathway more efficient than that of ED pathway.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a:latin typeface="Times New Roman" pitchFamily="18" charset="0"/>
                <a:cs typeface="Times New Roman" pitchFamily="18" charset="0"/>
              </a:rPr>
              <a:t>Partially non-phosphorylated ED pathway is involved in some bacteria such as </a:t>
            </a:r>
            <a:r>
              <a:rPr lang="en-US" i="1" dirty="0">
                <a:latin typeface="Times New Roman" pitchFamily="18" charset="0"/>
                <a:cs typeface="Times New Roman" pitchFamily="18" charset="0"/>
              </a:rPr>
              <a:t>Clostridium </a:t>
            </a:r>
            <a:r>
              <a:rPr lang="en-US" dirty="0">
                <a:latin typeface="Times New Roman" pitchFamily="18" charset="0"/>
                <a:cs typeface="Times New Roman" pitchFamily="18" charset="0"/>
              </a:rPr>
              <a:t>spp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Achromobacter</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spp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Alcaligens</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spp. and </a:t>
            </a:r>
            <a:r>
              <a:rPr lang="en-US" dirty="0" err="1">
                <a:latin typeface="Times New Roman" pitchFamily="18" charset="0"/>
                <a:cs typeface="Times New Roman" pitchFamily="18" charset="0"/>
              </a:rPr>
              <a:t>Archaea</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Halobacterium</a:t>
            </a:r>
            <a:r>
              <a:rPr lang="en-US" dirty="0">
                <a:latin typeface="Times New Roman" pitchFamily="18" charset="0"/>
                <a:cs typeface="Times New Roman" pitchFamily="18" charset="0"/>
              </a:rPr>
              <a:t> spp.)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case, intermediate product formed prior to </a:t>
            </a:r>
            <a:r>
              <a:rPr lang="en-US" dirty="0" err="1">
                <a:latin typeface="Times New Roman" pitchFamily="18" charset="0"/>
                <a:cs typeface="Times New Roman" pitchFamily="18" charset="0"/>
              </a:rPr>
              <a:t>kDPG</a:t>
            </a:r>
            <a:r>
              <a:rPr lang="en-US" dirty="0">
                <a:latin typeface="Times New Roman" pitchFamily="18" charset="0"/>
                <a:cs typeface="Times New Roman" pitchFamily="18" charset="0"/>
              </a:rPr>
              <a:t> is non-phosphorylated, and </a:t>
            </a:r>
            <a:r>
              <a:rPr lang="en-US" dirty="0" err="1">
                <a:latin typeface="Times New Roman" pitchFamily="18" charset="0"/>
                <a:cs typeface="Times New Roman" pitchFamily="18" charset="0"/>
              </a:rPr>
              <a:t>phosphogluconate</a:t>
            </a:r>
            <a:r>
              <a:rPr lang="en-US" dirty="0">
                <a:latin typeface="Times New Roman" pitchFamily="18" charset="0"/>
                <a:cs typeface="Times New Roman" pitchFamily="18" charset="0"/>
              </a:rPr>
              <a:t> is dehydrated to give rise </a:t>
            </a:r>
            <a:r>
              <a:rPr lang="en-US" dirty="0" err="1">
                <a:latin typeface="Times New Roman" pitchFamily="18" charset="0"/>
                <a:cs typeface="Times New Roman" pitchFamily="18" charset="0"/>
              </a:rPr>
              <a:t>kDPG</a:t>
            </a:r>
            <a:r>
              <a:rPr lang="en-US" dirty="0">
                <a:latin typeface="Times New Roman" pitchFamily="18" charset="0"/>
                <a:cs typeface="Times New Roman" pitchFamily="18" charset="0"/>
              </a:rPr>
              <a:t>, which gives to pyruvate. </a:t>
            </a:r>
          </a:p>
          <a:p>
            <a:pPr marL="285750" indent="-285750">
              <a:lnSpc>
                <a:spcPct val="150000"/>
              </a:lnSpc>
              <a:buFont typeface="Arial" pitchFamily="34" charset="0"/>
              <a:buChar char="•"/>
            </a:pPr>
            <a:r>
              <a:rPr lang="en-US" dirty="0">
                <a:latin typeface="Times New Roman" pitchFamily="18" charset="0"/>
                <a:cs typeface="Times New Roman" pitchFamily="18" charset="0"/>
              </a:rPr>
              <a:t>In later steps, the reactions of ED pathway are followed. This pathway is also found in other bacteria such as </a:t>
            </a:r>
            <a:r>
              <a:rPr lang="en-US" i="1" dirty="0">
                <a:latin typeface="Times New Roman" pitchFamily="18" charset="0"/>
                <a:cs typeface="Times New Roman" pitchFamily="18" charset="0"/>
              </a:rPr>
              <a:t>Pseudomonas </a:t>
            </a:r>
            <a:r>
              <a:rPr lang="en-US" i="1" dirty="0" err="1">
                <a:latin typeface="Times New Roman" pitchFamily="18" charset="0"/>
                <a:cs typeface="Times New Roman" pitchFamily="18" charset="0"/>
              </a:rPr>
              <a:t>aeruginosa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Azotobacter</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i="1" dirty="0">
                <a:latin typeface="Times New Roman" pitchFamily="18" charset="0"/>
                <a:cs typeface="Times New Roman" pitchFamily="18" charset="0"/>
              </a:rPr>
              <a:t>Enterococcus </a:t>
            </a:r>
            <a:r>
              <a:rPr lang="en-US" i="1" dirty="0" err="1">
                <a:latin typeface="Times New Roman" pitchFamily="18" charset="0"/>
                <a:cs typeface="Times New Roman" pitchFamily="18" charset="0"/>
              </a:rPr>
              <a:t>faecalis</a:t>
            </a:r>
            <a:r>
              <a:rPr lang="en-US" dirty="0">
                <a:latin typeface="Times New Roman" pitchFamily="18" charset="0"/>
                <a:cs typeface="Times New Roman" pitchFamily="18" charset="0"/>
              </a:rPr>
              <a:t>, and an anaerobic bacterium </a:t>
            </a:r>
            <a:r>
              <a:rPr lang="en-US" i="1" dirty="0" err="1">
                <a:latin typeface="Times New Roman" pitchFamily="18" charset="0"/>
                <a:cs typeface="Times New Roman" pitchFamily="18" charset="0"/>
              </a:rPr>
              <a:t>Zymomonas</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mobilis</a:t>
            </a:r>
            <a:r>
              <a:rPr lang="en-US"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510230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645" y="457200"/>
            <a:ext cx="8686800" cy="3277820"/>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For the biosynthesis, (anabolism) of different essential biomolecules, following anabolic processes take place in organisms: </a:t>
            </a: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(a) Synthesis of carbohydrates like glucose, sucrose, cellulose, etc. </a:t>
            </a:r>
          </a:p>
          <a:p>
            <a:pPr>
              <a:lnSpc>
                <a:spcPct val="150000"/>
              </a:lnSpc>
            </a:pPr>
            <a:r>
              <a:rPr lang="en-US" dirty="0">
                <a:latin typeface="Times New Roman" pitchFamily="18" charset="0"/>
                <a:cs typeface="Times New Roman" pitchFamily="18" charset="0"/>
              </a:rPr>
              <a:t>(b) Synthesis of lipids, glycolipids, phospholipids, etc. </a:t>
            </a:r>
          </a:p>
          <a:p>
            <a:pPr>
              <a:lnSpc>
                <a:spcPct val="150000"/>
              </a:lnSpc>
            </a:pPr>
            <a:r>
              <a:rPr lang="en-US" dirty="0">
                <a:latin typeface="Times New Roman" pitchFamily="18" charset="0"/>
                <a:cs typeface="Times New Roman" pitchFamily="18" charset="0"/>
              </a:rPr>
              <a:t>(c) Synthesis of amino acids and protein. </a:t>
            </a:r>
            <a:endParaRPr lang="en-US" dirty="0" smtClean="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(d) Synthesis of nucleic acids. </a:t>
            </a:r>
          </a:p>
          <a:p>
            <a:pPr>
              <a:lnSpc>
                <a:spcPct val="150000"/>
              </a:lnSpc>
            </a:pPr>
            <a:r>
              <a:rPr lang="en-US" dirty="0">
                <a:latin typeface="Times New Roman" pitchFamily="18" charset="0"/>
                <a:cs typeface="Times New Roman" pitchFamily="18" charset="0"/>
              </a:rPr>
              <a:t>(e) Synthesis of other growth requirements like vitamins, hormones, etc. </a:t>
            </a:r>
          </a:p>
          <a:p>
            <a:endParaRPr lang="en-US" dirty="0"/>
          </a:p>
        </p:txBody>
      </p:sp>
    </p:spTree>
    <p:extLst>
      <p:ext uri="{BB962C8B-B14F-4D97-AF65-F5344CB8AC3E}">
        <p14:creationId xmlns:p14="http://schemas.microsoft.com/office/powerpoint/2010/main" val="1838739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832640"/>
          </a:xfrm>
          <a:prstGeom prst="rect">
            <a:avLst/>
          </a:prstGeom>
        </p:spPr>
        <p:txBody>
          <a:bodyPr wrap="square">
            <a:spAutoFit/>
          </a:bodyPr>
          <a:lstStyle/>
          <a:p>
            <a:r>
              <a:rPr lang="en-US" sz="2000" b="1" dirty="0">
                <a:latin typeface="Times New Roman" pitchFamily="18" charset="0"/>
                <a:cs typeface="Times New Roman" pitchFamily="18" charset="0"/>
              </a:rPr>
              <a:t>Catabolism: </a:t>
            </a:r>
          </a:p>
          <a:p>
            <a:pPr marL="285750" indent="-285750">
              <a:buFont typeface="Arial" pitchFamily="34" charset="0"/>
              <a:buChar char="•"/>
            </a:pPr>
            <a:r>
              <a:rPr lang="en-US" sz="2000" dirty="0">
                <a:latin typeface="Times New Roman" pitchFamily="18" charset="0"/>
                <a:cs typeface="Times New Roman" pitchFamily="18" charset="0"/>
              </a:rPr>
              <a:t>All the processes in which the nutrients taken in the form of biomolecules as food are broken down (digested) to </a:t>
            </a:r>
            <a:r>
              <a:rPr lang="en-US" sz="2000" b="1" dirty="0">
                <a:latin typeface="Times New Roman" pitchFamily="18" charset="0"/>
                <a:cs typeface="Times New Roman" pitchFamily="18" charset="0"/>
              </a:rPr>
              <a:t>release energy are called catabolism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Catabolic </a:t>
            </a:r>
            <a:r>
              <a:rPr lang="en-US" sz="2000" dirty="0">
                <a:latin typeface="Times New Roman" pitchFamily="18" charset="0"/>
                <a:cs typeface="Times New Roman" pitchFamily="18" charset="0"/>
              </a:rPr>
              <a:t>processes also convert complex organic compounds, stored in the cells of microorganisms (like glycogen granules, polyphosphate, etc.) to simpler forms. </a:t>
            </a:r>
          </a:p>
          <a:p>
            <a:pPr marL="285750" indent="-285750">
              <a:buFont typeface="Arial" pitchFamily="34" charset="0"/>
              <a:buChar char="•"/>
            </a:pPr>
            <a:r>
              <a:rPr lang="en-US" sz="2000" dirty="0">
                <a:latin typeface="Times New Roman" pitchFamily="18" charset="0"/>
                <a:cs typeface="Times New Roman" pitchFamily="18" charset="0"/>
              </a:rPr>
              <a:t>Each and every organic compound whether it is carbohydrates, protein or fat, can be catabolized according to the requirement of organism.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Similar </a:t>
            </a:r>
            <a:r>
              <a:rPr lang="en-US" sz="2000" dirty="0">
                <a:latin typeface="Times New Roman" pitchFamily="18" charset="0"/>
                <a:cs typeface="Times New Roman" pitchFamily="18" charset="0"/>
              </a:rPr>
              <a:t>to anabolism certain biomolecules act as link between catabolic and anabolic processes.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Apart </a:t>
            </a:r>
            <a:r>
              <a:rPr lang="en-US" sz="2000" dirty="0">
                <a:latin typeface="Times New Roman" pitchFamily="18" charset="0"/>
                <a:cs typeface="Times New Roman" pitchFamily="18" charset="0"/>
              </a:rPr>
              <a:t>from these, ATP and NAD (P)H also act as a link between the two types of pathways. </a:t>
            </a:r>
            <a:endParaRPr lang="en-US" sz="2000"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The chief catabolic processes involved m cell metabolisms are: </a:t>
            </a:r>
            <a:endParaRPr lang="en-US" sz="2000" dirty="0">
              <a:latin typeface="Times New Roman" pitchFamily="18" charset="0"/>
              <a:cs typeface="Times New Roman" pitchFamily="18" charset="0"/>
            </a:endParaRPr>
          </a:p>
          <a:p>
            <a:pPr marL="280988"/>
            <a:r>
              <a:rPr lang="en-US" sz="2000" dirty="0">
                <a:latin typeface="Times New Roman" pitchFamily="18" charset="0"/>
                <a:cs typeface="Times New Roman" pitchFamily="18" charset="0"/>
              </a:rPr>
              <a:t>(a) Glycolysis, </a:t>
            </a:r>
          </a:p>
          <a:p>
            <a:pPr marL="280988"/>
            <a:r>
              <a:rPr lang="en-US" sz="2000" dirty="0">
                <a:latin typeface="Times New Roman" pitchFamily="18" charset="0"/>
                <a:cs typeface="Times New Roman" pitchFamily="18" charset="0"/>
              </a:rPr>
              <a:t>(b) Pentose-phosphate pathway (PPP), </a:t>
            </a:r>
          </a:p>
          <a:p>
            <a:pPr marL="280988"/>
            <a:r>
              <a:rPr lang="en-US" sz="2000" dirty="0">
                <a:latin typeface="Times New Roman" pitchFamily="18" charset="0"/>
                <a:cs typeface="Times New Roman" pitchFamily="18" charset="0"/>
              </a:rPr>
              <a:t>(c) </a:t>
            </a:r>
            <a:r>
              <a:rPr lang="en-US" sz="2000" dirty="0" err="1">
                <a:latin typeface="Times New Roman" pitchFamily="18" charset="0"/>
                <a:cs typeface="Times New Roman" pitchFamily="18" charset="0"/>
              </a:rPr>
              <a:t>Entner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doudoroff</a:t>
            </a:r>
            <a:r>
              <a:rPr lang="en-US" sz="2000" dirty="0">
                <a:latin typeface="Times New Roman" pitchFamily="18" charset="0"/>
                <a:cs typeface="Times New Roman" pitchFamily="18" charset="0"/>
              </a:rPr>
              <a:t> pathway (EDP), </a:t>
            </a:r>
          </a:p>
          <a:p>
            <a:pPr marL="280988"/>
            <a:r>
              <a:rPr lang="en-US" sz="2000" dirty="0">
                <a:latin typeface="Times New Roman" pitchFamily="18" charset="0"/>
                <a:cs typeface="Times New Roman" pitchFamily="18" charset="0"/>
              </a:rPr>
              <a:t>(d) </a:t>
            </a:r>
            <a:r>
              <a:rPr lang="en-US" sz="2000" dirty="0" err="1">
                <a:latin typeface="Times New Roman" pitchFamily="18" charset="0"/>
                <a:cs typeface="Times New Roman" pitchFamily="18" charset="0"/>
              </a:rPr>
              <a:t>Tricarboxylic</a:t>
            </a:r>
            <a:r>
              <a:rPr lang="en-US" sz="2000" dirty="0">
                <a:latin typeface="Times New Roman" pitchFamily="18" charset="0"/>
                <a:cs typeface="Times New Roman" pitchFamily="18" charset="0"/>
              </a:rPr>
              <a:t> acid cycle (TCA)</a:t>
            </a:r>
          </a:p>
          <a:p>
            <a:pPr marL="280988"/>
            <a:r>
              <a:rPr lang="en-US" sz="2000" dirty="0">
                <a:latin typeface="Times New Roman" pitchFamily="18" charset="0"/>
                <a:cs typeface="Times New Roman" pitchFamily="18" charset="0"/>
              </a:rPr>
              <a:t>(e) Fermentation, </a:t>
            </a:r>
          </a:p>
          <a:p>
            <a:pPr marL="280988"/>
            <a:r>
              <a:rPr lang="en-US" sz="2000" dirty="0">
                <a:latin typeface="Times New Roman" pitchFamily="18" charset="0"/>
                <a:cs typeface="Times New Roman" pitchFamily="18" charset="0"/>
              </a:rPr>
              <a:t>(f) </a:t>
            </a:r>
            <a:r>
              <a:rPr lang="en-US" sz="2000" dirty="0" err="1">
                <a:latin typeface="Times New Roman" pitchFamily="18" charset="0"/>
                <a:cs typeface="Times New Roman" pitchFamily="18" charset="0"/>
              </a:rPr>
              <a:t>Glyoxylate</a:t>
            </a:r>
            <a:r>
              <a:rPr lang="en-US" sz="2000" dirty="0">
                <a:latin typeface="Times New Roman" pitchFamily="18" charset="0"/>
                <a:cs typeface="Times New Roman" pitchFamily="18" charset="0"/>
              </a:rPr>
              <a:t> cycle, </a:t>
            </a:r>
          </a:p>
          <a:p>
            <a:pPr marL="280988"/>
            <a:r>
              <a:rPr lang="en-US" sz="2000" dirty="0">
                <a:latin typeface="Times New Roman" pitchFamily="18" charset="0"/>
                <a:cs typeface="Times New Roman" pitchFamily="18" charset="0"/>
              </a:rPr>
              <a:t>(g) Lipid hydrolysis, </a:t>
            </a:r>
          </a:p>
          <a:p>
            <a:pPr marL="280988"/>
            <a:r>
              <a:rPr lang="en-US" sz="2000" dirty="0">
                <a:latin typeface="Times New Roman" pitchFamily="18" charset="0"/>
                <a:cs typeface="Times New Roman" pitchFamily="18" charset="0"/>
              </a:rPr>
              <a:t>(h) Protein hydrolysis. </a:t>
            </a:r>
          </a:p>
          <a:p>
            <a:endParaRPr lang="en-US" dirty="0"/>
          </a:p>
        </p:txBody>
      </p:sp>
    </p:spTree>
    <p:extLst>
      <p:ext uri="{BB962C8B-B14F-4D97-AF65-F5344CB8AC3E}">
        <p14:creationId xmlns:p14="http://schemas.microsoft.com/office/powerpoint/2010/main" val="4140595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374"/>
            <a:ext cx="9143999" cy="6740307"/>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Adenosine Triphosphate (ATP): </a:t>
            </a:r>
            <a:endParaRPr lang="en-US" dirty="0">
              <a:latin typeface="Times New Roman" pitchFamily="18" charset="0"/>
              <a:cs typeface="Times New Roman" pitchFamily="18" charset="0"/>
            </a:endParaRPr>
          </a:p>
          <a:p>
            <a:pPr marL="285750" indent="-285750">
              <a:lnSpc>
                <a:spcPct val="150000"/>
              </a:lnSpc>
              <a:buFont typeface="Arial" pitchFamily="34" charset="0"/>
              <a:buChar char="•"/>
            </a:pPr>
            <a:r>
              <a:rPr lang="en-US" dirty="0">
                <a:latin typeface="Times New Roman" pitchFamily="18" charset="0"/>
                <a:cs typeface="Times New Roman" pitchFamily="18" charset="0"/>
              </a:rPr>
              <a:t>ATP is the chief energy carrier molecule in all type of organisms.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ATP </a:t>
            </a:r>
            <a:r>
              <a:rPr lang="en-US" dirty="0">
                <a:latin typeface="Times New Roman" pitchFamily="18" charset="0"/>
                <a:cs typeface="Times New Roman" pitchFamily="18" charset="0"/>
              </a:rPr>
              <a:t>is required for the anabolic (generative) process of an organism by which organic macromolecules required for the growth are synthesized.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ATP </a:t>
            </a:r>
            <a:r>
              <a:rPr lang="en-US" dirty="0">
                <a:latin typeface="Times New Roman" pitchFamily="18" charset="0"/>
                <a:cs typeface="Times New Roman" pitchFamily="18" charset="0"/>
              </a:rPr>
              <a:t>is formed by the catabolic (</a:t>
            </a:r>
            <a:r>
              <a:rPr lang="en-US" dirty="0" err="1">
                <a:latin typeface="Times New Roman" pitchFamily="18" charset="0"/>
                <a:cs typeface="Times New Roman" pitchFamily="18" charset="0"/>
              </a:rPr>
              <a:t>degradative</a:t>
            </a:r>
            <a:r>
              <a:rPr lang="en-US" dirty="0">
                <a:latin typeface="Times New Roman" pitchFamily="18" charset="0"/>
                <a:cs typeface="Times New Roman" pitchFamily="18" charset="0"/>
              </a:rPr>
              <a:t>) process in which macromol­ecules are broken down and energy is generated. </a:t>
            </a:r>
          </a:p>
          <a:p>
            <a:pPr marL="285750" indent="-285750">
              <a:lnSpc>
                <a:spcPct val="150000"/>
              </a:lnSpc>
              <a:buFont typeface="Arial" pitchFamily="34" charset="0"/>
              <a:buChar char="•"/>
            </a:pPr>
            <a:r>
              <a:rPr lang="en-US" dirty="0">
                <a:latin typeface="Times New Roman" pitchFamily="18" charset="0"/>
                <a:cs typeface="Times New Roman" pitchFamily="18" charset="0"/>
              </a:rPr>
              <a:t>The structure of ATP was first deduced by </a:t>
            </a:r>
            <a:r>
              <a:rPr lang="en-US" dirty="0" err="1">
                <a:latin typeface="Times New Roman" pitchFamily="18" charset="0"/>
                <a:cs typeface="Times New Roman" pitchFamily="18" charset="0"/>
              </a:rPr>
              <a:t>Lohman</a:t>
            </a:r>
            <a:r>
              <a:rPr lang="en-US" dirty="0">
                <a:latin typeface="Times New Roman" pitchFamily="18" charset="0"/>
                <a:cs typeface="Times New Roman" pitchFamily="18" charset="0"/>
              </a:rPr>
              <a:t> in 1930 and confirmed by Alexander Todd in 1948.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ATP </a:t>
            </a:r>
            <a:r>
              <a:rPr lang="en-US" dirty="0">
                <a:latin typeface="Times New Roman" pitchFamily="18" charset="0"/>
                <a:cs typeface="Times New Roman" pitchFamily="18" charset="0"/>
              </a:rPr>
              <a:t>consists of an adenosine (adenine plus ribose sugar) and three phosphate groups. </a:t>
            </a:r>
          </a:p>
          <a:p>
            <a:pPr marL="285750" indent="-285750">
              <a:lnSpc>
                <a:spcPct val="150000"/>
              </a:lnSpc>
              <a:buFont typeface="Arial" pitchFamily="34" charset="0"/>
              <a:buChar char="•"/>
            </a:pPr>
            <a:r>
              <a:rPr lang="en-US" dirty="0">
                <a:latin typeface="Times New Roman" pitchFamily="18" charset="0"/>
                <a:cs typeface="Times New Roman" pitchFamily="18" charset="0"/>
              </a:rPr>
              <a:t>These three phosphate groups are bounded by </a:t>
            </a:r>
            <a:r>
              <a:rPr lang="en-US" b="1" dirty="0">
                <a:latin typeface="Times New Roman" pitchFamily="18" charset="0"/>
                <a:cs typeface="Times New Roman" pitchFamily="18" charset="0"/>
              </a:rPr>
              <a:t>high energy ester and anhydride bonds</a:t>
            </a:r>
            <a:r>
              <a:rPr lang="en-US" dirty="0">
                <a:latin typeface="Times New Roman" pitchFamily="18" charset="0"/>
                <a:cs typeface="Times New Roman" pitchFamily="18" charset="0"/>
              </a:rPr>
              <a:t> to adenosine unit and whenever one or two of these phosphate groups are removed from the ATP, large amount of energy is </a:t>
            </a:r>
            <a:r>
              <a:rPr lang="en-US" dirty="0" smtClean="0">
                <a:latin typeface="Times New Roman" pitchFamily="18" charset="0"/>
                <a:cs typeface="Times New Roman" pitchFamily="18" charset="0"/>
              </a:rPr>
              <a:t>released. </a:t>
            </a:r>
          </a:p>
          <a:p>
            <a:pPr marL="285750" indent="-285750">
              <a:lnSpc>
                <a:spcPct val="150000"/>
              </a:lnSpc>
              <a:buFont typeface="Arial" pitchFamily="34" charset="0"/>
              <a:buChar char="•"/>
            </a:pPr>
            <a:r>
              <a:rPr lang="en-US" dirty="0">
                <a:latin typeface="Times New Roman" pitchFamily="18" charset="0"/>
                <a:cs typeface="Times New Roman" pitchFamily="18" charset="0"/>
              </a:rPr>
              <a:t>This energy is the instant energy utilized in the various anabolic processes of the cell.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the ATP is utilized in anabolic process, it is broken down to ADP or AMP releasing phosphate and energy.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ATP utilized in anabolic process is replenished by catabolic process by reversal reactions</a:t>
            </a:r>
            <a:r>
              <a:rPr lang="en-US" dirty="0"/>
              <a:t>. </a:t>
            </a:r>
          </a:p>
        </p:txBody>
      </p:sp>
    </p:spTree>
    <p:extLst>
      <p:ext uri="{BB962C8B-B14F-4D97-AF65-F5344CB8AC3E}">
        <p14:creationId xmlns:p14="http://schemas.microsoft.com/office/powerpoint/2010/main" val="4287806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15400" cy="5770811"/>
          </a:xfrm>
          <a:prstGeom prst="rect">
            <a:avLst/>
          </a:prstGeom>
        </p:spPr>
        <p:txBody>
          <a:bodyPr wrap="square">
            <a:spAutoFit/>
          </a:bodyPr>
          <a:lstStyle/>
          <a:p>
            <a:pPr>
              <a:lnSpc>
                <a:spcPct val="150000"/>
              </a:lnSpc>
            </a:pPr>
            <a:r>
              <a:rPr lang="en-US" dirty="0">
                <a:latin typeface="Times New Roman" pitchFamily="18" charset="0"/>
                <a:cs typeface="Times New Roman" pitchFamily="18" charset="0"/>
              </a:rPr>
              <a:t>The trapping of chemical energy, released by the oxidative reactions of the cell, in the form of ATP, is called phosphorylation. There are three type of phosphorylation. </a:t>
            </a:r>
            <a:endParaRPr lang="en-US" dirty="0" smtClean="0">
              <a:latin typeface="Times New Roman" pitchFamily="18" charset="0"/>
              <a:cs typeface="Times New Roman" pitchFamily="18" charset="0"/>
            </a:endParaRPr>
          </a:p>
          <a:p>
            <a:pPr>
              <a:lnSpc>
                <a:spcPct val="150000"/>
              </a:lnSpc>
            </a:pPr>
            <a:r>
              <a:rPr lang="en-US" b="1" dirty="0">
                <a:latin typeface="Times New Roman" pitchFamily="18" charset="0"/>
                <a:cs typeface="Times New Roman" pitchFamily="18" charset="0"/>
              </a:rPr>
              <a:t>(i) Photophosphorylation:</a:t>
            </a:r>
            <a:r>
              <a:rPr lang="en-US" dirty="0">
                <a:latin typeface="Times New Roman" pitchFamily="18" charset="0"/>
                <a:cs typeface="Times New Roman" pitchFamily="18" charset="0"/>
              </a:rPr>
              <a:t> </a:t>
            </a:r>
          </a:p>
          <a:p>
            <a:pPr marL="285750" indent="-285750">
              <a:lnSpc>
                <a:spcPct val="150000"/>
              </a:lnSpc>
              <a:buFont typeface="Arial" pitchFamily="34" charset="0"/>
              <a:buChar char="•"/>
            </a:pPr>
            <a:r>
              <a:rPr lang="en-US" dirty="0">
                <a:latin typeface="Times New Roman" pitchFamily="18" charset="0"/>
                <a:cs typeface="Times New Roman" pitchFamily="18" charset="0"/>
              </a:rPr>
              <a:t>It occurs in the presence of light by photosynthetic organisms mainly in the photoautotrophs and photo heterotrophs.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the photosynthetic cells, green pigment (chlorophyll) present in the chloroplast or </a:t>
            </a:r>
            <a:r>
              <a:rPr lang="en-US" dirty="0" err="1">
                <a:latin typeface="Times New Roman" pitchFamily="18" charset="0"/>
                <a:cs typeface="Times New Roman" pitchFamily="18" charset="0"/>
              </a:rPr>
              <a:t>bacteriochlorophylls</a:t>
            </a:r>
            <a:r>
              <a:rPr lang="en-US" dirty="0">
                <a:latin typeface="Times New Roman" pitchFamily="18" charset="0"/>
                <a:cs typeface="Times New Roman" pitchFamily="18" charset="0"/>
              </a:rPr>
              <a:t> present in the cell membrane of thylakoids, trap energy from solar radiations which become activated, releasing electrons.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a:latin typeface="Times New Roman" pitchFamily="18" charset="0"/>
                <a:cs typeface="Times New Roman" pitchFamily="18" charset="0"/>
              </a:rPr>
              <a:t>These electrons then pass through a series of </a:t>
            </a:r>
            <a:r>
              <a:rPr lang="en-US" dirty="0" smtClean="0">
                <a:latin typeface="Times New Roman" pitchFamily="18" charset="0"/>
                <a:cs typeface="Times New Roman" pitchFamily="18" charset="0"/>
              </a:rPr>
              <a:t>acceptors. </a:t>
            </a: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energy thus released is trapped in the form of phosphate bonds in </a:t>
            </a:r>
            <a:r>
              <a:rPr lang="en-US" dirty="0" smtClean="0">
                <a:latin typeface="Times New Roman" pitchFamily="18" charset="0"/>
                <a:cs typeface="Times New Roman" pitchFamily="18" charset="0"/>
              </a:rPr>
              <a:t>ATPs.</a:t>
            </a:r>
          </a:p>
          <a:p>
            <a:pPr marL="285750" indent="-285750">
              <a:lnSpc>
                <a:spcPct val="150000"/>
              </a:lnSpc>
              <a:buFont typeface="Arial" pitchFamily="34" charset="0"/>
              <a:buChar char="•"/>
            </a:pPr>
            <a:r>
              <a:rPr lang="en-US" dirty="0" smtClean="0">
                <a:latin typeface="Times New Roman" pitchFamily="18" charset="0"/>
                <a:cs typeface="Times New Roman" pitchFamily="18" charset="0"/>
              </a:rPr>
              <a:t>Photophosphorylation </a:t>
            </a:r>
            <a:r>
              <a:rPr lang="en-US" dirty="0">
                <a:latin typeface="Times New Roman" pitchFamily="18" charset="0"/>
                <a:cs typeface="Times New Roman" pitchFamily="18" charset="0"/>
              </a:rPr>
              <a:t>is of two types</a:t>
            </a:r>
            <a:r>
              <a:rPr lang="en-US" dirty="0" smtClean="0">
                <a:latin typeface="Times New Roman" pitchFamily="18" charset="0"/>
                <a:cs typeface="Times New Roman" pitchFamily="18" charset="0"/>
              </a:rPr>
              <a:t>.</a:t>
            </a:r>
          </a:p>
          <a:p>
            <a:pPr indent="339725">
              <a:lnSpc>
                <a:spcPct val="150000"/>
              </a:lnSpc>
            </a:pPr>
            <a:r>
              <a:rPr lang="en-US" b="1" dirty="0">
                <a:latin typeface="Times New Roman" pitchFamily="18" charset="0"/>
                <a:cs typeface="Times New Roman" pitchFamily="18" charset="0"/>
              </a:rPr>
              <a:t>Cyclic </a:t>
            </a:r>
            <a:r>
              <a:rPr lang="en-US" b="1" dirty="0" smtClean="0">
                <a:latin typeface="Times New Roman" pitchFamily="18" charset="0"/>
                <a:cs typeface="Times New Roman" pitchFamily="18" charset="0"/>
              </a:rPr>
              <a:t>photophosphorylation</a:t>
            </a:r>
          </a:p>
          <a:p>
            <a:pPr indent="339725">
              <a:lnSpc>
                <a:spcPct val="150000"/>
              </a:lnSpc>
            </a:pPr>
            <a:r>
              <a:rPr lang="en-US" b="1" dirty="0">
                <a:latin typeface="Times New Roman" pitchFamily="18" charset="0"/>
                <a:cs typeface="Times New Roman" pitchFamily="18" charset="0"/>
              </a:rPr>
              <a:t>Non Cyclic photophosphorylation</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60158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4581"/>
            <a:ext cx="8686800" cy="7571303"/>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Cyclic photophosphorylation: </a:t>
            </a: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In this type of photophosphorylation electrons released from chlorophyll molecules (due to excitement by light energy) return back to the same chlorophyll molecules by the same route using electron carriers. Such pathway is cyclic in nature as the electrons pass, energy is released which is trapped in the form of ATP. </a:t>
            </a:r>
            <a:endParaRPr lang="en-US" dirty="0" smtClean="0">
              <a:latin typeface="Times New Roman" pitchFamily="18" charset="0"/>
              <a:cs typeface="Times New Roman" pitchFamily="18" charset="0"/>
            </a:endParaRPr>
          </a:p>
          <a:p>
            <a:pPr>
              <a:lnSpc>
                <a:spcPct val="150000"/>
              </a:lnSpc>
            </a:pPr>
            <a:r>
              <a:rPr lang="en-US" b="1" dirty="0">
                <a:latin typeface="Times New Roman" pitchFamily="18" charset="0"/>
                <a:cs typeface="Times New Roman" pitchFamily="18" charset="0"/>
              </a:rPr>
              <a:t>Non-cyclic photophosphorylation: </a:t>
            </a:r>
            <a:endParaRPr lang="en-US" dirty="0">
              <a:latin typeface="Times New Roman" pitchFamily="18" charset="0"/>
              <a:cs typeface="Times New Roman" pitchFamily="18" charset="0"/>
            </a:endParaRPr>
          </a:p>
          <a:p>
            <a:pPr marL="285750" indent="-285750">
              <a:lnSpc>
                <a:spcPct val="150000"/>
              </a:lnSpc>
              <a:buFont typeface="Arial" pitchFamily="34" charset="0"/>
              <a:buChar char="•"/>
            </a:pPr>
            <a:r>
              <a:rPr lang="en-US" dirty="0">
                <a:latin typeface="Times New Roman" pitchFamily="18" charset="0"/>
                <a:cs typeface="Times New Roman" pitchFamily="18" charset="0"/>
              </a:rPr>
              <a:t>In this type of photophosphorylation electrons released from chlorophyll molecules do not return back to the same chlorophyll molecules, but instead are received by </a:t>
            </a:r>
            <a:r>
              <a:rPr lang="en-US" dirty="0" err="1">
                <a:latin typeface="Times New Roman" pitchFamily="18" charset="0"/>
                <a:cs typeface="Times New Roman" pitchFamily="18" charset="0"/>
              </a:rPr>
              <a:t>nicotinamide</a:t>
            </a:r>
            <a:r>
              <a:rPr lang="en-US" dirty="0">
                <a:latin typeface="Times New Roman" pitchFamily="18" charset="0"/>
                <a:cs typeface="Times New Roman" pitchFamily="18" charset="0"/>
              </a:rPr>
              <a:t> adenine dinucleotide phosphate (NADP+).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a:latin typeface="Times New Roman" pitchFamily="18" charset="0"/>
                <a:cs typeface="Times New Roman" pitchFamily="18" charset="0"/>
              </a:rPr>
              <a:t>From NADP electrons enter the electron transport chain whereby oxidative phosphorylation occurs and ATP is formed. The electrons released from chlorophyll molecules are replenished in the chlorophyll molecules by photolysis of water. </a:t>
            </a:r>
          </a:p>
          <a:p>
            <a:pPr indent="796925">
              <a:lnSpc>
                <a:spcPct val="150000"/>
              </a:lnSpc>
            </a:pPr>
            <a:r>
              <a:rPr lang="en-US" dirty="0">
                <a:latin typeface="Times New Roman" pitchFamily="18" charset="0"/>
                <a:cs typeface="Times New Roman" pitchFamily="18" charset="0"/>
              </a:rPr>
              <a:t>2 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O → 4 H</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+ 4e</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 O</a:t>
            </a:r>
            <a:r>
              <a:rPr lang="en-US" baseline="-25000" dirty="0">
                <a:latin typeface="Times New Roman" pitchFamily="18" charset="0"/>
                <a:cs typeface="Times New Roman" pitchFamily="18" charset="0"/>
              </a:rPr>
              <a:t>2 </a:t>
            </a:r>
            <a:endParaRPr lang="en-US" dirty="0">
              <a:latin typeface="Times New Roman" pitchFamily="18" charset="0"/>
              <a:cs typeface="Times New Roman" pitchFamily="18" charset="0"/>
            </a:endParaRPr>
          </a:p>
          <a:p>
            <a:pPr marL="285750" indent="-285750">
              <a:lnSpc>
                <a:spcPct val="150000"/>
              </a:lnSpc>
              <a:buFont typeface="Arial" pitchFamily="34" charset="0"/>
              <a:buChar char="•"/>
            </a:pPr>
            <a:r>
              <a:rPr lang="en-US" dirty="0">
                <a:latin typeface="Times New Roman" pitchFamily="18" charset="0"/>
                <a:cs typeface="Times New Roman" pitchFamily="18" charset="0"/>
              </a:rPr>
              <a:t>Thus, we can see that oxygen is released in this type of photophosphorylation. Oxygen is toxic for anaerobes and, therefore, this type of phosphorylation is not found among anaerobic microor­ganisms</a:t>
            </a:r>
          </a:p>
          <a:p>
            <a:pPr>
              <a:lnSpc>
                <a:spcPct val="150000"/>
              </a:lnSpc>
            </a:pPr>
            <a:endParaRPr lang="en-US" dirty="0">
              <a:latin typeface="Times New Roman" pitchFamily="18" charset="0"/>
              <a:cs typeface="Times New Roman" pitchFamily="18" charset="0"/>
            </a:endParaRPr>
          </a:p>
          <a:p>
            <a:pPr>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7796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645" y="228600"/>
            <a:ext cx="8763000" cy="5493812"/>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Oxidative Phosphorylation:</a:t>
            </a:r>
            <a:r>
              <a:rPr lang="en-US" dirty="0">
                <a:latin typeface="Times New Roman" pitchFamily="18" charset="0"/>
                <a:cs typeface="Times New Roman" pitchFamily="18" charset="0"/>
              </a:rPr>
              <a:t> </a:t>
            </a:r>
          </a:p>
          <a:p>
            <a:pPr marL="285750" indent="-285750">
              <a:lnSpc>
                <a:spcPct val="150000"/>
              </a:lnSpc>
              <a:buFont typeface="Arial" pitchFamily="34" charset="0"/>
              <a:buChar char="•"/>
            </a:pPr>
            <a:r>
              <a:rPr lang="en-US" dirty="0">
                <a:latin typeface="Times New Roman" pitchFamily="18" charset="0"/>
                <a:cs typeface="Times New Roman" pitchFamily="18" charset="0"/>
              </a:rPr>
              <a:t>In </a:t>
            </a:r>
            <a:r>
              <a:rPr lang="en-US" dirty="0" smtClean="0">
                <a:latin typeface="Times New Roman" pitchFamily="18" charset="0"/>
                <a:cs typeface="Times New Roman" pitchFamily="18" charset="0"/>
              </a:rPr>
              <a:t>this type of </a:t>
            </a:r>
            <a:r>
              <a:rPr lang="en-US" dirty="0">
                <a:latin typeface="Times New Roman" pitchFamily="18" charset="0"/>
                <a:cs typeface="Times New Roman" pitchFamily="18" charset="0"/>
              </a:rPr>
              <a:t>phosphorylation, the electrons </a:t>
            </a:r>
            <a:r>
              <a:rPr lang="en-US" dirty="0" smtClean="0">
                <a:latin typeface="Times New Roman" pitchFamily="18" charset="0"/>
                <a:cs typeface="Times New Roman" pitchFamily="18" charset="0"/>
              </a:rPr>
              <a:t>accepted by </a:t>
            </a:r>
            <a:r>
              <a:rPr lang="en-US" dirty="0">
                <a:latin typeface="Times New Roman" pitchFamily="18" charset="0"/>
                <a:cs typeface="Times New Roman" pitchFamily="18" charset="0"/>
              </a:rPr>
              <a:t>certain electron carriers like NAD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NADP</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and FAD</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from various sources are passed into electron transport chain.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Finally</a:t>
            </a:r>
            <a:r>
              <a:rPr lang="en-US" dirty="0">
                <a:latin typeface="Times New Roman" pitchFamily="18" charset="0"/>
                <a:cs typeface="Times New Roman" pitchFamily="18" charset="0"/>
              </a:rPr>
              <a:t>, electrons reach oxygen or some other inorganic molecule (like iron, nitrate, etc.), which act as final electron acceptors.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transfer of electrons from one carrier to another </a:t>
            </a:r>
            <a:r>
              <a:rPr lang="en-US" dirty="0" smtClean="0">
                <a:latin typeface="Times New Roman" pitchFamily="18" charset="0"/>
                <a:cs typeface="Times New Roman" pitchFamily="18" charset="0"/>
              </a:rPr>
              <a:t>release </a:t>
            </a:r>
            <a:r>
              <a:rPr lang="en-US" dirty="0">
                <a:latin typeface="Times New Roman" pitchFamily="18" charset="0"/>
                <a:cs typeface="Times New Roman" pitchFamily="18" charset="0"/>
              </a:rPr>
              <a:t>energy, which is used to generate ATP from ADP. </a:t>
            </a:r>
          </a:p>
          <a:p>
            <a:pPr marL="285750" indent="-285750">
              <a:lnSpc>
                <a:spcPct val="150000"/>
              </a:lnSpc>
              <a:buFont typeface="Arial" pitchFamily="34" charset="0"/>
              <a:buChar char="•"/>
            </a:pPr>
            <a:r>
              <a:rPr lang="en-US" dirty="0">
                <a:latin typeface="Times New Roman" pitchFamily="18" charset="0"/>
                <a:cs typeface="Times New Roman" pitchFamily="18" charset="0"/>
              </a:rPr>
              <a:t>Oxidative phosphorylation occurs in the </a:t>
            </a:r>
            <a:r>
              <a:rPr lang="en-US" b="1" dirty="0">
                <a:latin typeface="Times New Roman" pitchFamily="18" charset="0"/>
                <a:cs typeface="Times New Roman" pitchFamily="18" charset="0"/>
              </a:rPr>
              <a:t>inner membrane of mitochondria in eukaryotes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in plasma membrane of prokaryotes</a:t>
            </a:r>
            <a:r>
              <a:rPr lang="en-US" dirty="0" smtClean="0">
                <a:latin typeface="Times New Roman" pitchFamily="18" charset="0"/>
                <a:cs typeface="Times New Roman" pitchFamily="18" charset="0"/>
              </a:rPr>
              <a:t>.</a:t>
            </a:r>
          </a:p>
          <a:p>
            <a:pPr marL="285750" indent="-285750">
              <a:lnSpc>
                <a:spcPct val="150000"/>
              </a:lnSpc>
              <a:buFont typeface="Arial" pitchFamily="34" charset="0"/>
              <a:buChar char="•"/>
            </a:pPr>
            <a:r>
              <a:rPr lang="en-US" b="1" dirty="0" smtClean="0">
                <a:latin typeface="Times New Roman" pitchFamily="18" charset="0"/>
                <a:cs typeface="Times New Roman" pitchFamily="18" charset="0"/>
              </a:rPr>
              <a:t>One </a:t>
            </a:r>
            <a:r>
              <a:rPr lang="en-US" b="1" dirty="0">
                <a:latin typeface="Times New Roman" pitchFamily="18" charset="0"/>
                <a:cs typeface="Times New Roman" pitchFamily="18" charset="0"/>
              </a:rPr>
              <a:t>molecule of NADPH generates three molecules of ATP</a:t>
            </a:r>
            <a:r>
              <a:rPr lang="en-US" dirty="0">
                <a:latin typeface="Times New Roman" pitchFamily="18" charset="0"/>
                <a:cs typeface="Times New Roman" pitchFamily="18" charset="0"/>
              </a:rPr>
              <a:t>, when it enters the electron transport chain for oxidative phosphorylation, however, </a:t>
            </a:r>
            <a:r>
              <a:rPr lang="en-US" b="1" dirty="0">
                <a:latin typeface="Times New Roman" pitchFamily="18" charset="0"/>
                <a:cs typeface="Times New Roman" pitchFamily="18" charset="0"/>
              </a:rPr>
              <a:t>one molecule of FADH generates only two molecules of ATP</a:t>
            </a:r>
            <a:r>
              <a:rPr lang="en-US" dirty="0">
                <a:latin typeface="Times New Roman" pitchFamily="18" charset="0"/>
                <a:cs typeface="Times New Roman" pitchFamily="18" charset="0"/>
              </a:rPr>
              <a:t>. This is due to the fact that FADH enters the ETC later </a:t>
            </a:r>
            <a:r>
              <a:rPr lang="en-US" dirty="0" smtClean="0">
                <a:latin typeface="Times New Roman" pitchFamily="18" charset="0"/>
                <a:cs typeface="Times New Roman" pitchFamily="18" charset="0"/>
              </a:rPr>
              <a:t>compared to  that of NADPH</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3596938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394" y="228600"/>
            <a:ext cx="8763000" cy="2031325"/>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Substrate Level Phosphorylation: </a:t>
            </a:r>
            <a:endParaRPr lang="en-US" dirty="0">
              <a:latin typeface="Times New Roman" pitchFamily="18" charset="0"/>
              <a:cs typeface="Times New Roman" pitchFamily="18" charset="0"/>
            </a:endParaRPr>
          </a:p>
          <a:p>
            <a:pPr>
              <a:lnSpc>
                <a:spcPct val="150000"/>
              </a:lnSpc>
            </a:pP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substrate level phosphorylation, ATP is generated by the transfer of high energy phosphate bond from any other metabolic compound to ADP, for </a:t>
            </a:r>
            <a:r>
              <a:rPr lang="en-US" dirty="0" smtClean="0">
                <a:latin typeface="Times New Roman" pitchFamily="18" charset="0"/>
                <a:cs typeface="Times New Roman" pitchFamily="18" charset="0"/>
              </a:rPr>
              <a:t>example</a:t>
            </a:r>
          </a:p>
          <a:p>
            <a:endParaRPr lang="en-US" dirty="0"/>
          </a:p>
        </p:txBody>
      </p:sp>
      <p:sp>
        <p:nvSpPr>
          <p:cNvPr id="3" name="AutoShape 2" descr="https://cdn.biologydiscussion.com/wp-content/uploads/2016/11/clip_image007-25.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USER\AppData\Local\Temp\clip_image007-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895600"/>
            <a:ext cx="6619509"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599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2360</Words>
  <Application>Microsoft Office PowerPoint</Application>
  <PresentationFormat>On-screen Show (4:3)</PresentationFormat>
  <Paragraphs>128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10</cp:revision>
  <dcterms:created xsi:type="dcterms:W3CDTF">2006-08-16T00:00:00Z</dcterms:created>
  <dcterms:modified xsi:type="dcterms:W3CDTF">2020-10-09T07:08:03Z</dcterms:modified>
</cp:coreProperties>
</file>