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96485-54A2-49F0-BB17-924065EF025E}" type="datetimeFigureOut">
              <a:rPr lang="en-US" smtClean="0"/>
              <a:t>20/10/2020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4BE138-FD12-44F1-BACE-7D5F8683D3A3}" type="slidenum">
              <a:rPr lang="en-US" smtClean="0"/>
              <a:t>‹#›</a:t>
            </a:fld>
            <a:endParaRPr lang="en-US"/>
          </a:p>
        </p:txBody>
      </p:sp>
    </p:spTree>
    <p:extLst>
      <p:ext uri="{BB962C8B-B14F-4D97-AF65-F5344CB8AC3E}">
        <p14:creationId xmlns:p14="http://schemas.microsoft.com/office/powerpoint/2010/main" val="2017274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44BE138-FD12-44F1-BACE-7D5F8683D3A3}" type="slidenum">
              <a:rPr lang="en-US" smtClean="0"/>
              <a:t>23</a:t>
            </a:fld>
            <a:endParaRPr lang="en-US"/>
          </a:p>
        </p:txBody>
      </p:sp>
    </p:spTree>
    <p:extLst>
      <p:ext uri="{BB962C8B-B14F-4D97-AF65-F5344CB8AC3E}">
        <p14:creationId xmlns:p14="http://schemas.microsoft.com/office/powerpoint/2010/main" val="4211702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20/10/2020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20/10/2020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cdn.biologydiscussion.com/wp-content/uploads/2016/08/clip_image098_thumb2.jpg"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3244334"/>
            <a:ext cx="6553200" cy="400110"/>
          </a:xfrm>
          <a:prstGeom prst="rect">
            <a:avLst/>
          </a:prstGeom>
        </p:spPr>
        <p:txBody>
          <a:bodyPr wrap="square">
            <a:spAutoFit/>
          </a:bodyPr>
          <a:lstStyle/>
          <a:p>
            <a:pPr algn="ctr"/>
            <a:r>
              <a:rPr lang="en-US" sz="2000" b="1" dirty="0" smtClean="0">
                <a:latin typeface="Times New Roman" pitchFamily="18" charset="0"/>
                <a:cs typeface="Times New Roman" pitchFamily="18" charset="0"/>
              </a:rPr>
              <a:t>TYPES OF FERMENTATIONS</a:t>
            </a:r>
            <a:endParaRPr lang="en-US"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372119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763000" cy="5909310"/>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Lactic acid bacteria are widely used for production of various fermented food throughout the world.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bacteria ferment the milk sugar (lactose) to produce lactic acid which curdles milk protein.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Various </a:t>
            </a:r>
            <a:r>
              <a:rPr lang="en-US" sz="2000" dirty="0">
                <a:latin typeface="Times New Roman" pitchFamily="18" charset="0"/>
                <a:cs typeface="Times New Roman" pitchFamily="18" charset="0"/>
              </a:rPr>
              <a:t>species are used to yield products of variable consistency, taste and aroma.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different countries the products are variously known as yogurt in Europe and America, </a:t>
            </a:r>
            <a:r>
              <a:rPr lang="en-US" sz="2000" dirty="0" err="1">
                <a:latin typeface="Times New Roman" pitchFamily="18" charset="0"/>
                <a:cs typeface="Times New Roman" pitchFamily="18" charset="0"/>
              </a:rPr>
              <a:t>dadhi</a:t>
            </a:r>
            <a:r>
              <a:rPr lang="en-US" sz="2000" dirty="0">
                <a:latin typeface="Times New Roman" pitchFamily="18" charset="0"/>
                <a:cs typeface="Times New Roman" pitchFamily="18" charset="0"/>
              </a:rPr>
              <a:t> or </a:t>
            </a:r>
            <a:r>
              <a:rPr lang="en-US" sz="2000" dirty="0" err="1">
                <a:latin typeface="Times New Roman" pitchFamily="18" charset="0"/>
                <a:cs typeface="Times New Roman" pitchFamily="18" charset="0"/>
              </a:rPr>
              <a:t>dahi</a:t>
            </a:r>
            <a:r>
              <a:rPr lang="en-US" sz="2000" dirty="0">
                <a:latin typeface="Times New Roman" pitchFamily="18" charset="0"/>
                <a:cs typeface="Times New Roman" pitchFamily="18" charset="0"/>
              </a:rPr>
              <a:t> in India, Kefir in Russia, </a:t>
            </a:r>
            <a:r>
              <a:rPr lang="en-US" sz="2000" dirty="0" err="1">
                <a:latin typeface="Times New Roman" pitchFamily="18" charset="0"/>
                <a:cs typeface="Times New Roman" pitchFamily="18" charset="0"/>
              </a:rPr>
              <a:t>Kumiss</a:t>
            </a:r>
            <a:r>
              <a:rPr lang="en-US" sz="2000" dirty="0">
                <a:latin typeface="Times New Roman" pitchFamily="18" charset="0"/>
                <a:cs typeface="Times New Roman" pitchFamily="18" charset="0"/>
              </a:rPr>
              <a:t>, butter milk, acidophilus milk etc</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latin typeface="Times New Roman" pitchFamily="18" charset="0"/>
                <a:cs typeface="Times New Roman" pitchFamily="18" charset="0"/>
              </a:rPr>
              <a:t>Lactic acid bacteria are also employed in producing fermented vegetable products, like sauerkraut (fermented cabbage), cucumber pickles and fermented olive.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bacteria are also used for production of sausages from beef and pork. </a:t>
            </a:r>
          </a:p>
          <a:p>
            <a:pPr marL="342900" indent="-342900">
              <a:buFont typeface="Arial" pitchFamily="34" charset="0"/>
              <a:buChar char="•"/>
            </a:pPr>
            <a:r>
              <a:rPr lang="en-US" sz="2000" dirty="0">
                <a:latin typeface="Times New Roman" pitchFamily="18" charset="0"/>
                <a:cs typeface="Times New Roman" pitchFamily="18" charset="0"/>
              </a:rPr>
              <a:t>Both </a:t>
            </a:r>
            <a:r>
              <a:rPr lang="en-US" sz="2000" dirty="0" err="1">
                <a:latin typeface="Times New Roman" pitchFamily="18" charset="0"/>
                <a:cs typeface="Times New Roman" pitchFamily="18" charset="0"/>
              </a:rPr>
              <a:t>heterofermentative</a:t>
            </a:r>
            <a:r>
              <a:rPr lang="en-US" sz="2000" dirty="0">
                <a:latin typeface="Times New Roman" pitchFamily="18" charset="0"/>
                <a:cs typeface="Times New Roman" pitchFamily="18" charset="0"/>
              </a:rPr>
              <a:t> and homo-fermentative lactic acid bacteria are used as ‘starter’ for production of fermented food.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of these bacteria are </a:t>
            </a:r>
            <a:r>
              <a:rPr lang="en-US" sz="2000" i="1" dirty="0" err="1">
                <a:latin typeface="Times New Roman" pitchFamily="18" charset="0"/>
                <a:cs typeface="Times New Roman" pitchFamily="18" charset="0"/>
              </a:rPr>
              <a:t>Lactococcus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cremoris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lactis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thermophilus</a:t>
            </a:r>
            <a:r>
              <a:rPr lang="en-US" sz="2000" i="1" dirty="0">
                <a:latin typeface="Times New Roman" pitchFamily="18" charset="0"/>
                <a:cs typeface="Times New Roman" pitchFamily="18" charset="0"/>
              </a:rPr>
              <a:t>, Lactobacillus </a:t>
            </a:r>
            <a:r>
              <a:rPr lang="en-US" sz="2000" i="1" dirty="0" err="1">
                <a:latin typeface="Times New Roman" pitchFamily="18" charset="0"/>
                <a:cs typeface="Times New Roman" pitchFamily="18" charset="0"/>
              </a:rPr>
              <a:t>bulgaricus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plantarum</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brevis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Leuconostoc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mesenteroides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Pediococcus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cerevisiae</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etc. </a:t>
            </a:r>
          </a:p>
          <a:p>
            <a:endParaRPr lang="en-US" dirty="0"/>
          </a:p>
        </p:txBody>
      </p:sp>
    </p:spTree>
    <p:extLst>
      <p:ext uri="{BB962C8B-B14F-4D97-AF65-F5344CB8AC3E}">
        <p14:creationId xmlns:p14="http://schemas.microsoft.com/office/powerpoint/2010/main" val="92690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05014"/>
            <a:ext cx="8610600" cy="7417415"/>
          </a:xfrm>
          <a:prstGeom prst="rect">
            <a:avLst/>
          </a:prstGeom>
        </p:spPr>
        <p:txBody>
          <a:bodyPr wrap="square">
            <a:spAutoFit/>
          </a:bodyPr>
          <a:lstStyle/>
          <a:p>
            <a:pPr marL="342900" indent="-342900">
              <a:buFont typeface="Arial" pitchFamily="34" charset="0"/>
              <a:buChar char="•"/>
            </a:pPr>
            <a:r>
              <a:rPr lang="en-US" sz="2000" b="1" dirty="0">
                <a:latin typeface="Times New Roman" pitchFamily="18" charset="0"/>
                <a:cs typeface="Times New Roman" pitchFamily="18" charset="0"/>
              </a:rPr>
              <a:t>Propionic Acid Fermentation:</a:t>
            </a:r>
          </a:p>
          <a:p>
            <a:pPr marL="342900" indent="-342900">
              <a:buFont typeface="Arial" pitchFamily="34" charset="0"/>
              <a:buChar char="•"/>
            </a:pPr>
            <a:r>
              <a:rPr lang="en-US" sz="2000" dirty="0">
                <a:latin typeface="Times New Roman" pitchFamily="18" charset="0"/>
                <a:cs typeface="Times New Roman" pitchFamily="18" charset="0"/>
              </a:rPr>
              <a:t>Propionic acid (CH</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-CH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-COOH) is produced by several anaerobic bacteria among which are the </a:t>
            </a:r>
            <a:r>
              <a:rPr lang="en-US" sz="2000" dirty="0" err="1">
                <a:latin typeface="Times New Roman" pitchFamily="18" charset="0"/>
                <a:cs typeface="Times New Roman" pitchFamily="18" charset="0"/>
              </a:rPr>
              <a:t>coryneform</a:t>
            </a:r>
            <a:r>
              <a:rPr lang="en-US" sz="2000" dirty="0">
                <a:latin typeface="Times New Roman" pitchFamily="18" charset="0"/>
                <a:cs typeface="Times New Roman" pitchFamily="18" charset="0"/>
              </a:rPr>
              <a:t> </a:t>
            </a:r>
            <a:r>
              <a:rPr lang="en-US" sz="2000" i="1" dirty="0" err="1">
                <a:latin typeface="Times New Roman" pitchFamily="18" charset="0"/>
                <a:cs typeface="Times New Roman" pitchFamily="18" charset="0"/>
              </a:rPr>
              <a:t>Propionibacteriu</a:t>
            </a:r>
            <a:r>
              <a:rPr lang="en-US" sz="2000" dirty="0" err="1">
                <a:latin typeface="Times New Roman" pitchFamily="18" charset="0"/>
                <a:cs typeface="Times New Roman" pitchFamily="18" charset="0"/>
              </a:rPr>
              <a:t>m</a:t>
            </a:r>
            <a:r>
              <a:rPr lang="en-US" sz="2000" dirty="0">
                <a:latin typeface="Times New Roman" pitchFamily="18" charset="0"/>
                <a:cs typeface="Times New Roman" pitchFamily="18" charset="0"/>
              </a:rPr>
              <a:t>, and </a:t>
            </a:r>
            <a:r>
              <a:rPr lang="en-US" sz="2000" i="1" dirty="0" err="1">
                <a:latin typeface="Times New Roman" pitchFamily="18" charset="0"/>
                <a:cs typeface="Times New Roman" pitchFamily="18" charset="0"/>
              </a:rPr>
              <a:t>Veillonella</a:t>
            </a:r>
            <a:r>
              <a:rPr lang="en-US" sz="2000" i="1" dirty="0">
                <a:latin typeface="Times New Roman" pitchFamily="18" charset="0"/>
                <a:cs typeface="Times New Roman" pitchFamily="18" charset="0"/>
              </a:rPr>
              <a:t>, Clostridium, </a:t>
            </a:r>
            <a:r>
              <a:rPr lang="en-US" sz="2000" i="1" dirty="0" err="1">
                <a:latin typeface="Times New Roman" pitchFamily="18" charset="0"/>
                <a:cs typeface="Times New Roman" pitchFamily="18" charset="0"/>
              </a:rPr>
              <a:t>Selenomonas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etc. </a:t>
            </a:r>
            <a:r>
              <a:rPr lang="en-US" sz="2000" i="1" dirty="0" err="1" smtClean="0">
                <a:latin typeface="Times New Roman" pitchFamily="18" charset="0"/>
                <a:cs typeface="Times New Roman" pitchFamily="18" charset="0"/>
              </a:rPr>
              <a:t>Propionibacterium</a:t>
            </a:r>
            <a:r>
              <a:rPr lang="en-US" sz="2000" i="1" dirty="0" smtClean="0">
                <a:latin typeface="Times New Roman" pitchFamily="18" charset="0"/>
                <a:cs typeface="Times New Roman" pitchFamily="18" charset="0"/>
              </a:rPr>
              <a:t> </a:t>
            </a:r>
            <a:r>
              <a:rPr lang="en-US" sz="2000" i="1" dirty="0" err="1">
                <a:latin typeface="Times New Roman" pitchFamily="18" charset="0"/>
                <a:cs typeface="Times New Roman" pitchFamily="18" charset="0"/>
              </a:rPr>
              <a:t>acidipropionici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 </a:t>
            </a:r>
            <a:r>
              <a:rPr lang="en-US" sz="2000" i="1" dirty="0">
                <a:latin typeface="Times New Roman" pitchFamily="18" charset="0"/>
                <a:cs typeface="Times New Roman" pitchFamily="18" charset="0"/>
              </a:rPr>
              <a:t>P. </a:t>
            </a:r>
            <a:r>
              <a:rPr lang="en-US" sz="2000" i="1" dirty="0" err="1">
                <a:latin typeface="Times New Roman" pitchFamily="18" charset="0"/>
                <a:cs typeface="Times New Roman" pitchFamily="18" charset="0"/>
              </a:rPr>
              <a:t>freudenreichii</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are the main propionic acid fermenters.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Propionibacteria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possess cytochromes and catalase and can tolerate some amount of oxygen. They are natural inhabitants of rumen of herbivorous cattle.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propionic acid bacteria dissimilate glucose via EMP and produce pyruvic acid.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By </a:t>
            </a:r>
            <a:r>
              <a:rPr lang="en-US" sz="2000" dirty="0">
                <a:latin typeface="Times New Roman" pitchFamily="18" charset="0"/>
                <a:cs typeface="Times New Roman" pitchFamily="18" charset="0"/>
              </a:rPr>
              <a:t>a biotin- linked </a:t>
            </a:r>
            <a:r>
              <a:rPr lang="en-US" sz="2000" b="1" dirty="0">
                <a:latin typeface="Times New Roman" pitchFamily="18" charset="0"/>
                <a:cs typeface="Times New Roman" pitchFamily="18" charset="0"/>
              </a:rPr>
              <a:t>carboxylation reaction pyruvic acid </a:t>
            </a:r>
            <a:r>
              <a:rPr lang="en-US" sz="2000" dirty="0">
                <a:latin typeface="Times New Roman" pitchFamily="18" charset="0"/>
                <a:cs typeface="Times New Roman" pitchFamily="18" charset="0"/>
              </a:rPr>
              <a:t>is converted to </a:t>
            </a:r>
            <a:r>
              <a:rPr lang="en-US" sz="2000" b="1" dirty="0" err="1">
                <a:latin typeface="Times New Roman" pitchFamily="18" charset="0"/>
                <a:cs typeface="Times New Roman" pitchFamily="18" charset="0"/>
              </a:rPr>
              <a:t>oxalacetic</a:t>
            </a:r>
            <a:r>
              <a:rPr lang="en-US" sz="2000" b="1" dirty="0">
                <a:latin typeface="Times New Roman" pitchFamily="18" charset="0"/>
                <a:cs typeface="Times New Roman" pitchFamily="18" charset="0"/>
              </a:rPr>
              <a:t> acid </a:t>
            </a:r>
            <a:r>
              <a:rPr lang="en-US" sz="2000" dirty="0">
                <a:latin typeface="Times New Roman" pitchFamily="18" charset="0"/>
                <a:cs typeface="Times New Roman" pitchFamily="18" charset="0"/>
              </a:rPr>
              <a:t>which is then </a:t>
            </a:r>
            <a:r>
              <a:rPr lang="en-US" sz="2000" b="1" dirty="0">
                <a:latin typeface="Times New Roman" pitchFamily="18" charset="0"/>
                <a:cs typeface="Times New Roman" pitchFamily="18" charset="0"/>
              </a:rPr>
              <a:t>reduced</a:t>
            </a:r>
            <a:r>
              <a:rPr lang="en-US" sz="2000" dirty="0">
                <a:latin typeface="Times New Roman" pitchFamily="18" charset="0"/>
                <a:cs typeface="Times New Roman" pitchFamily="18" charset="0"/>
              </a:rPr>
              <a:t> in two steps to </a:t>
            </a:r>
            <a:r>
              <a:rPr lang="en-US" sz="2000" b="1" dirty="0">
                <a:latin typeface="Times New Roman" pitchFamily="18" charset="0"/>
                <a:cs typeface="Times New Roman" pitchFamily="18" charset="0"/>
              </a:rPr>
              <a:t>succinic acid </a:t>
            </a:r>
            <a:r>
              <a:rPr lang="en-US" sz="2000" dirty="0">
                <a:latin typeface="Times New Roman" pitchFamily="18" charset="0"/>
                <a:cs typeface="Times New Roman" pitchFamily="18" charset="0"/>
              </a:rPr>
              <a:t>through reversal of TCA cycle reactions. </a:t>
            </a:r>
          </a:p>
          <a:p>
            <a:pPr marL="342900" indent="-342900">
              <a:buFont typeface="Arial" pitchFamily="34" charset="0"/>
              <a:buChar char="•"/>
            </a:pPr>
            <a:r>
              <a:rPr lang="en-US" sz="2000" b="1" dirty="0">
                <a:latin typeface="Times New Roman" pitchFamily="18" charset="0"/>
                <a:cs typeface="Times New Roman" pitchFamily="18" charset="0"/>
              </a:rPr>
              <a:t>Succinic acid</a:t>
            </a:r>
            <a:r>
              <a:rPr lang="en-US" sz="2000" dirty="0">
                <a:latin typeface="Times New Roman" pitchFamily="18" charset="0"/>
                <a:cs typeface="Times New Roman" pitchFamily="18" charset="0"/>
              </a:rPr>
              <a:t> is then converted to </a:t>
            </a:r>
            <a:r>
              <a:rPr lang="en-US" sz="2000" b="1" dirty="0" err="1">
                <a:latin typeface="Times New Roman" pitchFamily="18" charset="0"/>
                <a:cs typeface="Times New Roman" pitchFamily="18" charset="0"/>
              </a:rPr>
              <a:t>succinyl</a:t>
            </a:r>
            <a:r>
              <a:rPr lang="en-US" sz="2000" b="1" dirty="0">
                <a:latin typeface="Times New Roman" pitchFamily="18" charset="0"/>
                <a:cs typeface="Times New Roman" pitchFamily="18" charset="0"/>
              </a:rPr>
              <a:t>-CoA</a:t>
            </a:r>
            <a:r>
              <a:rPr lang="en-US" sz="2000" dirty="0">
                <a:latin typeface="Times New Roman" pitchFamily="18" charset="0"/>
                <a:cs typeface="Times New Roman" pitchFamily="18" charset="0"/>
              </a:rPr>
              <a:t>, also by a reverse step of the TCA cycle. Next, </a:t>
            </a:r>
            <a:r>
              <a:rPr lang="en-US" sz="2000" b="1" dirty="0" err="1">
                <a:latin typeface="Times New Roman" pitchFamily="18" charset="0"/>
                <a:cs typeface="Times New Roman" pitchFamily="18" charset="0"/>
              </a:rPr>
              <a:t>succinyl</a:t>
            </a:r>
            <a:r>
              <a:rPr lang="en-US" sz="2000" b="1" dirty="0">
                <a:latin typeface="Times New Roman" pitchFamily="18" charset="0"/>
                <a:cs typeface="Times New Roman" pitchFamily="18" charset="0"/>
              </a:rPr>
              <a:t>-CoA produces methyl </a:t>
            </a:r>
            <a:r>
              <a:rPr lang="en-US" sz="2000" b="1" dirty="0" err="1">
                <a:latin typeface="Times New Roman" pitchFamily="18" charset="0"/>
                <a:cs typeface="Times New Roman" pitchFamily="18" charset="0"/>
              </a:rPr>
              <a:t>malonyl</a:t>
            </a:r>
            <a:r>
              <a:rPr lang="en-US" sz="2000" b="1" dirty="0">
                <a:latin typeface="Times New Roman" pitchFamily="18" charset="0"/>
                <a:cs typeface="Times New Roman" pitchFamily="18" charset="0"/>
              </a:rPr>
              <a:t>- CoA </a:t>
            </a:r>
            <a:r>
              <a:rPr lang="en-US" sz="2000" dirty="0">
                <a:latin typeface="Times New Roman" pitchFamily="18" charset="0"/>
                <a:cs typeface="Times New Roman" pitchFamily="18" charset="0"/>
              </a:rPr>
              <a:t>by the action of a vitamin B</a:t>
            </a:r>
            <a:r>
              <a:rPr lang="en-US" sz="2000" baseline="-25000" dirty="0">
                <a:latin typeface="Times New Roman" pitchFamily="18" charset="0"/>
                <a:cs typeface="Times New Roman" pitchFamily="18" charset="0"/>
              </a:rPr>
              <a:t>12</a:t>
            </a:r>
            <a:r>
              <a:rPr lang="en-US" sz="2000" dirty="0">
                <a:latin typeface="Times New Roman" pitchFamily="18" charset="0"/>
                <a:cs typeface="Times New Roman" pitchFamily="18" charset="0"/>
              </a:rPr>
              <a:t>-linked enzyme methyl </a:t>
            </a:r>
            <a:r>
              <a:rPr lang="en-US" sz="2000" dirty="0" err="1">
                <a:latin typeface="Times New Roman" pitchFamily="18" charset="0"/>
                <a:cs typeface="Times New Roman" pitchFamily="18" charset="0"/>
              </a:rPr>
              <a:t>malonyl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mutase</a:t>
            </a:r>
            <a:r>
              <a:rPr lang="en-US" sz="2000" dirty="0">
                <a:latin typeface="Times New Roman" pitchFamily="18" charset="0"/>
                <a:cs typeface="Times New Roman" pitchFamily="18" charset="0"/>
              </a:rPr>
              <a:t> which </a:t>
            </a:r>
            <a:r>
              <a:rPr lang="en-US" sz="2000" dirty="0" err="1">
                <a:latin typeface="Times New Roman" pitchFamily="18" charset="0"/>
                <a:cs typeface="Times New Roman" pitchFamily="18" charset="0"/>
              </a:rPr>
              <a:t>catalyses</a:t>
            </a:r>
            <a:r>
              <a:rPr lang="en-US" sz="2000" dirty="0">
                <a:latin typeface="Times New Roman" pitchFamily="18" charset="0"/>
                <a:cs typeface="Times New Roman" pitchFamily="18" charset="0"/>
              </a:rPr>
              <a:t> an intra-molecular rearrangement.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Methyl </a:t>
            </a:r>
            <a:r>
              <a:rPr lang="en-US" sz="2000" b="1" dirty="0" err="1">
                <a:latin typeface="Times New Roman" pitchFamily="18" charset="0"/>
                <a:cs typeface="Times New Roman" pitchFamily="18" charset="0"/>
              </a:rPr>
              <a:t>malonyl</a:t>
            </a:r>
            <a:r>
              <a:rPr lang="en-US" sz="2000" b="1" dirty="0">
                <a:latin typeface="Times New Roman" pitchFamily="18" charset="0"/>
                <a:cs typeface="Times New Roman" pitchFamily="18" charset="0"/>
              </a:rPr>
              <a:t>-CoA </a:t>
            </a:r>
            <a:r>
              <a:rPr lang="en-US" sz="2000" dirty="0">
                <a:latin typeface="Times New Roman" pitchFamily="18" charset="0"/>
                <a:cs typeface="Times New Roman" pitchFamily="18" charset="0"/>
              </a:rPr>
              <a:t>is then </a:t>
            </a:r>
            <a:r>
              <a:rPr lang="en-US" sz="2000" b="1" dirty="0" err="1">
                <a:latin typeface="Times New Roman" pitchFamily="18" charset="0"/>
                <a:cs typeface="Times New Roman" pitchFamily="18" charset="0"/>
              </a:rPr>
              <a:t>decarboxylated</a:t>
            </a:r>
            <a:r>
              <a:rPr lang="en-US" sz="2000" b="1" dirty="0">
                <a:latin typeface="Times New Roman" pitchFamily="18" charset="0"/>
                <a:cs typeface="Times New Roman" pitchFamily="18" charset="0"/>
              </a:rPr>
              <a:t> to </a:t>
            </a:r>
            <a:r>
              <a:rPr lang="en-US" sz="2000" b="1" dirty="0" err="1">
                <a:latin typeface="Times New Roman" pitchFamily="18" charset="0"/>
                <a:cs typeface="Times New Roman" pitchFamily="18" charset="0"/>
              </a:rPr>
              <a:t>propionyl</a:t>
            </a:r>
            <a:r>
              <a:rPr lang="en-US" sz="2000" b="1" dirty="0">
                <a:latin typeface="Times New Roman" pitchFamily="18" charset="0"/>
                <a:cs typeface="Times New Roman" pitchFamily="18" charset="0"/>
              </a:rPr>
              <a:t>-CoA</a:t>
            </a:r>
            <a:r>
              <a:rPr lang="en-US" sz="2000" dirty="0">
                <a:latin typeface="Times New Roman" pitchFamily="18" charset="0"/>
                <a:cs typeface="Times New Roman" pitchFamily="18" charset="0"/>
              </a:rPr>
              <a:t>. </a:t>
            </a:r>
          </a:p>
          <a:p>
            <a:pPr marL="342900" indent="-342900">
              <a:buFont typeface="Arial" pitchFamily="34" charset="0"/>
              <a:buChar char="•"/>
            </a:pPr>
            <a:r>
              <a:rPr lang="en-US" sz="2000" dirty="0">
                <a:latin typeface="Times New Roman" pitchFamily="18" charset="0"/>
                <a:cs typeface="Times New Roman" pitchFamily="18" charset="0"/>
              </a:rPr>
              <a:t>In the final step, </a:t>
            </a:r>
            <a:r>
              <a:rPr lang="en-US" sz="2000" b="1" dirty="0" err="1">
                <a:latin typeface="Times New Roman" pitchFamily="18" charset="0"/>
                <a:cs typeface="Times New Roman" pitchFamily="18" charset="0"/>
              </a:rPr>
              <a:t>propionyl</a:t>
            </a:r>
            <a:r>
              <a:rPr lang="en-US" sz="2000" b="1" dirty="0">
                <a:latin typeface="Times New Roman" pitchFamily="18" charset="0"/>
                <a:cs typeface="Times New Roman" pitchFamily="18" charset="0"/>
              </a:rPr>
              <a:t>-CoA yields propionic acid</a:t>
            </a:r>
            <a:r>
              <a:rPr lang="en-US" sz="2000" dirty="0">
                <a:latin typeface="Times New Roman" pitchFamily="18" charset="0"/>
                <a:cs typeface="Times New Roman" pitchFamily="18" charset="0"/>
              </a:rPr>
              <a:t>, and CoA is transferred to succinic acid by an enzyme, CoA-</a:t>
            </a:r>
            <a:r>
              <a:rPr lang="en-US" sz="2000" dirty="0" err="1">
                <a:latin typeface="Times New Roman" pitchFamily="18" charset="0"/>
                <a:cs typeface="Times New Roman" pitchFamily="18" charset="0"/>
              </a:rPr>
              <a:t>transferase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Together </a:t>
            </a:r>
            <a:r>
              <a:rPr lang="en-US" sz="2000" dirty="0">
                <a:latin typeface="Times New Roman" pitchFamily="18" charset="0"/>
                <a:cs typeface="Times New Roman" pitchFamily="18" charset="0"/>
              </a:rPr>
              <a:t>with lactic acid bacteria, the propionic acid bacteria are used for commercial production of Swiss cheese.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Propionic </a:t>
            </a:r>
            <a:r>
              <a:rPr lang="en-US" sz="2000" dirty="0">
                <a:latin typeface="Times New Roman" pitchFamily="18" charset="0"/>
                <a:cs typeface="Times New Roman" pitchFamily="18" charset="0"/>
              </a:rPr>
              <a:t>acid contributes to the special </a:t>
            </a:r>
            <a:r>
              <a:rPr lang="en-US" sz="2000" dirty="0" smtClean="0">
                <a:latin typeface="Times New Roman" pitchFamily="18" charset="0"/>
                <a:cs typeface="Times New Roman" pitchFamily="18" charset="0"/>
              </a:rPr>
              <a:t>flavor </a:t>
            </a:r>
            <a:r>
              <a:rPr lang="en-US" sz="2000" dirty="0">
                <a:latin typeface="Times New Roman" pitchFamily="18" charset="0"/>
                <a:cs typeface="Times New Roman" pitchFamily="18" charset="0"/>
              </a:rPr>
              <a:t>of this cheese. </a:t>
            </a:r>
          </a:p>
          <a:p>
            <a:endParaRPr lang="en-US" dirty="0" smtClean="0"/>
          </a:p>
          <a:p>
            <a:endParaRPr lang="en-US" dirty="0"/>
          </a:p>
        </p:txBody>
      </p:sp>
    </p:spTree>
    <p:extLst>
      <p:ext uri="{BB962C8B-B14F-4D97-AF65-F5344CB8AC3E}">
        <p14:creationId xmlns:p14="http://schemas.microsoft.com/office/powerpoint/2010/main" val="768879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s://cdn.biologydiscussion.com/wp-content/uploads/2016/08/clip_image088_thumb2_thumb-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76200"/>
            <a:ext cx="7467600" cy="63402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4448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4401205"/>
          </a:xfrm>
          <a:prstGeom prst="rect">
            <a:avLst/>
          </a:prstGeom>
        </p:spPr>
        <p:txBody>
          <a:bodyPr wrap="square">
            <a:spAutoFit/>
          </a:bodyPr>
          <a:lstStyle/>
          <a:p>
            <a:r>
              <a:rPr lang="en-US" sz="2000" b="1" dirty="0">
                <a:latin typeface="Times New Roman" pitchFamily="18" charset="0"/>
                <a:cs typeface="Times New Roman" pitchFamily="18" charset="0"/>
              </a:rPr>
              <a:t>Butyric Acid — </a:t>
            </a:r>
            <a:r>
              <a:rPr lang="en-US" sz="2000" b="1" dirty="0" err="1">
                <a:latin typeface="Times New Roman" pitchFamily="18" charset="0"/>
                <a:cs typeface="Times New Roman" pitchFamily="18" charset="0"/>
              </a:rPr>
              <a:t>Butanol</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Fermentation</a:t>
            </a:r>
          </a:p>
          <a:p>
            <a:endParaRPr lang="en-US" sz="2000" b="1" dirty="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The bacteria carrying out butyric acid-</a:t>
            </a:r>
            <a:r>
              <a:rPr lang="en-US" sz="2000" dirty="0" err="1">
                <a:latin typeface="Times New Roman" pitchFamily="18" charset="0"/>
                <a:cs typeface="Times New Roman" pitchFamily="18" charset="0"/>
              </a:rPr>
              <a:t>butanol</a:t>
            </a:r>
            <a:r>
              <a:rPr lang="en-US" sz="2000" dirty="0">
                <a:latin typeface="Times New Roman" pitchFamily="18" charset="0"/>
                <a:cs typeface="Times New Roman" pitchFamily="18" charset="0"/>
              </a:rPr>
              <a:t> fermentation are all </a:t>
            </a:r>
            <a:r>
              <a:rPr lang="en-US" sz="2000" dirty="0" err="1">
                <a:latin typeface="Times New Roman" pitchFamily="18" charset="0"/>
                <a:cs typeface="Times New Roman" pitchFamily="18" charset="0"/>
              </a:rPr>
              <a:t>obligately</a:t>
            </a:r>
            <a:r>
              <a:rPr lang="en-US" sz="2000" dirty="0">
                <a:latin typeface="Times New Roman" pitchFamily="18" charset="0"/>
                <a:cs typeface="Times New Roman" pitchFamily="18" charset="0"/>
              </a:rPr>
              <a:t> anaerobic spore- forming bacteria belonging to the genus </a:t>
            </a:r>
            <a:r>
              <a:rPr lang="en-US" sz="2000" i="1" dirty="0">
                <a:latin typeface="Times New Roman" pitchFamily="18" charset="0"/>
                <a:cs typeface="Times New Roman" pitchFamily="18" charset="0"/>
              </a:rPr>
              <a:t>Clostridium</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Besides </a:t>
            </a:r>
            <a:r>
              <a:rPr lang="en-US" sz="2000" dirty="0">
                <a:latin typeface="Times New Roman" pitchFamily="18" charset="0"/>
                <a:cs typeface="Times New Roman" pitchFamily="18" charset="0"/>
              </a:rPr>
              <a:t>butyric acid and n-</a:t>
            </a:r>
            <a:r>
              <a:rPr lang="en-US" sz="2000" dirty="0" err="1">
                <a:latin typeface="Times New Roman" pitchFamily="18" charset="0"/>
                <a:cs typeface="Times New Roman" pitchFamily="18" charset="0"/>
              </a:rPr>
              <a:t>butanol</a:t>
            </a:r>
            <a:r>
              <a:rPr lang="en-US" sz="2000" dirty="0">
                <a:latin typeface="Times New Roman" pitchFamily="18" charset="0"/>
                <a:cs typeface="Times New Roman" pitchFamily="18" charset="0"/>
              </a:rPr>
              <a:t>, several other products of this fermentation are acetic acid, ethanol, isopropanol and acetone depending on species.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For example, </a:t>
            </a:r>
            <a:r>
              <a:rPr lang="en-US" sz="2000" i="1" dirty="0">
                <a:latin typeface="Times New Roman" pitchFamily="18" charset="0"/>
                <a:cs typeface="Times New Roman" pitchFamily="18" charset="0"/>
              </a:rPr>
              <a:t>C. </a:t>
            </a:r>
            <a:r>
              <a:rPr lang="en-US" sz="2000" i="1" dirty="0" err="1">
                <a:latin typeface="Times New Roman" pitchFamily="18" charset="0"/>
                <a:cs typeface="Times New Roman" pitchFamily="18" charset="0"/>
              </a:rPr>
              <a:t>butyricum</a:t>
            </a:r>
            <a:r>
              <a:rPr lang="en-US" sz="2000" i="1" dirty="0">
                <a:latin typeface="Times New Roman" pitchFamily="18" charset="0"/>
                <a:cs typeface="Times New Roman" pitchFamily="18" charset="0"/>
              </a:rPr>
              <a:t>, C. </a:t>
            </a:r>
            <a:r>
              <a:rPr lang="en-US" sz="2000" i="1" dirty="0" err="1">
                <a:latin typeface="Times New Roman" pitchFamily="18" charset="0"/>
                <a:cs typeface="Times New Roman" pitchFamily="18" charset="0"/>
              </a:rPr>
              <a:t>lactoacetophilum</a:t>
            </a:r>
            <a:r>
              <a:rPr lang="en-US" sz="2000" i="1" dirty="0">
                <a:latin typeface="Times New Roman" pitchFamily="18" charset="0"/>
                <a:cs typeface="Times New Roman" pitchFamily="18" charset="0"/>
              </a:rPr>
              <a:t>, C. </a:t>
            </a:r>
            <a:r>
              <a:rPr lang="en-US" sz="2000" i="1" dirty="0" err="1">
                <a:latin typeface="Times New Roman" pitchFamily="18" charset="0"/>
                <a:cs typeface="Times New Roman" pitchFamily="18" charset="0"/>
              </a:rPr>
              <a:t>pasteurianum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etc. </a:t>
            </a:r>
            <a:r>
              <a:rPr lang="en-US" sz="2000" b="1" dirty="0">
                <a:latin typeface="Times New Roman" pitchFamily="18" charset="0"/>
                <a:cs typeface="Times New Roman" pitchFamily="18" charset="0"/>
              </a:rPr>
              <a:t>produce</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butyric acid together with acetic acid</a:t>
            </a:r>
            <a:r>
              <a:rPr lang="en-US" sz="2000" dirty="0">
                <a:latin typeface="Times New Roman" pitchFamily="18" charset="0"/>
                <a:cs typeface="Times New Roman" pitchFamily="18" charset="0"/>
              </a:rPr>
              <a:t>, while </a:t>
            </a:r>
            <a:r>
              <a:rPr lang="en-US" sz="2000" i="1" dirty="0">
                <a:latin typeface="Times New Roman" pitchFamily="18" charset="0"/>
                <a:cs typeface="Times New Roman" pitchFamily="18" charset="0"/>
              </a:rPr>
              <a:t>C. </a:t>
            </a:r>
            <a:r>
              <a:rPr lang="en-US" sz="2000" i="1" dirty="0" err="1">
                <a:latin typeface="Times New Roman" pitchFamily="18" charset="0"/>
                <a:cs typeface="Times New Roman" pitchFamily="18" charset="0"/>
              </a:rPr>
              <a:t>butylicum</a:t>
            </a:r>
            <a:r>
              <a:rPr lang="en-US" sz="2000" i="1" dirty="0">
                <a:latin typeface="Times New Roman" pitchFamily="18" charset="0"/>
                <a:cs typeface="Times New Roman" pitchFamily="18" charset="0"/>
              </a:rPr>
              <a:t> and C. </a:t>
            </a:r>
            <a:r>
              <a:rPr lang="en-US" sz="2000" i="1" dirty="0" err="1">
                <a:latin typeface="Times New Roman" pitchFamily="18" charset="0"/>
                <a:cs typeface="Times New Roman" pitchFamily="18" charset="0"/>
              </a:rPr>
              <a:t>acetobutylicum</a:t>
            </a:r>
            <a:r>
              <a:rPr lang="en-US" sz="2000" i="1" dirty="0">
                <a:latin typeface="Times New Roman" pitchFamily="18" charset="0"/>
                <a:cs typeface="Times New Roman" pitchFamily="18" charset="0"/>
              </a:rPr>
              <a:t> </a:t>
            </a:r>
            <a:r>
              <a:rPr lang="en-US" sz="2000" b="1" dirty="0">
                <a:latin typeface="Times New Roman" pitchFamily="18" charset="0"/>
                <a:cs typeface="Times New Roman" pitchFamily="18" charset="0"/>
              </a:rPr>
              <a:t>produce butyric acid, acetic acid and isopropanol or acetone</a:t>
            </a:r>
            <a:r>
              <a:rPr lang="en-US" sz="2000" dirty="0">
                <a:latin typeface="Times New Roman" pitchFamily="18" charset="0"/>
                <a:cs typeface="Times New Roman" pitchFamily="18" charset="0"/>
              </a:rPr>
              <a:t>. Also, as a fermentation product,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is always present</a:t>
            </a:r>
            <a:r>
              <a:rPr lang="en-US" dirty="0"/>
              <a:t>. </a:t>
            </a:r>
          </a:p>
        </p:txBody>
      </p:sp>
    </p:spTree>
    <p:extLst>
      <p:ext uri="{BB962C8B-B14F-4D97-AF65-F5344CB8AC3E}">
        <p14:creationId xmlns:p14="http://schemas.microsoft.com/office/powerpoint/2010/main" val="618713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839200" cy="4985980"/>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Clostridia dissimilate glucose by the EMP to form pyruvic acid which by decarboxylation produces acetyl-CoA.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In the pathway leading to butyric acid in </a:t>
            </a:r>
            <a:r>
              <a:rPr lang="en-US" sz="2000" i="1" dirty="0">
                <a:latin typeface="Times New Roman" pitchFamily="18" charset="0"/>
                <a:cs typeface="Times New Roman" pitchFamily="18" charset="0"/>
              </a:rPr>
              <a:t>C. </a:t>
            </a:r>
            <a:r>
              <a:rPr lang="en-US" sz="2000" i="1" dirty="0" err="1">
                <a:latin typeface="Times New Roman" pitchFamily="18" charset="0"/>
                <a:cs typeface="Times New Roman" pitchFamily="18" charset="0"/>
              </a:rPr>
              <a:t>butyricum</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two molecules of acetyl-CoA are condensed</a:t>
            </a:r>
            <a:r>
              <a:rPr lang="en-US" sz="2000" dirty="0">
                <a:latin typeface="Times New Roman" pitchFamily="18" charset="0"/>
                <a:cs typeface="Times New Roman" pitchFamily="18" charset="0"/>
              </a:rPr>
              <a:t> by the action of the </a:t>
            </a:r>
            <a:r>
              <a:rPr lang="en-US" sz="2000" b="1" dirty="0">
                <a:latin typeface="Times New Roman" pitchFamily="18" charset="0"/>
                <a:cs typeface="Times New Roman" pitchFamily="18" charset="0"/>
              </a:rPr>
              <a:t>enzyme </a:t>
            </a:r>
            <a:r>
              <a:rPr lang="en-US" sz="2000" b="1" dirty="0" err="1">
                <a:latin typeface="Times New Roman" pitchFamily="18" charset="0"/>
                <a:cs typeface="Times New Roman" pitchFamily="18" charset="0"/>
              </a:rPr>
              <a:t>thiolase</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to produce </a:t>
            </a:r>
            <a:r>
              <a:rPr lang="en-US" sz="2000" b="1" dirty="0" err="1">
                <a:latin typeface="Times New Roman" pitchFamily="18" charset="0"/>
                <a:cs typeface="Times New Roman" pitchFamily="18" charset="0"/>
              </a:rPr>
              <a:t>acetoacetyl</a:t>
            </a:r>
            <a:r>
              <a:rPr lang="en-US" sz="2000" b="1" dirty="0">
                <a:latin typeface="Times New Roman" pitchFamily="18" charset="0"/>
                <a:cs typeface="Times New Roman" pitchFamily="18" charset="0"/>
              </a:rPr>
              <a:t> CoA </a:t>
            </a:r>
            <a:r>
              <a:rPr lang="en-US" sz="2000" dirty="0">
                <a:latin typeface="Times New Roman" pitchFamily="18" charset="0"/>
                <a:cs typeface="Times New Roman" pitchFamily="18" charset="0"/>
              </a:rPr>
              <a:t>with </a:t>
            </a:r>
            <a:r>
              <a:rPr lang="en-US" sz="2000" b="1" dirty="0">
                <a:latin typeface="Times New Roman" pitchFamily="18" charset="0"/>
                <a:cs typeface="Times New Roman" pitchFamily="18" charset="0"/>
              </a:rPr>
              <a:t>liberation of one CoA</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err="1" smtClean="0">
                <a:latin typeface="Times New Roman" pitchFamily="18" charset="0"/>
                <a:cs typeface="Times New Roman" pitchFamily="18" charset="0"/>
              </a:rPr>
              <a:t>Acetoacetyl</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CoA </a:t>
            </a:r>
            <a:r>
              <a:rPr lang="en-US" sz="2000" dirty="0">
                <a:latin typeface="Times New Roman" pitchFamily="18" charset="0"/>
                <a:cs typeface="Times New Roman" pitchFamily="18" charset="0"/>
              </a:rPr>
              <a:t>is then </a:t>
            </a:r>
            <a:r>
              <a:rPr lang="en-US" sz="2000" b="1" dirty="0">
                <a:latin typeface="Times New Roman" pitchFamily="18" charset="0"/>
                <a:cs typeface="Times New Roman" pitchFamily="18" charset="0"/>
              </a:rPr>
              <a:t>dehydrogenated</a:t>
            </a:r>
            <a:r>
              <a:rPr lang="en-US" sz="2000" dirty="0">
                <a:latin typeface="Times New Roman" pitchFamily="18" charset="0"/>
                <a:cs typeface="Times New Roman" pitchFamily="18" charset="0"/>
              </a:rPr>
              <a:t> by </a:t>
            </a:r>
            <a:r>
              <a:rPr lang="el-GR" sz="2000" dirty="0">
                <a:latin typeface="Times New Roman" pitchFamily="18" charset="0"/>
                <a:cs typeface="Times New Roman" pitchFamily="18" charset="0"/>
              </a:rPr>
              <a:t>β-</a:t>
            </a:r>
            <a:r>
              <a:rPr lang="en-US" sz="2000" dirty="0" err="1">
                <a:latin typeface="Times New Roman" pitchFamily="18" charset="0"/>
                <a:cs typeface="Times New Roman" pitchFamily="18" charset="0"/>
              </a:rPr>
              <a:t>hydroxybutyryl</a:t>
            </a:r>
            <a:r>
              <a:rPr lang="en-US" sz="2000" dirty="0">
                <a:latin typeface="Times New Roman" pitchFamily="18" charset="0"/>
                <a:cs typeface="Times New Roman" pitchFamily="18" charset="0"/>
              </a:rPr>
              <a:t>-CoA dehydrogenase to form </a:t>
            </a:r>
            <a:r>
              <a:rPr lang="en-US" sz="2000" b="1" dirty="0">
                <a:latin typeface="Times New Roman" pitchFamily="18" charset="0"/>
                <a:cs typeface="Times New Roman" pitchFamily="18" charset="0"/>
              </a:rPr>
              <a:t>P-</a:t>
            </a:r>
            <a:r>
              <a:rPr lang="en-US" sz="2000" b="1" dirty="0" err="1">
                <a:latin typeface="Times New Roman" pitchFamily="18" charset="0"/>
                <a:cs typeface="Times New Roman" pitchFamily="18" charset="0"/>
              </a:rPr>
              <a:t>hydroxbutyryl</a:t>
            </a:r>
            <a:r>
              <a:rPr lang="en-US" sz="2000" b="1" dirty="0">
                <a:latin typeface="Times New Roman" pitchFamily="18" charset="0"/>
                <a:cs typeface="Times New Roman" pitchFamily="18" charset="0"/>
              </a:rPr>
              <a:t> CoA with NADH</a:t>
            </a:r>
            <a:r>
              <a:rPr lang="en-US" sz="2000" b="1"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acting as H-donor. </a:t>
            </a:r>
          </a:p>
          <a:p>
            <a:pPr marL="342900" indent="-342900">
              <a:buFont typeface="Arial" pitchFamily="34" charset="0"/>
              <a:buChar char="•"/>
            </a:pP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dehydrogenated product </a:t>
            </a:r>
            <a:r>
              <a:rPr lang="en-US" sz="2000" dirty="0">
                <a:latin typeface="Times New Roman" pitchFamily="18" charset="0"/>
                <a:cs typeface="Times New Roman" pitchFamily="18" charset="0"/>
              </a:rPr>
              <a:t>next gives rise to </a:t>
            </a:r>
            <a:r>
              <a:rPr lang="en-US" sz="2000" b="1" dirty="0" err="1">
                <a:latin typeface="Times New Roman" pitchFamily="18" charset="0"/>
                <a:cs typeface="Times New Roman" pitchFamily="18" charset="0"/>
              </a:rPr>
              <a:t>crotonyl</a:t>
            </a:r>
            <a:r>
              <a:rPr lang="en-US" sz="2000" b="1" dirty="0">
                <a:latin typeface="Times New Roman" pitchFamily="18" charset="0"/>
                <a:cs typeface="Times New Roman" pitchFamily="18" charset="0"/>
              </a:rPr>
              <a:t>-CoA</a:t>
            </a:r>
            <a:r>
              <a:rPr lang="en-US" sz="2000" dirty="0">
                <a:latin typeface="Times New Roman" pitchFamily="18" charset="0"/>
                <a:cs typeface="Times New Roman" pitchFamily="18" charset="0"/>
              </a:rPr>
              <a:t> through the action of the enzyme </a:t>
            </a:r>
            <a:r>
              <a:rPr lang="en-US" sz="2000" dirty="0" err="1">
                <a:latin typeface="Times New Roman" pitchFamily="18" charset="0"/>
                <a:cs typeface="Times New Roman" pitchFamily="18" charset="0"/>
              </a:rPr>
              <a:t>crotonase</a:t>
            </a:r>
            <a:r>
              <a:rPr lang="en-US" sz="2000" dirty="0">
                <a:latin typeface="Times New Roman" pitchFamily="18" charset="0"/>
                <a:cs typeface="Times New Roman" pitchFamily="18" charset="0"/>
              </a:rPr>
              <a:t>. </a:t>
            </a:r>
          </a:p>
          <a:p>
            <a:pPr marL="342900" indent="-342900">
              <a:buFont typeface="Arial" pitchFamily="34" charset="0"/>
              <a:buChar char="•"/>
            </a:pPr>
            <a:r>
              <a:rPr lang="en-US" sz="2000" b="1" dirty="0" err="1" smtClean="0">
                <a:latin typeface="Times New Roman" pitchFamily="18" charset="0"/>
                <a:cs typeface="Times New Roman" pitchFamily="18" charset="0"/>
              </a:rPr>
              <a:t>Crotonyl</a:t>
            </a:r>
            <a:r>
              <a:rPr lang="en-US" sz="2000" b="1" dirty="0" smtClean="0">
                <a:latin typeface="Times New Roman" pitchFamily="18" charset="0"/>
                <a:cs typeface="Times New Roman" pitchFamily="18" charset="0"/>
              </a:rPr>
              <a:t>-CoA</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undergoes another step of </a:t>
            </a:r>
            <a:r>
              <a:rPr lang="en-US" sz="2000" b="1" dirty="0">
                <a:latin typeface="Times New Roman" pitchFamily="18" charset="0"/>
                <a:cs typeface="Times New Roman" pitchFamily="18" charset="0"/>
              </a:rPr>
              <a:t>reduction </a:t>
            </a:r>
            <a:r>
              <a:rPr lang="en-US" sz="2000" dirty="0" err="1">
                <a:latin typeface="Times New Roman" pitchFamily="18" charset="0"/>
                <a:cs typeface="Times New Roman" pitchFamily="18" charset="0"/>
              </a:rPr>
              <a:t>catalysed</a:t>
            </a:r>
            <a:r>
              <a:rPr lang="en-US" sz="2000" dirty="0">
                <a:latin typeface="Times New Roman" pitchFamily="18" charset="0"/>
                <a:cs typeface="Times New Roman" pitchFamily="18" charset="0"/>
              </a:rPr>
              <a:t> by </a:t>
            </a:r>
            <a:r>
              <a:rPr lang="en-US" sz="2000" dirty="0" err="1">
                <a:latin typeface="Times New Roman" pitchFamily="18" charset="0"/>
                <a:cs typeface="Times New Roman" pitchFamily="18" charset="0"/>
              </a:rPr>
              <a:t>butyryl</a:t>
            </a:r>
            <a:r>
              <a:rPr lang="en-US" sz="2000" dirty="0">
                <a:latin typeface="Times New Roman" pitchFamily="18" charset="0"/>
                <a:cs typeface="Times New Roman" pitchFamily="18" charset="0"/>
              </a:rPr>
              <a:t>-CoA </a:t>
            </a:r>
            <a:r>
              <a:rPr lang="en-US" sz="2000" dirty="0" smtClean="0">
                <a:latin typeface="Times New Roman" pitchFamily="18" charset="0"/>
                <a:cs typeface="Times New Roman" pitchFamily="18" charset="0"/>
              </a:rPr>
              <a:t>dehydrogenase which </a:t>
            </a:r>
            <a:r>
              <a:rPr lang="en-US" sz="2000" dirty="0">
                <a:latin typeface="Times New Roman" pitchFamily="18" charset="0"/>
                <a:cs typeface="Times New Roman" pitchFamily="18" charset="0"/>
              </a:rPr>
              <a:t>is FADH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-linked producing </a:t>
            </a:r>
            <a:r>
              <a:rPr lang="en-US" sz="2000" b="1" dirty="0" err="1" smtClean="0">
                <a:latin typeface="Times New Roman" pitchFamily="18" charset="0"/>
                <a:cs typeface="Times New Roman" pitchFamily="18" charset="0"/>
              </a:rPr>
              <a:t>butyryl</a:t>
            </a:r>
            <a:r>
              <a:rPr lang="en-US" sz="2000" b="1" dirty="0" smtClean="0">
                <a:latin typeface="Times New Roman" pitchFamily="18" charset="0"/>
                <a:cs typeface="Times New Roman" pitchFamily="18" charset="0"/>
              </a:rPr>
              <a:t>-CoA  </a:t>
            </a:r>
            <a:r>
              <a:rPr lang="en-US" sz="2000" dirty="0" smtClean="0">
                <a:latin typeface="Times New Roman" pitchFamily="18" charset="0"/>
                <a:cs typeface="Times New Roman" pitchFamily="18" charset="0"/>
              </a:rPr>
              <a:t>which is  </a:t>
            </a:r>
            <a:r>
              <a:rPr lang="en-US" sz="2000" dirty="0">
                <a:latin typeface="Times New Roman" pitchFamily="18" charset="0"/>
                <a:cs typeface="Times New Roman" pitchFamily="18" charset="0"/>
              </a:rPr>
              <a:t>finally converted to </a:t>
            </a:r>
            <a:r>
              <a:rPr lang="en-US" sz="2000" b="1" dirty="0" smtClean="0">
                <a:latin typeface="Times New Roman" pitchFamily="18" charset="0"/>
                <a:cs typeface="Times New Roman" pitchFamily="18" charset="0"/>
              </a:rPr>
              <a:t>butyric </a:t>
            </a:r>
            <a:r>
              <a:rPr lang="en-US" sz="2000" b="1" dirty="0">
                <a:latin typeface="Times New Roman" pitchFamily="18" charset="0"/>
                <a:cs typeface="Times New Roman" pitchFamily="18" charset="0"/>
              </a:rPr>
              <a:t>acid </a:t>
            </a:r>
            <a:r>
              <a:rPr lang="en-US" sz="2000" dirty="0" smtClean="0">
                <a:latin typeface="Times New Roman" pitchFamily="18" charset="0"/>
                <a:cs typeface="Times New Roman" pitchFamily="18" charset="0"/>
              </a:rPr>
              <a:t>by </a:t>
            </a:r>
            <a:r>
              <a:rPr lang="en-US" sz="2000" b="1" dirty="0" smtClean="0">
                <a:latin typeface="Times New Roman" pitchFamily="18" charset="0"/>
                <a:cs typeface="Times New Roman" pitchFamily="18" charset="0"/>
              </a:rPr>
              <a:t>removal </a:t>
            </a:r>
            <a:r>
              <a:rPr lang="en-US" sz="2000" b="1" dirty="0">
                <a:latin typeface="Times New Roman" pitchFamily="18" charset="0"/>
                <a:cs typeface="Times New Roman" pitchFamily="18" charset="0"/>
              </a:rPr>
              <a:t>of CoA and addition of water </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Under </a:t>
            </a:r>
            <a:r>
              <a:rPr lang="en-US" sz="2000" b="1" dirty="0">
                <a:latin typeface="Times New Roman" pitchFamily="18" charset="0"/>
                <a:cs typeface="Times New Roman" pitchFamily="18" charset="0"/>
              </a:rPr>
              <a:t>alkaline conditions</a:t>
            </a:r>
            <a:r>
              <a:rPr lang="en-US" sz="2000" dirty="0">
                <a:latin typeface="Times New Roman" pitchFamily="18" charset="0"/>
                <a:cs typeface="Times New Roman" pitchFamily="18" charset="0"/>
              </a:rPr>
              <a:t>, </a:t>
            </a:r>
            <a:r>
              <a:rPr lang="en-US" sz="2000" b="1" dirty="0" err="1">
                <a:latin typeface="Times New Roman" pitchFamily="18" charset="0"/>
                <a:cs typeface="Times New Roman" pitchFamily="18" charset="0"/>
              </a:rPr>
              <a:t>butyryl</a:t>
            </a:r>
            <a:r>
              <a:rPr lang="en-US" sz="2000" b="1" dirty="0">
                <a:latin typeface="Times New Roman" pitchFamily="18" charset="0"/>
                <a:cs typeface="Times New Roman" pitchFamily="18" charset="0"/>
              </a:rPr>
              <a:t> CoA is converted </a:t>
            </a:r>
            <a:r>
              <a:rPr lang="en-US" sz="2000" dirty="0">
                <a:latin typeface="Times New Roman" pitchFamily="18" charset="0"/>
                <a:cs typeface="Times New Roman" pitchFamily="18" charset="0"/>
              </a:rPr>
              <a:t>by C. </a:t>
            </a:r>
            <a:r>
              <a:rPr lang="en-US" sz="2000" dirty="0" err="1">
                <a:latin typeface="Times New Roman" pitchFamily="18" charset="0"/>
                <a:cs typeface="Times New Roman" pitchFamily="18" charset="0"/>
              </a:rPr>
              <a:t>acetobutylicum</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to n-</a:t>
            </a:r>
            <a:r>
              <a:rPr lang="en-US" sz="2000" b="1" dirty="0" err="1">
                <a:latin typeface="Times New Roman" pitchFamily="18" charset="0"/>
                <a:cs typeface="Times New Roman" pitchFamily="18" charset="0"/>
              </a:rPr>
              <a:t>butanol</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through two steps </a:t>
            </a:r>
            <a:r>
              <a:rPr lang="en-US" sz="2000" dirty="0" err="1">
                <a:latin typeface="Times New Roman" pitchFamily="18" charset="0"/>
                <a:cs typeface="Times New Roman" pitchFamily="18" charset="0"/>
              </a:rPr>
              <a:t>catalysed</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by </a:t>
            </a:r>
            <a:r>
              <a:rPr lang="en-US" sz="2000" b="1" dirty="0" err="1">
                <a:latin typeface="Times New Roman" pitchFamily="18" charset="0"/>
                <a:cs typeface="Times New Roman" pitchFamily="18" charset="0"/>
              </a:rPr>
              <a:t>butyryl</a:t>
            </a:r>
            <a:r>
              <a:rPr lang="en-US" sz="2000" b="1" dirty="0">
                <a:latin typeface="Times New Roman" pitchFamily="18" charset="0"/>
                <a:cs typeface="Times New Roman" pitchFamily="18" charset="0"/>
              </a:rPr>
              <a:t>-CoA dehydrogenase and </a:t>
            </a:r>
            <a:r>
              <a:rPr lang="en-US" sz="2000" b="1" dirty="0" err="1">
                <a:latin typeface="Times New Roman" pitchFamily="18" charset="0"/>
                <a:cs typeface="Times New Roman" pitchFamily="18" charset="0"/>
              </a:rPr>
              <a:t>butyryl</a:t>
            </a:r>
            <a:r>
              <a:rPr lang="en-US" sz="2000" b="1" dirty="0">
                <a:latin typeface="Times New Roman" pitchFamily="18" charset="0"/>
                <a:cs typeface="Times New Roman" pitchFamily="18" charset="0"/>
              </a:rPr>
              <a:t> aldehyde dehydrogenase</a:t>
            </a:r>
          </a:p>
          <a:p>
            <a:endParaRPr lang="en-US" b="1" dirty="0"/>
          </a:p>
        </p:txBody>
      </p:sp>
    </p:spTree>
    <p:extLst>
      <p:ext uri="{BB962C8B-B14F-4D97-AF65-F5344CB8AC3E}">
        <p14:creationId xmlns:p14="http://schemas.microsoft.com/office/powerpoint/2010/main" val="2755602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cdn.biologydiscussion.com/wp-content/uploads/2016/08/clip_image090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6" y="533400"/>
            <a:ext cx="7620000" cy="579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32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81000"/>
            <a:ext cx="8610600" cy="3600986"/>
          </a:xfrm>
          <a:prstGeom prst="rect">
            <a:avLst/>
          </a:prstGeom>
        </p:spPr>
        <p:txBody>
          <a:bodyPr wrap="square">
            <a:spAutoFit/>
          </a:bodyPr>
          <a:lstStyle/>
          <a:p>
            <a:pPr>
              <a:lnSpc>
                <a:spcPct val="150000"/>
              </a:lnSpc>
            </a:pPr>
            <a:r>
              <a:rPr lang="en-US" sz="2000" i="1" dirty="0">
                <a:latin typeface="Times New Roman" pitchFamily="18" charset="0"/>
                <a:cs typeface="Times New Roman" pitchFamily="18" charset="0"/>
              </a:rPr>
              <a:t>C. </a:t>
            </a:r>
            <a:r>
              <a:rPr lang="en-US" sz="2000" i="1" dirty="0" err="1">
                <a:latin typeface="Times New Roman" pitchFamily="18" charset="0"/>
                <a:cs typeface="Times New Roman" pitchFamily="18" charset="0"/>
              </a:rPr>
              <a:t>acetobutylicum</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also produces isopropanol by reduction of acetone under alkaline conditions. </a:t>
            </a:r>
            <a:endParaRPr lang="en-US" sz="2000" dirty="0" smtClean="0">
              <a:latin typeface="Times New Roman" pitchFamily="18" charset="0"/>
              <a:cs typeface="Times New Roman" pitchFamily="18" charset="0"/>
            </a:endParaRPr>
          </a:p>
          <a:p>
            <a:pPr>
              <a:lnSpc>
                <a:spcPct val="150000"/>
              </a:lnSpc>
            </a:pPr>
            <a:r>
              <a:rPr lang="en-US" sz="2000" dirty="0" smtClean="0">
                <a:latin typeface="Times New Roman" pitchFamily="18" charset="0"/>
                <a:cs typeface="Times New Roman" pitchFamily="18" charset="0"/>
              </a:rPr>
              <a:t>Acetone </a:t>
            </a:r>
            <a:r>
              <a:rPr lang="en-US" sz="2000" dirty="0">
                <a:latin typeface="Times New Roman" pitchFamily="18" charset="0"/>
                <a:cs typeface="Times New Roman" pitchFamily="18" charset="0"/>
              </a:rPr>
              <a:t>is produced by decarboxylation of </a:t>
            </a:r>
            <a:r>
              <a:rPr lang="en-US" sz="2000" dirty="0" err="1" smtClean="0">
                <a:latin typeface="Times New Roman" pitchFamily="18" charset="0"/>
                <a:cs typeface="Times New Roman" pitchFamily="18" charset="0"/>
              </a:rPr>
              <a:t>acetoacetic</a:t>
            </a:r>
            <a:r>
              <a:rPr lang="en-US" sz="2000" dirty="0" smtClean="0">
                <a:latin typeface="Times New Roman" pitchFamily="18" charset="0"/>
                <a:cs typeface="Times New Roman" pitchFamily="18" charset="0"/>
              </a:rPr>
              <a:t> acid. </a:t>
            </a: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Clostridia always produce molecular hydrogen as one of the fermentation products. Hydrogen originates from </a:t>
            </a:r>
            <a:r>
              <a:rPr lang="en-US" sz="2000" dirty="0" err="1" smtClean="0">
                <a:latin typeface="Times New Roman" pitchFamily="18" charset="0"/>
                <a:cs typeface="Times New Roman" pitchFamily="18" charset="0"/>
              </a:rPr>
              <a:t>phosphoro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clastic</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cleavage of </a:t>
            </a:r>
            <a:r>
              <a:rPr lang="en-US" sz="2000" dirty="0" smtClean="0">
                <a:latin typeface="Times New Roman" pitchFamily="18" charset="0"/>
                <a:cs typeface="Times New Roman" pitchFamily="18" charset="0"/>
              </a:rPr>
              <a:t>pyruvate.</a:t>
            </a:r>
          </a:p>
          <a:p>
            <a:pPr>
              <a:lnSpc>
                <a:spcPct val="150000"/>
              </a:lnSpc>
            </a:pPr>
            <a:r>
              <a:rPr lang="en-US" sz="2000" b="1" dirty="0">
                <a:latin typeface="Times New Roman" pitchFamily="18" charset="0"/>
                <a:cs typeface="Times New Roman" pitchFamily="18" charset="0"/>
              </a:rPr>
              <a:t>This cleavage produces acetyl phosphate, molecular hydrogen and CO</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as shown</a:t>
            </a:r>
            <a:r>
              <a:rPr lang="en-US" sz="2000" b="1" dirty="0" smtClean="0">
                <a:latin typeface="Times New Roman" pitchFamily="18" charset="0"/>
                <a:cs typeface="Times New Roman" pitchFamily="18" charset="0"/>
              </a:rPr>
              <a:t>:</a:t>
            </a:r>
          </a:p>
          <a:p>
            <a:endParaRPr lang="en-US" dirty="0"/>
          </a:p>
        </p:txBody>
      </p:sp>
      <p:pic>
        <p:nvPicPr>
          <p:cNvPr id="6148" name="Picture 4" descr="https://cdn.biologydiscussion.com/wp-content/uploads/2016/08/clip_image092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 y="3741033"/>
            <a:ext cx="7704161" cy="1654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52400" y="5486400"/>
            <a:ext cx="8618561" cy="1323439"/>
          </a:xfrm>
          <a:prstGeom prst="rect">
            <a:avLst/>
          </a:prstGeom>
        </p:spPr>
        <p:txBody>
          <a:bodyPr wrap="square">
            <a:spAutoFit/>
          </a:bodyPr>
          <a:lstStyle/>
          <a:p>
            <a:r>
              <a:rPr lang="en-US" sz="2000" dirty="0">
                <a:latin typeface="Times New Roman" pitchFamily="18" charset="0"/>
                <a:cs typeface="Times New Roman" pitchFamily="18" charset="0"/>
              </a:rPr>
              <a:t>During such cleavage, hydrogen is at first transferred to an iron-containing protein called </a:t>
            </a:r>
            <a:r>
              <a:rPr lang="en-US" sz="2000" dirty="0" err="1">
                <a:latin typeface="Times New Roman" pitchFamily="18" charset="0"/>
                <a:cs typeface="Times New Roman" pitchFamily="18" charset="0"/>
              </a:rPr>
              <a:t>ferredoxine</a:t>
            </a:r>
            <a:r>
              <a:rPr lang="en-US" sz="2000" dirty="0">
                <a:latin typeface="Times New Roman" pitchFamily="18" charset="0"/>
                <a:cs typeface="Times New Roman" pitchFamily="18" charset="0"/>
              </a:rPr>
              <a:t> which is thereby reduced.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Molecular </a:t>
            </a:r>
            <a:r>
              <a:rPr lang="en-US" sz="2000" dirty="0">
                <a:latin typeface="Times New Roman" pitchFamily="18" charset="0"/>
                <a:cs typeface="Times New Roman" pitchFamily="18" charset="0"/>
              </a:rPr>
              <a:t>hydrogen is liberated from the reduced compound through the action of </a:t>
            </a:r>
            <a:r>
              <a:rPr lang="en-US" sz="2000" dirty="0" err="1">
                <a:latin typeface="Times New Roman" pitchFamily="18" charset="0"/>
                <a:cs typeface="Times New Roman" pitchFamily="18" charset="0"/>
              </a:rPr>
              <a:t>hydrogenase</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ferredoxine</a:t>
            </a:r>
            <a:r>
              <a:rPr lang="en-US" sz="2000" dirty="0">
                <a:latin typeface="Times New Roman" pitchFamily="18" charset="0"/>
                <a:cs typeface="Times New Roman" pitchFamily="18" charset="0"/>
              </a:rPr>
              <a:t> is oxidized</a:t>
            </a:r>
          </a:p>
        </p:txBody>
      </p:sp>
    </p:spTree>
    <p:extLst>
      <p:ext uri="{BB962C8B-B14F-4D97-AF65-F5344CB8AC3E}">
        <p14:creationId xmlns:p14="http://schemas.microsoft.com/office/powerpoint/2010/main" val="1731592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s://cdn.biologydiscussion.com/wp-content/uploads/2016/08/clip_image094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4413"/>
            <a:ext cx="5338915" cy="6613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949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019" y="152400"/>
            <a:ext cx="8686800" cy="6247864"/>
          </a:xfrm>
          <a:prstGeom prst="rect">
            <a:avLst/>
          </a:prstGeom>
        </p:spPr>
        <p:txBody>
          <a:bodyPr wrap="square">
            <a:spAutoFit/>
          </a:bodyPr>
          <a:lstStyle/>
          <a:p>
            <a:r>
              <a:rPr lang="en-US" sz="2000" b="1" dirty="0">
                <a:latin typeface="Times New Roman" pitchFamily="18" charset="0"/>
                <a:cs typeface="Times New Roman" pitchFamily="18" charset="0"/>
              </a:rPr>
              <a:t>Mixed Acid Fermentation:</a:t>
            </a:r>
          </a:p>
          <a:p>
            <a:pPr marL="342900" indent="-342900">
              <a:buFont typeface="Arial" pitchFamily="34" charset="0"/>
              <a:buChar char="•"/>
            </a:pPr>
            <a:r>
              <a:rPr lang="en-US" sz="2000" dirty="0">
                <a:latin typeface="Times New Roman" pitchFamily="18" charset="0"/>
                <a:cs typeface="Times New Roman" pitchFamily="18" charset="0"/>
              </a:rPr>
              <a:t>This type of fermentation occurs characteristically in bacteria belonging to the family </a:t>
            </a:r>
            <a:r>
              <a:rPr lang="en-US" sz="2000" dirty="0" err="1">
                <a:latin typeface="Times New Roman" pitchFamily="18" charset="0"/>
                <a:cs typeface="Times New Roman" pitchFamily="18" charset="0"/>
              </a:rPr>
              <a:t>Enterobacteriaceae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These </a:t>
            </a:r>
            <a:r>
              <a:rPr lang="en-US" sz="2000" dirty="0">
                <a:latin typeface="Times New Roman" pitchFamily="18" charset="0"/>
                <a:cs typeface="Times New Roman" pitchFamily="18" charset="0"/>
              </a:rPr>
              <a:t>bacteria can grow both aerobically carrying out oxygen respiration or anaerobically carrying out fermentation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type of fermentation is called mixed-acid, </a:t>
            </a:r>
            <a:r>
              <a:rPr lang="en-US" sz="2000" dirty="0" smtClean="0">
                <a:latin typeface="Times New Roman" pitchFamily="18" charset="0"/>
                <a:cs typeface="Times New Roman" pitchFamily="18" charset="0"/>
              </a:rPr>
              <a:t>because </a:t>
            </a:r>
            <a:r>
              <a:rPr lang="en-US" sz="2000" dirty="0">
                <a:latin typeface="Times New Roman" pitchFamily="18" charset="0"/>
                <a:cs typeface="Times New Roman" pitchFamily="18" charset="0"/>
              </a:rPr>
              <a:t>several different organic acids and neutral compounds are </a:t>
            </a:r>
            <a:r>
              <a:rPr lang="en-US" sz="2000" dirty="0" smtClean="0">
                <a:latin typeface="Times New Roman" pitchFamily="18" charset="0"/>
                <a:cs typeface="Times New Roman" pitchFamily="18" charset="0"/>
              </a:rPr>
              <a:t>produced</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as </a:t>
            </a:r>
            <a:r>
              <a:rPr lang="en-US" sz="2000" dirty="0">
                <a:latin typeface="Times New Roman" pitchFamily="18" charset="0"/>
                <a:cs typeface="Times New Roman" pitchFamily="18" charset="0"/>
              </a:rPr>
              <a:t>products</a:t>
            </a:r>
            <a:r>
              <a:rPr lang="en-US" sz="2000" dirty="0" smtClean="0">
                <a:latin typeface="Times New Roman" pitchFamily="18" charset="0"/>
                <a:cs typeface="Times New Roman" pitchFamily="18" charset="0"/>
              </a:rPr>
              <a:t>. </a:t>
            </a:r>
          </a:p>
          <a:p>
            <a:pPr marL="342900" indent="-342900">
              <a:buFont typeface="Arial" pitchFamily="34" charset="0"/>
              <a:buChar char="•"/>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characteristic acid of mixed fermentation is formic acid, though it is by no means the major product. </a:t>
            </a:r>
          </a:p>
          <a:p>
            <a:pPr marL="342900" indent="-342900">
              <a:buFont typeface="Arial" pitchFamily="34" charset="0"/>
              <a:buChar char="•"/>
            </a:pPr>
            <a:r>
              <a:rPr lang="en-US" sz="2000" dirty="0">
                <a:latin typeface="Times New Roman" pitchFamily="18" charset="0"/>
                <a:cs typeface="Times New Roman" pitchFamily="18" charset="0"/>
              </a:rPr>
              <a:t>Depending on species, a number of-different substances are formed, like acetic acid, succinic acid, lactic acid, ethanol, </a:t>
            </a:r>
            <a:r>
              <a:rPr lang="en-US" sz="2000"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and molecular hydrogen.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On </a:t>
            </a:r>
            <a:r>
              <a:rPr lang="en-US" sz="2000" dirty="0">
                <a:latin typeface="Times New Roman" pitchFamily="18" charset="0"/>
                <a:cs typeface="Times New Roman" pitchFamily="18" charset="0"/>
              </a:rPr>
              <a:t>the basis of fermentation products, the </a:t>
            </a:r>
            <a:r>
              <a:rPr lang="en-US" sz="2000" dirty="0" err="1">
                <a:latin typeface="Times New Roman" pitchFamily="18" charset="0"/>
                <a:cs typeface="Times New Roman" pitchFamily="18" charset="0"/>
              </a:rPr>
              <a:t>enterobacteria</a:t>
            </a:r>
            <a:r>
              <a:rPr lang="en-US" sz="2000" dirty="0">
                <a:latin typeface="Times New Roman" pitchFamily="18" charset="0"/>
                <a:cs typeface="Times New Roman" pitchFamily="18" charset="0"/>
              </a:rPr>
              <a:t> can be divided into two groups: one group having an </a:t>
            </a:r>
            <a:r>
              <a:rPr lang="en-US" sz="2000" i="1" dirty="0">
                <a:latin typeface="Times New Roman" pitchFamily="18" charset="0"/>
                <a:cs typeface="Times New Roman" pitchFamily="18" charset="0"/>
              </a:rPr>
              <a:t>Escherichia coli</a:t>
            </a:r>
            <a:r>
              <a:rPr lang="en-US" sz="2000" dirty="0">
                <a:latin typeface="Times New Roman" pitchFamily="18" charset="0"/>
                <a:cs typeface="Times New Roman" pitchFamily="18" charset="0"/>
              </a:rPr>
              <a:t>-type fermentation, and the other having an </a:t>
            </a:r>
            <a:r>
              <a:rPr lang="en-US" sz="2000" i="1" dirty="0" err="1">
                <a:latin typeface="Times New Roman" pitchFamily="18" charset="0"/>
                <a:cs typeface="Times New Roman" pitchFamily="18" charset="0"/>
              </a:rPr>
              <a:t>Enterobacter</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aerogenes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type.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very significant difference in these two types is the formation of </a:t>
            </a:r>
            <a:r>
              <a:rPr lang="en-US" sz="2000"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(2, 3-butylene glycol) from pyruvic acid by </a:t>
            </a:r>
            <a:r>
              <a:rPr lang="en-US" sz="2000" i="1" dirty="0" err="1">
                <a:latin typeface="Times New Roman" pitchFamily="18" charset="0"/>
                <a:cs typeface="Times New Roman" pitchFamily="18" charset="0"/>
              </a:rPr>
              <a:t>Enterobacter</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aerogenes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i="1" dirty="0">
                <a:latin typeface="Times New Roman" pitchFamily="18" charset="0"/>
                <a:cs typeface="Times New Roman" pitchFamily="18" charset="0"/>
              </a:rPr>
              <a:t>E. coli </a:t>
            </a:r>
            <a:r>
              <a:rPr lang="en-US" sz="2000" dirty="0">
                <a:latin typeface="Times New Roman" pitchFamily="18" charset="0"/>
                <a:cs typeface="Times New Roman" pitchFamily="18" charset="0"/>
              </a:rPr>
              <a:t>type of fermentation these are absent.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Both </a:t>
            </a:r>
            <a:r>
              <a:rPr lang="en-US" sz="2000" dirty="0">
                <a:latin typeface="Times New Roman" pitchFamily="18" charset="0"/>
                <a:cs typeface="Times New Roman" pitchFamily="18" charset="0"/>
              </a:rPr>
              <a:t>types dissimilate glucose to pyruvic acid. </a:t>
            </a:r>
          </a:p>
        </p:txBody>
      </p:sp>
    </p:spTree>
    <p:extLst>
      <p:ext uri="{BB962C8B-B14F-4D97-AF65-F5344CB8AC3E}">
        <p14:creationId xmlns:p14="http://schemas.microsoft.com/office/powerpoint/2010/main" val="3492143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10600" cy="1631216"/>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Mixed acid fermentation is sometimes called formic acid fermentation. Under anaerobic condition, </a:t>
            </a:r>
            <a:r>
              <a:rPr lang="en-US" sz="2000" i="1" dirty="0">
                <a:latin typeface="Times New Roman" pitchFamily="18" charset="0"/>
                <a:cs typeface="Times New Roman" pitchFamily="18" charset="0"/>
              </a:rPr>
              <a:t>E. coli </a:t>
            </a:r>
            <a:r>
              <a:rPr lang="en-US" sz="2000" dirty="0">
                <a:latin typeface="Times New Roman" pitchFamily="18" charset="0"/>
                <a:cs typeface="Times New Roman" pitchFamily="18" charset="0"/>
              </a:rPr>
              <a:t>cleaves pyruvic acid to acetyl-CoA and formic acid. </a:t>
            </a:r>
          </a:p>
          <a:p>
            <a:pPr marL="342900" indent="-342900">
              <a:buFont typeface="Arial" pitchFamily="34" charset="0"/>
              <a:buChar char="•"/>
            </a:pPr>
            <a:r>
              <a:rPr lang="en-US" sz="2000" b="1" dirty="0">
                <a:latin typeface="Times New Roman" pitchFamily="18" charset="0"/>
                <a:cs typeface="Times New Roman" pitchFamily="18" charset="0"/>
              </a:rPr>
              <a:t>The reaction is </a:t>
            </a:r>
            <a:r>
              <a:rPr lang="en-US" sz="2000" b="1" dirty="0" err="1">
                <a:latin typeface="Times New Roman" pitchFamily="18" charset="0"/>
                <a:cs typeface="Times New Roman" pitchFamily="18" charset="0"/>
              </a:rPr>
              <a:t>catalysed</a:t>
            </a:r>
            <a:r>
              <a:rPr lang="en-US" sz="2000" b="1" dirty="0">
                <a:latin typeface="Times New Roman" pitchFamily="18" charset="0"/>
                <a:cs typeface="Times New Roman" pitchFamily="18" charset="0"/>
              </a:rPr>
              <a:t> by the enzyme, pyruvate-formic acid </a:t>
            </a:r>
            <a:r>
              <a:rPr lang="en-US" sz="2000" b="1" dirty="0" err="1">
                <a:latin typeface="Times New Roman" pitchFamily="18" charset="0"/>
                <a:cs typeface="Times New Roman" pitchFamily="18" charset="0"/>
              </a:rPr>
              <a:t>lyase</a:t>
            </a:r>
            <a:r>
              <a:rPr lang="en-US" sz="2000" b="1" dirty="0">
                <a:latin typeface="Times New Roman" pitchFamily="18" charset="0"/>
                <a:cs typeface="Times New Roman" pitchFamily="18" charset="0"/>
              </a:rPr>
              <a:t> as shown</a:t>
            </a:r>
            <a:endParaRPr lang="en-US" sz="2000" dirty="0">
              <a:latin typeface="Times New Roman" pitchFamily="18" charset="0"/>
              <a:cs typeface="Times New Roman" pitchFamily="18" charset="0"/>
            </a:endParaRPr>
          </a:p>
        </p:txBody>
      </p:sp>
      <p:pic>
        <p:nvPicPr>
          <p:cNvPr id="8194" name="Picture 2" descr="https://cdn.biologydiscussion.com/wp-content/uploads/2016/08/clip_image096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823884"/>
            <a:ext cx="5661830" cy="1143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28600" y="3290501"/>
            <a:ext cx="8763000" cy="707886"/>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Formic acid so formed is then cleaved by another </a:t>
            </a:r>
            <a:r>
              <a:rPr lang="en-US" sz="2000" dirty="0" err="1">
                <a:latin typeface="Times New Roman" pitchFamily="18" charset="0"/>
                <a:cs typeface="Times New Roman" pitchFamily="18" charset="0"/>
              </a:rPr>
              <a:t>lyase</a:t>
            </a:r>
            <a:r>
              <a:rPr lang="en-US" sz="2000" dirty="0">
                <a:latin typeface="Times New Roman" pitchFamily="18" charset="0"/>
                <a:cs typeface="Times New Roman" pitchFamily="18" charset="0"/>
              </a:rPr>
              <a:t>, formic acid-hydrogen </a:t>
            </a:r>
            <a:r>
              <a:rPr lang="en-US" sz="2000" dirty="0" err="1">
                <a:latin typeface="Times New Roman" pitchFamily="18" charset="0"/>
                <a:cs typeface="Times New Roman" pitchFamily="18" charset="0"/>
              </a:rPr>
              <a:t>lyase</a:t>
            </a:r>
            <a:r>
              <a:rPr lang="en-US" sz="2000" dirty="0">
                <a:latin typeface="Times New Roman" pitchFamily="18" charset="0"/>
                <a:cs typeface="Times New Roman" pitchFamily="18" charset="0"/>
              </a:rPr>
              <a:t> to molecular hydrogen and CO2 which are liberated in gaseous </a:t>
            </a:r>
            <a:r>
              <a:rPr lang="en-US" sz="2000" dirty="0" smtClean="0">
                <a:latin typeface="Times New Roman" pitchFamily="18" charset="0"/>
                <a:cs typeface="Times New Roman" pitchFamily="18" charset="0"/>
              </a:rPr>
              <a:t>form.</a:t>
            </a:r>
            <a:endParaRPr lang="en-US" sz="2000" dirty="0">
              <a:latin typeface="Times New Roman" pitchFamily="18" charset="0"/>
              <a:cs typeface="Times New Roman" pitchFamily="18" charset="0"/>
            </a:endParaRPr>
          </a:p>
        </p:txBody>
      </p:sp>
      <p:pic>
        <p:nvPicPr>
          <p:cNvPr id="8196" name="Picture 4" descr="https://cdn.biologydiscussion.com/wp-content/uploads/2016/08/clip_image097_thumb2_thu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6595" y="4549416"/>
            <a:ext cx="4662210" cy="747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2528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5170646"/>
          </a:xfrm>
          <a:prstGeom prst="rect">
            <a:avLst/>
          </a:prstGeom>
        </p:spPr>
        <p:txBody>
          <a:bodyPr wrap="square">
            <a:spAutoFit/>
          </a:bodyPr>
          <a:lstStyle/>
          <a:p>
            <a:pPr>
              <a:lnSpc>
                <a:spcPct val="150000"/>
              </a:lnSpc>
            </a:pPr>
            <a:r>
              <a:rPr lang="en-US" sz="2000" b="1" dirty="0">
                <a:latin typeface="Times New Roman" pitchFamily="18" charset="0"/>
                <a:cs typeface="Times New Roman" pitchFamily="18" charset="0"/>
              </a:rPr>
              <a:t>Alcoholic Fermentation: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Alcoholic fermentation generally means production of ethanol (CH</a:t>
            </a:r>
            <a:r>
              <a:rPr lang="en-US" sz="2000" baseline="-25000" dirty="0">
                <a:latin typeface="Times New Roman" pitchFamily="18" charset="0"/>
                <a:cs typeface="Times New Roman" pitchFamily="18" charset="0"/>
              </a:rPr>
              <a:t>3</a:t>
            </a:r>
            <a:r>
              <a:rPr lang="en-US" sz="2000" dirty="0">
                <a:latin typeface="Times New Roman" pitchFamily="18" charset="0"/>
                <a:cs typeface="Times New Roman" pitchFamily="18" charset="0"/>
              </a:rPr>
              <a:t>CH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OH).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Commonly </a:t>
            </a:r>
            <a:r>
              <a:rPr lang="en-US" sz="2000" dirty="0">
                <a:latin typeface="Times New Roman" pitchFamily="18" charset="0"/>
                <a:cs typeface="Times New Roman" pitchFamily="18" charset="0"/>
              </a:rPr>
              <a:t>yeasts, particularly </a:t>
            </a:r>
            <a:r>
              <a:rPr lang="en-US" sz="2000" i="1" dirty="0">
                <a:latin typeface="Times New Roman" pitchFamily="18" charset="0"/>
                <a:cs typeface="Times New Roman" pitchFamily="18" charset="0"/>
              </a:rPr>
              <a:t>Saccharomyces </a:t>
            </a:r>
            <a:r>
              <a:rPr lang="en-US" sz="2000" i="1" dirty="0" err="1">
                <a:latin typeface="Times New Roman" pitchFamily="18" charset="0"/>
                <a:cs typeface="Times New Roman" pitchFamily="18" charset="0"/>
              </a:rPr>
              <a:t>cerevisiae</a:t>
            </a:r>
            <a:r>
              <a:rPr lang="en-US" sz="2000" dirty="0">
                <a:latin typeface="Times New Roman" pitchFamily="18" charset="0"/>
                <a:cs typeface="Times New Roman" pitchFamily="18" charset="0"/>
              </a:rPr>
              <a:t>, are used for production of various alcoholic beverages, as well as industrial alcohol.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Yeasts </a:t>
            </a:r>
            <a:r>
              <a:rPr lang="en-US" sz="2000" dirty="0">
                <a:latin typeface="Times New Roman" pitchFamily="18" charset="0"/>
                <a:cs typeface="Times New Roman" pitchFamily="18" charset="0"/>
              </a:rPr>
              <a:t>are essentially aerobic organisms, but they can also grow as facultative anaerobes.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The energy-yield under anaerobic conditions is much lower and hence the growth is slower with much lower cell-yield.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When </a:t>
            </a:r>
            <a:r>
              <a:rPr lang="en-US" sz="2000" dirty="0">
                <a:latin typeface="Times New Roman" pitchFamily="18" charset="0"/>
                <a:cs typeface="Times New Roman" pitchFamily="18" charset="0"/>
              </a:rPr>
              <a:t>grown with aeration, the cell-yield increases dramatically, but alcohol production falls. Thus, oxygen inhibits fermentation. This is known as </a:t>
            </a:r>
            <a:r>
              <a:rPr lang="en-US" sz="2000" b="1" dirty="0">
                <a:latin typeface="Times New Roman" pitchFamily="18" charset="0"/>
                <a:cs typeface="Times New Roman" pitchFamily="18" charset="0"/>
              </a:rPr>
              <a:t>Pasteur-effect. </a:t>
            </a:r>
          </a:p>
        </p:txBody>
      </p:sp>
    </p:spTree>
    <p:extLst>
      <p:ext uri="{BB962C8B-B14F-4D97-AF65-F5344CB8AC3E}">
        <p14:creationId xmlns:p14="http://schemas.microsoft.com/office/powerpoint/2010/main" val="5907932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991600" cy="1631216"/>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Formic acid is also produced in </a:t>
            </a:r>
            <a:r>
              <a:rPr lang="en-US" sz="2000" dirty="0" err="1">
                <a:latin typeface="Times New Roman" pitchFamily="18" charset="0"/>
                <a:cs typeface="Times New Roman" pitchFamily="18" charset="0"/>
              </a:rPr>
              <a:t>Enterobacter</a:t>
            </a:r>
            <a:r>
              <a:rPr lang="en-US" sz="2000" dirty="0">
                <a:latin typeface="Times New Roman" pitchFamily="18" charset="0"/>
                <a:cs typeface="Times New Roman" pitchFamily="18" charset="0"/>
              </a:rPr>
              <a:t>-type of fermentation, but in a different way. The reaction is catalyzed by a TPP-linked enzyme. In this type, pyruvic acid is cleaved into TPP-linked “active” acetaldehyde (</a:t>
            </a:r>
            <a:r>
              <a:rPr lang="en-US" sz="2000" dirty="0" err="1">
                <a:latin typeface="Times New Roman" pitchFamily="18" charset="0"/>
                <a:cs typeface="Times New Roman" pitchFamily="18" charset="0"/>
              </a:rPr>
              <a:t>hydroxyethyI-Tpp.Enz</a:t>
            </a:r>
            <a:r>
              <a:rPr lang="en-US" sz="2000" dirty="0">
                <a:latin typeface="Times New Roman" pitchFamily="18" charset="0"/>
                <a:cs typeface="Times New Roman" pitchFamily="18" charset="0"/>
              </a:rPr>
              <a:t>.) and formic acid</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a:t>Formic acid then breaks into CO</a:t>
            </a:r>
            <a:r>
              <a:rPr lang="en-US" sz="2000" baseline="-25000" dirty="0"/>
              <a:t>2</a:t>
            </a:r>
            <a:r>
              <a:rPr lang="en-US" sz="2000" dirty="0"/>
              <a:t> and </a:t>
            </a:r>
            <a:r>
              <a:rPr lang="en-US" sz="2000" dirty="0" smtClean="0"/>
              <a:t>H</a:t>
            </a:r>
            <a:r>
              <a:rPr lang="en-US" sz="2000" baseline="-25000" dirty="0" smtClean="0"/>
              <a:t>2</a:t>
            </a:r>
            <a:endParaRPr lang="en-US" sz="2000" dirty="0">
              <a:latin typeface="Times New Roman" pitchFamily="18" charset="0"/>
              <a:cs typeface="Times New Roman" pitchFamily="18" charset="0"/>
            </a:endParaRPr>
          </a:p>
        </p:txBody>
      </p:sp>
      <p:pic>
        <p:nvPicPr>
          <p:cNvPr id="9218" name="Picture 2" descr="https://cdn.biologydiscussion.com/wp-content/uploads/2016/08/clip_image098_thumb2_thumb.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667000"/>
            <a:ext cx="6311309"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3431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342" y="152400"/>
            <a:ext cx="8610600" cy="5632311"/>
          </a:xfrm>
          <a:prstGeom prst="rect">
            <a:avLst/>
          </a:prstGeom>
        </p:spPr>
        <p:txBody>
          <a:bodyPr wrap="square">
            <a:spAutoFit/>
          </a:bodyPr>
          <a:lstStyle/>
          <a:p>
            <a:pPr marL="342900" indent="-342900">
              <a:lnSpc>
                <a:spcPct val="150000"/>
              </a:lnSpc>
              <a:buFont typeface="Arial" pitchFamily="34" charset="0"/>
              <a:buChar char="•"/>
            </a:pPr>
            <a:r>
              <a:rPr lang="en-US" sz="2000" dirty="0" err="1">
                <a:latin typeface="Times New Roman" pitchFamily="18" charset="0"/>
                <a:cs typeface="Times New Roman" pitchFamily="18" charset="0"/>
              </a:rPr>
              <a:t>Enterobacter</a:t>
            </a:r>
            <a:r>
              <a:rPr lang="en-US" sz="2000" dirty="0">
                <a:latin typeface="Times New Roman" pitchFamily="18" charset="0"/>
                <a:cs typeface="Times New Roman" pitchFamily="18" charset="0"/>
              </a:rPr>
              <a:t>-type of fermentation produces </a:t>
            </a:r>
            <a:r>
              <a:rPr lang="en-US" sz="2000"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acetylmethyl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carbinol</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which are not formed by </a:t>
            </a:r>
            <a:r>
              <a:rPr lang="en-US" sz="2000" i="1" dirty="0">
                <a:latin typeface="Times New Roman" pitchFamily="18" charset="0"/>
                <a:cs typeface="Times New Roman" pitchFamily="18" charset="0"/>
              </a:rPr>
              <a:t>E. coli</a:t>
            </a:r>
            <a:r>
              <a:rPr lang="en-US" sz="2000" dirty="0">
                <a:latin typeface="Times New Roman" pitchFamily="18" charset="0"/>
                <a:cs typeface="Times New Roman" pitchFamily="18" charset="0"/>
              </a:rPr>
              <a:t>-type of fermentation. The detection of </a:t>
            </a:r>
            <a:r>
              <a:rPr lang="en-US" sz="2000"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forms the basis of </a:t>
            </a:r>
            <a:r>
              <a:rPr lang="en-US" sz="2000" dirty="0" err="1">
                <a:latin typeface="Times New Roman" pitchFamily="18" charset="0"/>
                <a:cs typeface="Times New Roman" pitchFamily="18" charset="0"/>
              </a:rPr>
              <a:t>Voges-Proskauer</a:t>
            </a:r>
            <a:r>
              <a:rPr lang="en-US" sz="2000" dirty="0">
                <a:latin typeface="Times New Roman" pitchFamily="18" charset="0"/>
                <a:cs typeface="Times New Roman" pitchFamily="18" charset="0"/>
              </a:rPr>
              <a:t> reaction. Hence, </a:t>
            </a:r>
            <a:r>
              <a:rPr lang="en-US" sz="2000" b="1" i="1" dirty="0">
                <a:latin typeface="Times New Roman" pitchFamily="18" charset="0"/>
                <a:cs typeface="Times New Roman" pitchFamily="18" charset="0"/>
              </a:rPr>
              <a:t>E. coli </a:t>
            </a:r>
            <a:r>
              <a:rPr lang="en-US" sz="2000" b="1" dirty="0">
                <a:latin typeface="Times New Roman" pitchFamily="18" charset="0"/>
                <a:cs typeface="Times New Roman" pitchFamily="18" charset="0"/>
              </a:rPr>
              <a:t>is </a:t>
            </a:r>
            <a:r>
              <a:rPr lang="en-US" sz="2000" b="1" dirty="0" err="1">
                <a:latin typeface="Times New Roman" pitchFamily="18" charset="0"/>
                <a:cs typeface="Times New Roman" pitchFamily="18" charset="0"/>
              </a:rPr>
              <a:t>Voges-Proskauer</a:t>
            </a:r>
            <a:r>
              <a:rPr lang="en-US" sz="2000" b="1" dirty="0">
                <a:latin typeface="Times New Roman" pitchFamily="18" charset="0"/>
                <a:cs typeface="Times New Roman" pitchFamily="18" charset="0"/>
              </a:rPr>
              <a:t> negative</a:t>
            </a:r>
            <a:r>
              <a:rPr lang="en-US" sz="2000" dirty="0">
                <a:latin typeface="Times New Roman" pitchFamily="18" charset="0"/>
                <a:cs typeface="Times New Roman" pitchFamily="18" charset="0"/>
              </a:rPr>
              <a:t>. </a:t>
            </a:r>
          </a:p>
          <a:p>
            <a:pPr marL="342900" indent="-342900">
              <a:lnSpc>
                <a:spcPct val="150000"/>
              </a:lnSpc>
              <a:buFont typeface="Arial" pitchFamily="34" charset="0"/>
              <a:buChar char="•"/>
            </a:pPr>
            <a:r>
              <a:rPr lang="en-US" sz="2000" dirty="0">
                <a:latin typeface="Times New Roman" pitchFamily="18" charset="0"/>
                <a:cs typeface="Times New Roman" pitchFamily="18" charset="0"/>
              </a:rPr>
              <a:t>Formation of </a:t>
            </a:r>
            <a:r>
              <a:rPr lang="en-US" sz="2000"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and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in </a:t>
            </a:r>
            <a:r>
              <a:rPr lang="en-US" sz="2000" dirty="0" err="1">
                <a:latin typeface="Times New Roman" pitchFamily="18" charset="0"/>
                <a:cs typeface="Times New Roman" pitchFamily="18" charset="0"/>
              </a:rPr>
              <a:t>Enterobacter</a:t>
            </a:r>
            <a:r>
              <a:rPr lang="en-US" sz="2000" dirty="0">
                <a:latin typeface="Times New Roman" pitchFamily="18" charset="0"/>
                <a:cs typeface="Times New Roman" pitchFamily="18" charset="0"/>
              </a:rPr>
              <a:t> proceeds via </a:t>
            </a:r>
            <a:r>
              <a:rPr lang="en-US" sz="2000" dirty="0" err="1">
                <a:latin typeface="Times New Roman" pitchFamily="18" charset="0"/>
                <a:cs typeface="Times New Roman" pitchFamily="18" charset="0"/>
              </a:rPr>
              <a:t>acetolactate</a:t>
            </a:r>
            <a:r>
              <a:rPr lang="en-US" sz="2000" dirty="0">
                <a:latin typeface="Times New Roman" pitchFamily="18" charset="0"/>
                <a:cs typeface="Times New Roman" pitchFamily="18" charset="0"/>
              </a:rPr>
              <a:t> pathway. The TPP- linked </a:t>
            </a:r>
            <a:r>
              <a:rPr lang="en-US" sz="2000" b="1" dirty="0">
                <a:latin typeface="Times New Roman" pitchFamily="18" charset="0"/>
                <a:cs typeface="Times New Roman" pitchFamily="18" charset="0"/>
              </a:rPr>
              <a:t>active acetaldehy</a:t>
            </a:r>
            <a:r>
              <a:rPr lang="en-US" sz="2000" dirty="0">
                <a:latin typeface="Times New Roman" pitchFamily="18" charset="0"/>
                <a:cs typeface="Times New Roman" pitchFamily="18" charset="0"/>
              </a:rPr>
              <a:t>de produced from pyruvic acid, described above, </a:t>
            </a:r>
            <a:r>
              <a:rPr lang="en-US" sz="2000" b="1" dirty="0">
                <a:latin typeface="Times New Roman" pitchFamily="18" charset="0"/>
                <a:cs typeface="Times New Roman" pitchFamily="18" charset="0"/>
              </a:rPr>
              <a:t>reacts with</a:t>
            </a:r>
            <a:r>
              <a:rPr lang="en-US" sz="2000" dirty="0">
                <a:latin typeface="Times New Roman" pitchFamily="18" charset="0"/>
                <a:cs typeface="Times New Roman" pitchFamily="18" charset="0"/>
              </a:rPr>
              <a:t> another molecule of </a:t>
            </a:r>
            <a:r>
              <a:rPr lang="en-US" sz="2000" b="1" dirty="0">
                <a:latin typeface="Times New Roman" pitchFamily="18" charset="0"/>
                <a:cs typeface="Times New Roman" pitchFamily="18" charset="0"/>
              </a:rPr>
              <a:t>pyruvic acid to form </a:t>
            </a:r>
            <a:r>
              <a:rPr lang="en-US" sz="2000" b="1" dirty="0" err="1">
                <a:latin typeface="Times New Roman" pitchFamily="18" charset="0"/>
                <a:cs typeface="Times New Roman" pitchFamily="18" charset="0"/>
              </a:rPr>
              <a:t>acetolactate</a:t>
            </a: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reaction is </a:t>
            </a:r>
            <a:r>
              <a:rPr lang="en-US" sz="2000" dirty="0" err="1">
                <a:latin typeface="Times New Roman" pitchFamily="18" charset="0"/>
                <a:cs typeface="Times New Roman" pitchFamily="18" charset="0"/>
              </a:rPr>
              <a:t>catalysed</a:t>
            </a:r>
            <a:r>
              <a:rPr lang="en-US" sz="2000" dirty="0">
                <a:latin typeface="Times New Roman" pitchFamily="18" charset="0"/>
                <a:cs typeface="Times New Roman" pitchFamily="18" charset="0"/>
              </a:rPr>
              <a:t> by </a:t>
            </a:r>
            <a:r>
              <a:rPr lang="en-US" sz="2000" dirty="0" err="1">
                <a:latin typeface="Times New Roman" pitchFamily="18" charset="0"/>
                <a:cs typeface="Times New Roman" pitchFamily="18" charset="0"/>
              </a:rPr>
              <a:t>acetohydroxyl</a:t>
            </a:r>
            <a:r>
              <a:rPr lang="en-US" sz="2000" dirty="0">
                <a:latin typeface="Times New Roman" pitchFamily="18" charset="0"/>
                <a:cs typeface="Times New Roman" pitchFamily="18" charset="0"/>
              </a:rPr>
              <a:t> acid synthase.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b="1" dirty="0" err="1" smtClean="0">
                <a:latin typeface="Times New Roman" pitchFamily="18" charset="0"/>
                <a:cs typeface="Times New Roman" pitchFamily="18" charset="0"/>
              </a:rPr>
              <a:t>Acetolactate</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so formed, is then </a:t>
            </a:r>
            <a:r>
              <a:rPr lang="en-US" sz="2000" b="1" dirty="0" err="1">
                <a:latin typeface="Times New Roman" pitchFamily="18" charset="0"/>
                <a:cs typeface="Times New Roman" pitchFamily="18" charset="0"/>
              </a:rPr>
              <a:t>decarboxylated</a:t>
            </a:r>
            <a:r>
              <a:rPr lang="en-US" sz="2000" dirty="0">
                <a:latin typeface="Times New Roman" pitchFamily="18" charset="0"/>
                <a:cs typeface="Times New Roman" pitchFamily="18" charset="0"/>
              </a:rPr>
              <a:t> by the enzyme </a:t>
            </a:r>
            <a:r>
              <a:rPr lang="en-US" sz="2000" dirty="0" err="1">
                <a:latin typeface="Times New Roman" pitchFamily="18" charset="0"/>
                <a:cs typeface="Times New Roman" pitchFamily="18" charset="0"/>
              </a:rPr>
              <a:t>acetolactate</a:t>
            </a:r>
            <a:r>
              <a:rPr lang="en-US" sz="2000" dirty="0">
                <a:latin typeface="Times New Roman" pitchFamily="18" charset="0"/>
                <a:cs typeface="Times New Roman" pitchFamily="18" charset="0"/>
              </a:rPr>
              <a:t> decarboxylase to produce </a:t>
            </a:r>
            <a:r>
              <a:rPr lang="en-US" sz="2000" b="1" dirty="0" err="1">
                <a:latin typeface="Times New Roman" pitchFamily="18" charset="0"/>
                <a:cs typeface="Times New Roman" pitchFamily="18" charset="0"/>
              </a:rPr>
              <a:t>acetoin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b="1" dirty="0" err="1" smtClean="0">
                <a:latin typeface="Times New Roman" pitchFamily="18" charset="0"/>
                <a:cs typeface="Times New Roman" pitchFamily="18" charset="0"/>
              </a:rPr>
              <a:t>Acetoin</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a:t>
            </a:r>
            <a:r>
              <a:rPr lang="en-US" sz="2000" b="1" dirty="0">
                <a:latin typeface="Times New Roman" pitchFamily="18" charset="0"/>
                <a:cs typeface="Times New Roman" pitchFamily="18" charset="0"/>
              </a:rPr>
              <a:t>reduced</a:t>
            </a:r>
            <a:r>
              <a:rPr lang="en-US" sz="2000" dirty="0">
                <a:latin typeface="Times New Roman" pitchFamily="18" charset="0"/>
                <a:cs typeface="Times New Roman" pitchFamily="18" charset="0"/>
              </a:rPr>
              <a:t> by </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dehydrogenase </a:t>
            </a:r>
            <a:r>
              <a:rPr lang="en-US" sz="2000" b="1" dirty="0">
                <a:latin typeface="Times New Roman" pitchFamily="18" charset="0"/>
                <a:cs typeface="Times New Roman" pitchFamily="18" charset="0"/>
              </a:rPr>
              <a:t>to 2,3-butylene glycol </a:t>
            </a:r>
            <a:r>
              <a:rPr lang="en-US" sz="2000" dirty="0">
                <a:latin typeface="Times New Roman" pitchFamily="18" charset="0"/>
                <a:cs typeface="Times New Roman" pitchFamily="18" charset="0"/>
              </a:rPr>
              <a:t>(</a:t>
            </a:r>
            <a:r>
              <a:rPr lang="en-US" sz="2000" dirty="0" err="1">
                <a:latin typeface="Times New Roman" pitchFamily="18" charset="0"/>
                <a:cs typeface="Times New Roman" pitchFamily="18" charset="0"/>
              </a:rPr>
              <a:t>butanediol</a:t>
            </a:r>
            <a:r>
              <a:rPr lang="en-US" sz="2000" dirty="0">
                <a:latin typeface="Times New Roman" pitchFamily="18" charset="0"/>
                <a:cs typeface="Times New Roman" pitchFamily="18" charset="0"/>
              </a:rPr>
              <a:t>), NADH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acting as H-donor. </a:t>
            </a:r>
          </a:p>
        </p:txBody>
      </p:sp>
    </p:spTree>
    <p:extLst>
      <p:ext uri="{BB962C8B-B14F-4D97-AF65-F5344CB8AC3E}">
        <p14:creationId xmlns:p14="http://schemas.microsoft.com/office/powerpoint/2010/main" val="208185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https://cdn.biologydiscussion.com/wp-content/uploads/2016/08/clip_image100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419" y="838200"/>
            <a:ext cx="8102157" cy="360961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28600" y="4724400"/>
            <a:ext cx="8534400" cy="707886"/>
          </a:xfrm>
          <a:prstGeom prst="rect">
            <a:avLst/>
          </a:prstGeom>
        </p:spPr>
        <p:txBody>
          <a:bodyPr wrap="square">
            <a:spAutoFit/>
          </a:bodyPr>
          <a:lstStyle/>
          <a:p>
            <a:r>
              <a:rPr lang="en-US" sz="2000" dirty="0">
                <a:latin typeface="Times New Roman" pitchFamily="18" charset="0"/>
                <a:cs typeface="Times New Roman" pitchFamily="18" charset="0"/>
              </a:rPr>
              <a:t>Other products of enteric bacteria fermentations include acetic acid, ethanol, lactic acid and succinic acid.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158461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s://cdn.biologydiscussion.com/wp-content/uploads/2016/08/clip_image104_thumb2_thum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8698204" cy="5235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8170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50320"/>
            <a:ext cx="8610600" cy="3323987"/>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Conversion of pyruvic acid to ethanol proceeds in two steps: pyruvic acid to acetaldehyde and acetaldehyde to ethanol.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first step is </a:t>
            </a:r>
            <a:r>
              <a:rPr lang="en-US" sz="2000" dirty="0" err="1">
                <a:latin typeface="Times New Roman" pitchFamily="18" charset="0"/>
                <a:cs typeface="Times New Roman" pitchFamily="18" charset="0"/>
              </a:rPr>
              <a:t>catalysed</a:t>
            </a:r>
            <a:r>
              <a:rPr lang="en-US" sz="2000" dirty="0">
                <a:latin typeface="Times New Roman" pitchFamily="18" charset="0"/>
                <a:cs typeface="Times New Roman" pitchFamily="18" charset="0"/>
              </a:rPr>
              <a:t> by pyruvic acid decarboxylase which requires TPP as coenzyme, and the second step by alcohol dehydrogenase which requires NADH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as coenzyme. </a:t>
            </a:r>
          </a:p>
          <a:p>
            <a:pPr marL="342900" indent="-342900">
              <a:lnSpc>
                <a:spcPct val="150000"/>
              </a:lnSpc>
              <a:buFont typeface="Arial" pitchFamily="34" charset="0"/>
              <a:buChar char="•"/>
            </a:pPr>
            <a:r>
              <a:rPr lang="en-US" sz="2000" b="1" dirty="0">
                <a:latin typeface="Times New Roman" pitchFamily="18" charset="0"/>
                <a:cs typeface="Times New Roman" pitchFamily="18" charset="0"/>
              </a:rPr>
              <a:t>NADH</a:t>
            </a:r>
            <a:r>
              <a:rPr lang="en-US" sz="2000" b="1" baseline="-25000" dirty="0">
                <a:latin typeface="Times New Roman" pitchFamily="18" charset="0"/>
                <a:cs typeface="Times New Roman" pitchFamily="18" charset="0"/>
              </a:rPr>
              <a:t>2</a:t>
            </a:r>
            <a:r>
              <a:rPr lang="en-US" sz="2000" b="1" dirty="0">
                <a:latin typeface="Times New Roman" pitchFamily="18" charset="0"/>
                <a:cs typeface="Times New Roman" pitchFamily="18" charset="0"/>
              </a:rPr>
              <a:t> is thereby oxidized to NAD which can be reused for reduction of GAP to DPGA in the EMP: </a:t>
            </a:r>
            <a:endParaRPr lang="en-US" sz="2000" dirty="0">
              <a:latin typeface="Times New Roman" pitchFamily="18" charset="0"/>
              <a:cs typeface="Times New Roman" pitchFamily="18" charset="0"/>
            </a:endParaRPr>
          </a:p>
        </p:txBody>
      </p:sp>
      <p:pic>
        <p:nvPicPr>
          <p:cNvPr id="1026" name="Picture 2" descr="https://cdn.biologydiscussion.com/wp-content/uploads/2016/08/clip_image082_thumb2_thumb-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31" y="4114800"/>
            <a:ext cx="8778337"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709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10600" cy="6247864"/>
          </a:xfrm>
          <a:prstGeom prst="rect">
            <a:avLst/>
          </a:prstGeom>
        </p:spPr>
        <p:txBody>
          <a:bodyPr wrap="square">
            <a:spAutoFit/>
          </a:bodyPr>
          <a:lstStyle/>
          <a:p>
            <a:pPr marL="342900" indent="-342900">
              <a:buFont typeface="Arial" pitchFamily="34" charset="0"/>
              <a:buChar char="•"/>
            </a:pPr>
            <a:r>
              <a:rPr lang="en-US" sz="2000" dirty="0">
                <a:latin typeface="Times New Roman" pitchFamily="18" charset="0"/>
                <a:cs typeface="Times New Roman" pitchFamily="18" charset="0"/>
              </a:rPr>
              <a:t>For example, for production of baker’s yeast used in bread industry, strongly aerated cultures </a:t>
            </a:r>
            <a:r>
              <a:rPr lang="en-US" sz="2000" dirty="0" smtClean="0">
                <a:latin typeface="Times New Roman" pitchFamily="18" charset="0"/>
                <a:cs typeface="Times New Roman" pitchFamily="18" charset="0"/>
              </a:rPr>
              <a:t>favor </a:t>
            </a:r>
            <a:r>
              <a:rPr lang="en-US" sz="2000" dirty="0">
                <a:latin typeface="Times New Roman" pitchFamily="18" charset="0"/>
                <a:cs typeface="Times New Roman" pitchFamily="18" charset="0"/>
              </a:rPr>
              <a:t>large cell-yield with little or no alcohol.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Extract </a:t>
            </a:r>
            <a:r>
              <a:rPr lang="en-US" sz="2000" dirty="0">
                <a:latin typeface="Times New Roman" pitchFamily="18" charset="0"/>
                <a:cs typeface="Times New Roman" pitchFamily="18" charset="0"/>
              </a:rPr>
              <a:t>of malted (partly germinated) barley serves as substrate for beer production. </a:t>
            </a:r>
          </a:p>
          <a:p>
            <a:pPr marL="342900" indent="-342900">
              <a:buFont typeface="Arial" pitchFamily="34" charset="0"/>
              <a:buChar char="•"/>
            </a:pPr>
            <a:r>
              <a:rPr lang="en-US" sz="2000" dirty="0">
                <a:latin typeface="Times New Roman" pitchFamily="18" charset="0"/>
                <a:cs typeface="Times New Roman" pitchFamily="18" charset="0"/>
              </a:rPr>
              <a:t>The starting material contains large amount of maltose (a </a:t>
            </a:r>
            <a:r>
              <a:rPr lang="en-US" sz="2000" dirty="0" err="1">
                <a:latin typeface="Times New Roman" pitchFamily="18" charset="0"/>
                <a:cs typeface="Times New Roman" pitchFamily="18" charset="0"/>
              </a:rPr>
              <a:t>dissacharide</a:t>
            </a:r>
            <a:r>
              <a:rPr lang="en-US" sz="2000" dirty="0">
                <a:latin typeface="Times New Roman" pitchFamily="18" charset="0"/>
                <a:cs typeface="Times New Roman" pitchFamily="18" charset="0"/>
              </a:rPr>
              <a:t> of two glucose units) produced by hydrolysis of starch present in barley seeds. </a:t>
            </a:r>
            <a:r>
              <a:rPr lang="en-US" sz="2000" dirty="0" smtClean="0">
                <a:latin typeface="Times New Roman" pitchFamily="18" charset="0"/>
                <a:cs typeface="Times New Roman" pitchFamily="18" charset="0"/>
              </a:rPr>
              <a:t>Maltose </a:t>
            </a:r>
            <a:r>
              <a:rPr lang="en-US" sz="2000" dirty="0">
                <a:latin typeface="Times New Roman" pitchFamily="18" charset="0"/>
                <a:cs typeface="Times New Roman" pitchFamily="18" charset="0"/>
              </a:rPr>
              <a:t>is split into glucose and serves as substrate for alcohol fermentation under anaerobic conditions. </a:t>
            </a:r>
          </a:p>
          <a:p>
            <a:pPr marL="342900" indent="-342900">
              <a:buFont typeface="Arial" pitchFamily="34" charset="0"/>
              <a:buChar char="•"/>
            </a:pPr>
            <a:r>
              <a:rPr lang="en-US" sz="2000" dirty="0">
                <a:latin typeface="Times New Roman" pitchFamily="18" charset="0"/>
                <a:cs typeface="Times New Roman" pitchFamily="18" charset="0"/>
              </a:rPr>
              <a:t>Similarly, for production of wine, grape juice is the substrate of choice. Specific selected strains are employed to impart characteristic </a:t>
            </a:r>
            <a:r>
              <a:rPr lang="en-US" sz="2000" dirty="0" err="1">
                <a:latin typeface="Times New Roman" pitchFamily="18" charset="0"/>
                <a:cs typeface="Times New Roman" pitchFamily="18" charset="0"/>
              </a:rPr>
              <a:t>flavour</a:t>
            </a:r>
            <a:r>
              <a:rPr lang="en-US" sz="2000" dirty="0">
                <a:latin typeface="Times New Roman" pitchFamily="18" charset="0"/>
                <a:cs typeface="Times New Roman" pitchFamily="18" charset="0"/>
              </a:rPr>
              <a:t> and taste of different alcoholic beverages.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For </a:t>
            </a:r>
            <a:r>
              <a:rPr lang="en-US" sz="2000" dirty="0">
                <a:latin typeface="Times New Roman" pitchFamily="18" charset="0"/>
                <a:cs typeface="Times New Roman" pitchFamily="18" charset="0"/>
              </a:rPr>
              <a:t>manufacture of industrial alcohol, generally molasses is used as the starting material. Also sulfite liquor, which is a waste product of paper industry, is used as a cheap substrate for industrial alcohol production.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Besides </a:t>
            </a:r>
            <a:r>
              <a:rPr lang="en-US" sz="2000" dirty="0">
                <a:latin typeface="Times New Roman" pitchFamily="18" charset="0"/>
                <a:cs typeface="Times New Roman" pitchFamily="18" charset="0"/>
              </a:rPr>
              <a:t>yeasts, some bacteria can also carry out alcoholic fermentation. A well-known example is </a:t>
            </a:r>
            <a:r>
              <a:rPr lang="en-US" sz="2000" i="1" dirty="0" err="1">
                <a:latin typeface="Times New Roman" pitchFamily="18" charset="0"/>
                <a:cs typeface="Times New Roman" pitchFamily="18" charset="0"/>
              </a:rPr>
              <a:t>Zymomonas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mobilis</a:t>
            </a:r>
            <a:r>
              <a:rPr lang="en-US" sz="2000" dirty="0">
                <a:latin typeface="Times New Roman" pitchFamily="18" charset="0"/>
                <a:cs typeface="Times New Roman" pitchFamily="18" charset="0"/>
              </a:rPr>
              <a:t>. This organism dissimilates glucose by EDP producing pyruvic acid which is converted to ethanol by decarboxylation and dehydrogenation as in yeast.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i="1" dirty="0" smtClean="0">
                <a:latin typeface="Times New Roman" pitchFamily="18" charset="0"/>
                <a:cs typeface="Times New Roman" pitchFamily="18" charset="0"/>
              </a:rPr>
              <a:t>Pseudomonas </a:t>
            </a:r>
            <a:r>
              <a:rPr lang="en-US" sz="2000" i="1" dirty="0" err="1">
                <a:latin typeface="Times New Roman" pitchFamily="18" charset="0"/>
                <a:cs typeface="Times New Roman" pitchFamily="18" charset="0"/>
              </a:rPr>
              <a:t>saccharophila</a:t>
            </a:r>
            <a:r>
              <a:rPr lang="en-US" sz="2000" dirty="0">
                <a:latin typeface="Times New Roman" pitchFamily="18" charset="0"/>
                <a:cs typeface="Times New Roman" pitchFamily="18" charset="0"/>
              </a:rPr>
              <a:t> is another bacterium which is used in alcoholic fermentation. </a:t>
            </a:r>
          </a:p>
        </p:txBody>
      </p:sp>
    </p:spTree>
    <p:extLst>
      <p:ext uri="{BB962C8B-B14F-4D97-AF65-F5344CB8AC3E}">
        <p14:creationId xmlns:p14="http://schemas.microsoft.com/office/powerpoint/2010/main" val="1514843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6217087"/>
          </a:xfrm>
          <a:prstGeom prst="rect">
            <a:avLst/>
          </a:prstGeom>
        </p:spPr>
        <p:txBody>
          <a:bodyPr wrap="square">
            <a:spAutoFit/>
          </a:bodyPr>
          <a:lstStyle/>
          <a:p>
            <a:r>
              <a:rPr lang="en-US" sz="2000" b="1" dirty="0">
                <a:latin typeface="Times New Roman" pitchFamily="18" charset="0"/>
                <a:cs typeface="Times New Roman" pitchFamily="18" charset="0"/>
              </a:rPr>
              <a:t>Lactic Acid Fermentation:</a:t>
            </a:r>
          </a:p>
          <a:p>
            <a:r>
              <a:rPr lang="en-US" sz="2000" b="1" dirty="0">
                <a:latin typeface="Times New Roman" pitchFamily="18" charset="0"/>
                <a:cs typeface="Times New Roman" pitchFamily="18" charset="0"/>
              </a:rPr>
              <a:t>Lactic acid fermentations are of two types: </a:t>
            </a:r>
            <a:endParaRPr lang="en-US" sz="2000" dirty="0">
              <a:latin typeface="Times New Roman" pitchFamily="18" charset="0"/>
              <a:cs typeface="Times New Roman" pitchFamily="18" charset="0"/>
            </a:endParaRPr>
          </a:p>
          <a:p>
            <a:pPr marL="698500" indent="-285750">
              <a:buFont typeface="Arial" pitchFamily="34" charset="0"/>
              <a:buChar char="•"/>
            </a:pPr>
            <a:r>
              <a:rPr lang="en-US" sz="2000" dirty="0">
                <a:latin typeface="Times New Roman" pitchFamily="18" charset="0"/>
                <a:cs typeface="Times New Roman" pitchFamily="18" charset="0"/>
              </a:rPr>
              <a:t>Homo-fermentative </a:t>
            </a:r>
          </a:p>
          <a:p>
            <a:pPr marL="698500" indent="-285750">
              <a:buFont typeface="Arial" pitchFamily="34" charset="0"/>
              <a:buChar char="•"/>
            </a:pPr>
            <a:r>
              <a:rPr lang="en-US" sz="2000" dirty="0" err="1" smtClean="0">
                <a:latin typeface="Times New Roman" pitchFamily="18" charset="0"/>
                <a:cs typeface="Times New Roman" pitchFamily="18" charset="0"/>
              </a:rPr>
              <a:t>Heterofermentative</a:t>
            </a:r>
            <a:endParaRPr lang="en-US" sz="2000" dirty="0">
              <a:latin typeface="Times New Roman" pitchFamily="18" charset="0"/>
              <a:cs typeface="Times New Roman" pitchFamily="18" charset="0"/>
            </a:endParaRPr>
          </a:p>
          <a:p>
            <a:endParaRPr lang="en-US" dirty="0" smtClean="0"/>
          </a:p>
          <a:p>
            <a:r>
              <a:rPr lang="en-US" sz="2000" b="1" dirty="0">
                <a:latin typeface="Times New Roman" pitchFamily="18" charset="0"/>
                <a:cs typeface="Times New Roman" pitchFamily="18" charset="0"/>
              </a:rPr>
              <a:t>Homo-fermentative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a:latin typeface="Times New Roman" pitchFamily="18" charset="0"/>
                <a:cs typeface="Times New Roman" pitchFamily="18" charset="0"/>
              </a:rPr>
              <a:t>the first type, lactic acid is produced as the sole product by reduction of pyruvic acid with the help of the enzyme lactic acid dehydrogenase. The reaction regenerates NAD from NADH</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which is reused for oxidation of GAP to DPGA in the glycolytic pathway.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a:latin typeface="Times New Roman" pitchFamily="18" charset="0"/>
                <a:cs typeface="Times New Roman" pitchFamily="18" charset="0"/>
              </a:rPr>
              <a:t>As one molecule of lactic acid is formed from one molecule of pyruvic acid, two molecules of lactic acid are produced from each molecule of glucose, when it is dissimilated through EMP</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r>
              <a:rPr lang="en-US" sz="2000" b="1" dirty="0" err="1">
                <a:latin typeface="Times New Roman" pitchFamily="18" charset="0"/>
                <a:cs typeface="Times New Roman" pitchFamily="18" charset="0"/>
              </a:rPr>
              <a:t>Heterofermentative</a:t>
            </a:r>
            <a:endParaRPr lang="en-US" sz="2000" b="1" dirty="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In </a:t>
            </a:r>
            <a:r>
              <a:rPr lang="en-US" sz="2000" dirty="0" err="1">
                <a:latin typeface="Times New Roman" pitchFamily="18" charset="0"/>
                <a:cs typeface="Times New Roman" pitchFamily="18" charset="0"/>
              </a:rPr>
              <a:t>heterofermentative</a:t>
            </a:r>
            <a:r>
              <a:rPr lang="en-US" sz="2000" dirty="0">
                <a:latin typeface="Times New Roman" pitchFamily="18" charset="0"/>
                <a:cs typeface="Times New Roman" pitchFamily="18" charset="0"/>
              </a:rPr>
              <a:t> type, the products are lactic acid and ethanol or acetic acid and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err="1">
                <a:latin typeface="Times New Roman" pitchFamily="18" charset="0"/>
                <a:cs typeface="Times New Roman" pitchFamily="18" charset="0"/>
              </a:rPr>
              <a:t>heterofermentative</a:t>
            </a:r>
            <a:r>
              <a:rPr lang="en-US" sz="2000" dirty="0">
                <a:latin typeface="Times New Roman" pitchFamily="18" charset="0"/>
                <a:cs typeface="Times New Roman" pitchFamily="18" charset="0"/>
              </a:rPr>
              <a:t> lactic acid bacteria dissimilate glucose via </a:t>
            </a:r>
            <a:r>
              <a:rPr lang="en-US" sz="2000" dirty="0" smtClean="0">
                <a:latin typeface="Times New Roman" pitchFamily="18" charset="0"/>
                <a:cs typeface="Times New Roman" pitchFamily="18" charset="0"/>
              </a:rPr>
              <a:t>PPP. </a:t>
            </a:r>
          </a:p>
          <a:p>
            <a:pPr marL="342900" indent="-342900">
              <a:buFont typeface="Arial" pitchFamily="34" charset="0"/>
              <a:buChar char="•"/>
            </a:pPr>
            <a:r>
              <a:rPr lang="en-US" sz="2000" dirty="0" smtClean="0">
                <a:latin typeface="Times New Roman" pitchFamily="18" charset="0"/>
                <a:cs typeface="Times New Roman" pitchFamily="18" charset="0"/>
              </a:rPr>
              <a:t>They </a:t>
            </a:r>
            <a:r>
              <a:rPr lang="en-US" sz="2000" dirty="0">
                <a:latin typeface="Times New Roman" pitchFamily="18" charset="0"/>
                <a:cs typeface="Times New Roman" pitchFamily="18" charset="0"/>
              </a:rPr>
              <a:t>produce lactic acid from one-half of the glucose molecule, and ethanol or acetic acid and CO</a:t>
            </a:r>
            <a:r>
              <a:rPr lang="en-US" sz="2000" baseline="-25000" dirty="0">
                <a:latin typeface="Times New Roman" pitchFamily="18" charset="0"/>
                <a:cs typeface="Times New Roman" pitchFamily="18" charset="0"/>
              </a:rPr>
              <a:t>2 </a:t>
            </a:r>
            <a:r>
              <a:rPr lang="en-US" sz="2000" dirty="0">
                <a:latin typeface="Times New Roman" pitchFamily="18" charset="0"/>
                <a:cs typeface="Times New Roman" pitchFamily="18" charset="0"/>
              </a:rPr>
              <a:t>from the other half.</a:t>
            </a:r>
          </a:p>
        </p:txBody>
      </p:sp>
    </p:spTree>
    <p:extLst>
      <p:ext uri="{BB962C8B-B14F-4D97-AF65-F5344CB8AC3E}">
        <p14:creationId xmlns:p14="http://schemas.microsoft.com/office/powerpoint/2010/main" val="405040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686800" cy="4708981"/>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Lactic acid bacteria are both morphologically and physiologically diverse.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representative species of </a:t>
            </a:r>
            <a:r>
              <a:rPr lang="en-US" sz="2000" b="1" dirty="0">
                <a:latin typeface="Times New Roman" pitchFamily="18" charset="0"/>
                <a:cs typeface="Times New Roman" pitchFamily="18" charset="0"/>
              </a:rPr>
              <a:t>homo-fermentative lactic acid bacteria </a:t>
            </a:r>
            <a:r>
              <a:rPr lang="en-US" sz="2000" dirty="0">
                <a:latin typeface="Times New Roman" pitchFamily="18" charset="0"/>
                <a:cs typeface="Times New Roman" pitchFamily="18" charset="0"/>
              </a:rPr>
              <a:t>are </a:t>
            </a:r>
            <a:r>
              <a:rPr lang="en-US" sz="2000" i="1" dirty="0" err="1">
                <a:latin typeface="Times New Roman" pitchFamily="18" charset="0"/>
                <a:cs typeface="Times New Roman" pitchFamily="18" charset="0"/>
              </a:rPr>
              <a:t>Lactococcus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lactis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cremoris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diacetilactis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thermophilus</a:t>
            </a:r>
            <a:r>
              <a:rPr lang="en-US" sz="2000" i="1" dirty="0">
                <a:latin typeface="Times New Roman" pitchFamily="18" charset="0"/>
                <a:cs typeface="Times New Roman" pitchFamily="18" charset="0"/>
              </a:rPr>
              <a:t>, Lactobacillus </a:t>
            </a:r>
            <a:r>
              <a:rPr lang="en-US" sz="2000" i="1" dirty="0" err="1">
                <a:latin typeface="Times New Roman" pitchFamily="18" charset="0"/>
                <a:cs typeface="Times New Roman" pitchFamily="18" charset="0"/>
              </a:rPr>
              <a:t>lactis</a:t>
            </a:r>
            <a:r>
              <a:rPr lang="en-US" sz="2000" i="1" dirty="0">
                <a:latin typeface="Times New Roman" pitchFamily="18" charset="0"/>
                <a:cs typeface="Times New Roman" pitchFamily="18" charset="0"/>
              </a:rPr>
              <a:t>, L. </a:t>
            </a:r>
            <a:r>
              <a:rPr lang="en-US" sz="2000" i="1" dirty="0" err="1">
                <a:latin typeface="Times New Roman" pitchFamily="18" charset="0"/>
                <a:cs typeface="Times New Roman" pitchFamily="18" charset="0"/>
              </a:rPr>
              <a:t>bulgaricus</a:t>
            </a:r>
            <a:r>
              <a:rPr lang="en-US" sz="2000" i="1" dirty="0">
                <a:latin typeface="Times New Roman" pitchFamily="18" charset="0"/>
                <a:cs typeface="Times New Roman" pitchFamily="18" charset="0"/>
              </a:rPr>
              <a:t>, L. acidophilus </a:t>
            </a:r>
            <a:r>
              <a:rPr lang="en-US" sz="2000" dirty="0">
                <a:latin typeface="Times New Roman" pitchFamily="18" charset="0"/>
                <a:cs typeface="Times New Roman" pitchFamily="18" charset="0"/>
              </a:rPr>
              <a:t>etc.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Representatives </a:t>
            </a:r>
            <a:r>
              <a:rPr lang="en-US" sz="2000" dirty="0">
                <a:latin typeface="Times New Roman" pitchFamily="18" charset="0"/>
                <a:cs typeface="Times New Roman" pitchFamily="18" charset="0"/>
              </a:rPr>
              <a:t>of </a:t>
            </a:r>
            <a:r>
              <a:rPr lang="en-US" sz="2000" b="1" dirty="0" err="1">
                <a:latin typeface="Times New Roman" pitchFamily="18" charset="0"/>
                <a:cs typeface="Times New Roman" pitchFamily="18" charset="0"/>
              </a:rPr>
              <a:t>heterofermentative</a:t>
            </a:r>
            <a:r>
              <a:rPr lang="en-US" sz="2000" b="1" dirty="0">
                <a:latin typeface="Times New Roman" pitchFamily="18" charset="0"/>
                <a:cs typeface="Times New Roman" pitchFamily="18" charset="0"/>
              </a:rPr>
              <a:t> lactic acid bacteria </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include </a:t>
            </a:r>
            <a:r>
              <a:rPr lang="en-US" sz="2000" i="1" dirty="0" err="1">
                <a:latin typeface="Times New Roman" pitchFamily="18" charset="0"/>
                <a:cs typeface="Times New Roman" pitchFamily="18" charset="0"/>
              </a:rPr>
              <a:t>Lenconostoc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mesenteroides</a:t>
            </a:r>
            <a:r>
              <a:rPr lang="en-US" sz="2000" i="1" dirty="0">
                <a:latin typeface="Times New Roman" pitchFamily="18" charset="0"/>
                <a:cs typeface="Times New Roman" pitchFamily="18" charset="0"/>
              </a:rPr>
              <a:t>, Lactobacillus </a:t>
            </a:r>
            <a:r>
              <a:rPr lang="en-US" sz="2000" i="1" dirty="0" err="1">
                <a:latin typeface="Times New Roman" pitchFamily="18" charset="0"/>
                <a:cs typeface="Times New Roman" pitchFamily="18" charset="0"/>
              </a:rPr>
              <a:t>brevis</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Bifidobacterium</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bifidum</a:t>
            </a:r>
            <a:r>
              <a:rPr lang="en-US" sz="2000" dirty="0">
                <a:latin typeface="Times New Roman" pitchFamily="18" charset="0"/>
                <a:cs typeface="Times New Roman" pitchFamily="18" charset="0"/>
              </a:rPr>
              <a:t> etc. There is also a spore-forming lactic bacterium, </a:t>
            </a:r>
            <a:r>
              <a:rPr lang="en-US" sz="2000" i="1" dirty="0" err="1">
                <a:latin typeface="Times New Roman" pitchFamily="18" charset="0"/>
                <a:cs typeface="Times New Roman" pitchFamily="18" charset="0"/>
              </a:rPr>
              <a:t>Sporolactobacillus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lactic acid bacteria prefer anaerobic conditions for optimal growth as they do not have cytochromes or catalase, though they can also grow in </a:t>
            </a:r>
            <a:r>
              <a:rPr lang="en-US" sz="2000" dirty="0" err="1">
                <a:latin typeface="Times New Roman" pitchFamily="18" charset="0"/>
                <a:cs typeface="Times New Roman" pitchFamily="18" charset="0"/>
              </a:rPr>
              <a:t>microaerophilic</a:t>
            </a:r>
            <a:r>
              <a:rPr lang="en-US" sz="2000" dirty="0">
                <a:latin typeface="Times New Roman" pitchFamily="18" charset="0"/>
                <a:cs typeface="Times New Roman" pitchFamily="18" charset="0"/>
              </a:rPr>
              <a:t> environment.</a:t>
            </a:r>
          </a:p>
        </p:txBody>
      </p:sp>
    </p:spTree>
    <p:extLst>
      <p:ext uri="{BB962C8B-B14F-4D97-AF65-F5344CB8AC3E}">
        <p14:creationId xmlns:p14="http://schemas.microsoft.com/office/powerpoint/2010/main" val="4105525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1477328"/>
          </a:xfrm>
          <a:prstGeom prst="rect">
            <a:avLst/>
          </a:prstGeom>
        </p:spPr>
        <p:txBody>
          <a:bodyPr wrap="square">
            <a:spAutoFit/>
          </a:bodyPr>
          <a:lstStyle/>
          <a:p>
            <a:pPr marL="342900" indent="-342900">
              <a:lnSpc>
                <a:spcPct val="150000"/>
              </a:lnSpc>
              <a:buFont typeface="Arial" pitchFamily="34" charset="0"/>
              <a:buChar char="•"/>
            </a:pPr>
            <a:r>
              <a:rPr lang="en-US" sz="2000" dirty="0" err="1">
                <a:latin typeface="Times New Roman" pitchFamily="18" charset="0"/>
                <a:cs typeface="Times New Roman" pitchFamily="18" charset="0"/>
              </a:rPr>
              <a:t>Homolactic</a:t>
            </a:r>
            <a:r>
              <a:rPr lang="en-US" sz="2000" dirty="0">
                <a:latin typeface="Times New Roman" pitchFamily="18" charset="0"/>
                <a:cs typeface="Times New Roman" pitchFamily="18" charset="0"/>
              </a:rPr>
              <a:t> fermentation is the simplest of all fermentations, involving only a single step in which pyruvic acid is reduced to lactic acid.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Lactic </a:t>
            </a:r>
            <a:r>
              <a:rPr lang="en-US" sz="2000" dirty="0">
                <a:latin typeface="Times New Roman" pitchFamily="18" charset="0"/>
                <a:cs typeface="Times New Roman" pitchFamily="18" charset="0"/>
              </a:rPr>
              <a:t>acid is formed also in muscles by a similar reaction. </a:t>
            </a:r>
          </a:p>
        </p:txBody>
      </p:sp>
      <p:pic>
        <p:nvPicPr>
          <p:cNvPr id="2050" name="Picture 2" descr="https://cdn.biologydiscussion.com/wp-content/uploads/2016/08/clip_image084_thumb2_thumb-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743200"/>
            <a:ext cx="7261085" cy="22980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228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394" y="228600"/>
            <a:ext cx="8686800" cy="6832640"/>
          </a:xfrm>
          <a:prstGeom prst="rect">
            <a:avLst/>
          </a:prstGeom>
        </p:spPr>
        <p:txBody>
          <a:bodyPr wrap="square">
            <a:spAutoFit/>
          </a:bodyPr>
          <a:lstStyle/>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heterofermentative</a:t>
            </a:r>
            <a:r>
              <a:rPr lang="en-US" sz="2000" dirty="0">
                <a:latin typeface="Times New Roman" pitchFamily="18" charset="0"/>
                <a:cs typeface="Times New Roman" pitchFamily="18" charset="0"/>
              </a:rPr>
              <a:t> lactic acid bacteria </a:t>
            </a:r>
            <a:r>
              <a:rPr lang="en-US" sz="2000" b="1" dirty="0">
                <a:latin typeface="Times New Roman" pitchFamily="18" charset="0"/>
                <a:cs typeface="Times New Roman" pitchFamily="18" charset="0"/>
              </a:rPr>
              <a:t>lack two vital enzymes of the glycolytic pathway — </a:t>
            </a:r>
            <a:r>
              <a:rPr lang="en-US" sz="2000" b="1" dirty="0" err="1">
                <a:latin typeface="Times New Roman" pitchFamily="18" charset="0"/>
                <a:cs typeface="Times New Roman" pitchFamily="18" charset="0"/>
              </a:rPr>
              <a:t>aldolase</a:t>
            </a:r>
            <a:r>
              <a:rPr lang="en-US" sz="2000" b="1" dirty="0">
                <a:latin typeface="Times New Roman" pitchFamily="18" charset="0"/>
                <a:cs typeface="Times New Roman" pitchFamily="18" charset="0"/>
              </a:rPr>
              <a:t> and triose phosphate </a:t>
            </a:r>
            <a:r>
              <a:rPr lang="en-US" sz="2000" b="1" dirty="0" err="1">
                <a:latin typeface="Times New Roman" pitchFamily="18" charset="0"/>
                <a:cs typeface="Times New Roman" pitchFamily="18" charset="0"/>
              </a:rPr>
              <a:t>isomerase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Hence</a:t>
            </a:r>
            <a:r>
              <a:rPr lang="en-US" sz="2000" dirty="0">
                <a:latin typeface="Times New Roman" pitchFamily="18" charset="0"/>
                <a:cs typeface="Times New Roman" pitchFamily="18" charset="0"/>
              </a:rPr>
              <a:t>, they are unable to use EMP. As an alternative, they employ the pentose phosphate pathway.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An </a:t>
            </a:r>
            <a:r>
              <a:rPr lang="en-US" sz="2000" dirty="0">
                <a:latin typeface="Times New Roman" pitchFamily="18" charset="0"/>
                <a:cs typeface="Times New Roman" pitchFamily="18" charset="0"/>
              </a:rPr>
              <a:t>intermediate of this pathway is </a:t>
            </a:r>
            <a:r>
              <a:rPr lang="en-US" sz="2000" dirty="0" err="1">
                <a:latin typeface="Times New Roman" pitchFamily="18" charset="0"/>
                <a:cs typeface="Times New Roman" pitchFamily="18" charset="0"/>
              </a:rPr>
              <a:t>xylulose</a:t>
            </a:r>
            <a:r>
              <a:rPr lang="en-US" sz="2000" dirty="0">
                <a:latin typeface="Times New Roman" pitchFamily="18" charset="0"/>
                <a:cs typeface="Times New Roman" pitchFamily="18" charset="0"/>
              </a:rPr>
              <a:t> 5-phosphate.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a:latin typeface="Times New Roman" pitchFamily="18" charset="0"/>
                <a:cs typeface="Times New Roman" pitchFamily="18" charset="0"/>
              </a:rPr>
              <a:t>The </a:t>
            </a:r>
            <a:r>
              <a:rPr lang="en-US" sz="2000" dirty="0" err="1">
                <a:latin typeface="Times New Roman" pitchFamily="18" charset="0"/>
                <a:cs typeface="Times New Roman" pitchFamily="18" charset="0"/>
              </a:rPr>
              <a:t>heterofermentative</a:t>
            </a:r>
            <a:r>
              <a:rPr lang="en-US" sz="2000" dirty="0">
                <a:latin typeface="Times New Roman" pitchFamily="18" charset="0"/>
                <a:cs typeface="Times New Roman" pitchFamily="18" charset="0"/>
              </a:rPr>
              <a:t> bacteria cleave </a:t>
            </a:r>
            <a:r>
              <a:rPr lang="en-US" sz="2000" dirty="0" err="1">
                <a:latin typeface="Times New Roman" pitchFamily="18" charset="0"/>
                <a:cs typeface="Times New Roman" pitchFamily="18" charset="0"/>
              </a:rPr>
              <a:t>xylulose</a:t>
            </a:r>
            <a:r>
              <a:rPr lang="en-US" sz="2000" dirty="0">
                <a:latin typeface="Times New Roman" pitchFamily="18" charset="0"/>
                <a:cs typeface="Times New Roman" pitchFamily="18" charset="0"/>
              </a:rPr>
              <a:t> 5-phosphate by a TPP-linked pentose phosphate </a:t>
            </a:r>
            <a:r>
              <a:rPr lang="en-US" sz="2000" dirty="0" err="1">
                <a:latin typeface="Times New Roman" pitchFamily="18" charset="0"/>
                <a:cs typeface="Times New Roman" pitchFamily="18" charset="0"/>
              </a:rPr>
              <a:t>ketolase</a:t>
            </a:r>
            <a:r>
              <a:rPr lang="en-US" sz="2000" dirty="0">
                <a:latin typeface="Times New Roman" pitchFamily="18" charset="0"/>
                <a:cs typeface="Times New Roman" pitchFamily="18" charset="0"/>
              </a:rPr>
              <a:t> into </a:t>
            </a:r>
            <a:r>
              <a:rPr lang="en-US" sz="2000" dirty="0" smtClean="0">
                <a:latin typeface="Times New Roman" pitchFamily="18" charset="0"/>
                <a:cs typeface="Times New Roman" pitchFamily="18" charset="0"/>
              </a:rPr>
              <a:t>glyceraldehyde </a:t>
            </a:r>
            <a:r>
              <a:rPr lang="en-US" sz="2000" dirty="0">
                <a:latin typeface="Times New Roman" pitchFamily="18" charset="0"/>
                <a:cs typeface="Times New Roman" pitchFamily="18" charset="0"/>
              </a:rPr>
              <a:t>phosphate (GAP) and acetyl phosphate.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GAP </a:t>
            </a:r>
            <a:r>
              <a:rPr lang="en-US" sz="2000" dirty="0">
                <a:latin typeface="Times New Roman" pitchFamily="18" charset="0"/>
                <a:cs typeface="Times New Roman" pitchFamily="18" charset="0"/>
              </a:rPr>
              <a:t>is then converted to pyruvic acid by the usual EMP enzymes, while acetyl phosphate is reduced either to acetic acid or to ethanol. </a:t>
            </a:r>
            <a:endParaRPr lang="en-US" sz="2000" dirty="0" smtClean="0">
              <a:latin typeface="Times New Roman" pitchFamily="18" charset="0"/>
              <a:cs typeface="Times New Roman" pitchFamily="18" charset="0"/>
            </a:endParaRP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From </a:t>
            </a:r>
            <a:r>
              <a:rPr lang="en-US" sz="2000" dirty="0">
                <a:latin typeface="Times New Roman" pitchFamily="18" charset="0"/>
                <a:cs typeface="Times New Roman" pitchFamily="18" charset="0"/>
              </a:rPr>
              <a:t>pyruvic acid, lactic acid is formed by the lactate dehydrogenase activity. </a:t>
            </a:r>
          </a:p>
          <a:p>
            <a:pPr marL="342900" indent="-342900">
              <a:lnSpc>
                <a:spcPct val="150000"/>
              </a:lnSpc>
              <a:buFont typeface="Arial" pitchFamily="34" charset="0"/>
              <a:buChar char="•"/>
            </a:pPr>
            <a:r>
              <a:rPr lang="en-US" sz="2000" i="1" dirty="0" err="1">
                <a:latin typeface="Times New Roman" pitchFamily="18" charset="0"/>
                <a:cs typeface="Times New Roman" pitchFamily="18" charset="0"/>
              </a:rPr>
              <a:t>Leuconostoc</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mesenteroides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produces </a:t>
            </a:r>
            <a:r>
              <a:rPr lang="en-US" sz="2000" dirty="0" smtClean="0">
                <a:latin typeface="Times New Roman" pitchFamily="18" charset="0"/>
                <a:cs typeface="Times New Roman" pitchFamily="18" charset="0"/>
              </a:rPr>
              <a:t>one </a:t>
            </a:r>
            <a:r>
              <a:rPr lang="en-US" sz="2000" dirty="0">
                <a:latin typeface="Times New Roman" pitchFamily="18" charset="0"/>
                <a:cs typeface="Times New Roman" pitchFamily="18" charset="0"/>
              </a:rPr>
              <a:t>molecule of lactic acid, one molecule of ethanol and one molecule of </a:t>
            </a:r>
            <a:r>
              <a:rPr lang="en-US" sz="2000" dirty="0" smtClean="0">
                <a:latin typeface="Times New Roman" pitchFamily="18" charset="0"/>
                <a:cs typeface="Times New Roman" pitchFamily="18" charset="0"/>
              </a:rPr>
              <a:t>CO</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from </a:t>
            </a:r>
            <a:r>
              <a:rPr lang="en-US" sz="2000" dirty="0">
                <a:latin typeface="Times New Roman" pitchFamily="18" charset="0"/>
                <a:cs typeface="Times New Roman" pitchFamily="18" charset="0"/>
              </a:rPr>
              <a:t>one molecule of </a:t>
            </a:r>
            <a:r>
              <a:rPr lang="en-US" sz="2000" dirty="0" smtClean="0">
                <a:latin typeface="Times New Roman" pitchFamily="18" charset="0"/>
                <a:cs typeface="Times New Roman" pitchFamily="18" charset="0"/>
              </a:rPr>
              <a:t>glucose.</a:t>
            </a:r>
          </a:p>
          <a:p>
            <a:pPr marL="342900" indent="-342900">
              <a:lnSpc>
                <a:spcPct val="150000"/>
              </a:lnSpc>
              <a:buFont typeface="Arial" pitchFamily="34" charset="0"/>
              <a:buChar char="•"/>
            </a:pPr>
            <a:r>
              <a:rPr lang="en-US" sz="2000" dirty="0" smtClean="0">
                <a:latin typeface="Times New Roman" pitchFamily="18" charset="0"/>
                <a:cs typeface="Times New Roman" pitchFamily="18" charset="0"/>
              </a:rPr>
              <a:t>On </a:t>
            </a:r>
            <a:r>
              <a:rPr lang="en-US" sz="2000" dirty="0">
                <a:latin typeface="Times New Roman" pitchFamily="18" charset="0"/>
                <a:cs typeface="Times New Roman" pitchFamily="18" charset="0"/>
              </a:rPr>
              <a:t>the other hand, </a:t>
            </a:r>
            <a:r>
              <a:rPr lang="en-US" sz="2000" i="1" dirty="0">
                <a:latin typeface="Times New Roman" pitchFamily="18" charset="0"/>
                <a:cs typeface="Times New Roman" pitchFamily="18" charset="0"/>
              </a:rPr>
              <a:t>Lactobacillus </a:t>
            </a:r>
            <a:r>
              <a:rPr lang="en-US" sz="2000" i="1" dirty="0" err="1">
                <a:latin typeface="Times New Roman" pitchFamily="18" charset="0"/>
                <a:cs typeface="Times New Roman" pitchFamily="18" charset="0"/>
              </a:rPr>
              <a:t>brevis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produces acetic acid in place of ethanol. </a:t>
            </a:r>
          </a:p>
          <a:p>
            <a:endParaRPr lang="en-US" dirty="0"/>
          </a:p>
        </p:txBody>
      </p:sp>
    </p:spTree>
    <p:extLst>
      <p:ext uri="{BB962C8B-B14F-4D97-AF65-F5344CB8AC3E}">
        <p14:creationId xmlns:p14="http://schemas.microsoft.com/office/powerpoint/2010/main" val="569351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cdn.biologydiscussion.com/wp-content/uploads/2016/08/clip_image086_thumb2_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64218"/>
            <a:ext cx="5791200" cy="6693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248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TotalTime>
  <Words>1983</Words>
  <Application>Microsoft Office PowerPoint</Application>
  <PresentationFormat>On-screen Show (4:3)</PresentationFormat>
  <Paragraphs>100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Hema Pillai</dc:creator>
  <cp:lastModifiedBy>USER</cp:lastModifiedBy>
  <cp:revision>12</cp:revision>
  <dcterms:created xsi:type="dcterms:W3CDTF">2006-08-16T00:00:00Z</dcterms:created>
  <dcterms:modified xsi:type="dcterms:W3CDTF">2020-10-20T06:52:21Z</dcterms:modified>
</cp:coreProperties>
</file>