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2" r:id="rId16"/>
    <p:sldId id="273" r:id="rId17"/>
    <p:sldId id="279" r:id="rId18"/>
    <p:sldId id="274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75" r:id="rId28"/>
    <p:sldId id="276" r:id="rId29"/>
    <p:sldId id="288" r:id="rId30"/>
    <p:sldId id="289" r:id="rId31"/>
    <p:sldId id="277" r:id="rId32"/>
    <p:sldId id="278" r:id="rId33"/>
    <p:sldId id="29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E78CB-2275-4B6D-9EAA-7BA78665C572}" type="datetimeFigureOut">
              <a:rPr lang="en-US" smtClean="0"/>
              <a:t>30/09/2020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7552B-8424-4145-BE4D-16315F9519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7552B-8424-4145-BE4D-16315F951941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D5548-2D11-4194-A8AC-9E891088F16F}" type="datetimeFigureOut">
              <a:rPr lang="en-US" smtClean="0"/>
              <a:pPr/>
              <a:t>30/09/2020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F5A99-4E7D-4E98-A6F4-5B715D741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topics/food-science/phenylalanine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79140"/>
            <a:ext cx="8450766" cy="183066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PHENYLPROPANOIDS AND </a:t>
            </a:r>
            <a:r>
              <a:rPr lang="en-US" sz="4000" dirty="0" smtClean="0">
                <a:solidFill>
                  <a:srgbClr val="C00000"/>
                </a:solidFill>
              </a:rPr>
              <a:t>FLAVONOIDS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rgbClr val="C00000"/>
                </a:solidFill>
              </a:rPr>
              <a:t>TEA AND RUTA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2514599"/>
            <a:ext cx="8240750" cy="3618572"/>
          </a:xfrm>
        </p:spPr>
        <p:txBody>
          <a:bodyPr/>
          <a:lstStyle/>
          <a:p>
            <a:pPr algn="r"/>
            <a:endParaRPr lang="en-US" b="1" dirty="0" smtClean="0">
              <a:solidFill>
                <a:srgbClr val="00B050"/>
              </a:solidFill>
            </a:endParaRPr>
          </a:p>
          <a:p>
            <a:pPr algn="r"/>
            <a:endParaRPr lang="en-US" b="1" dirty="0">
              <a:solidFill>
                <a:srgbClr val="00B050"/>
              </a:solidFill>
            </a:endParaRPr>
          </a:p>
          <a:p>
            <a:pPr algn="r"/>
            <a:r>
              <a:rPr lang="en-US" sz="3600" b="1" dirty="0" smtClean="0">
                <a:solidFill>
                  <a:srgbClr val="00B050"/>
                </a:solidFill>
              </a:rPr>
              <a:t>DR. SUNITA PANCHAWAT</a:t>
            </a:r>
          </a:p>
          <a:p>
            <a:pPr algn="r"/>
            <a:r>
              <a:rPr lang="en-US" b="1" dirty="0" smtClean="0">
                <a:solidFill>
                  <a:srgbClr val="00B050"/>
                </a:solidFill>
              </a:rPr>
              <a:t>Assistant Professor</a:t>
            </a:r>
          </a:p>
          <a:p>
            <a:pPr algn="r"/>
            <a:r>
              <a:rPr lang="en-US" b="1" dirty="0" smtClean="0">
                <a:solidFill>
                  <a:srgbClr val="00B050"/>
                </a:solidFill>
              </a:rPr>
              <a:t>Department of Pharmaceutical Sciences</a:t>
            </a:r>
          </a:p>
          <a:p>
            <a:pPr algn="r"/>
            <a:r>
              <a:rPr lang="en-US" b="1" dirty="0" smtClean="0">
                <a:solidFill>
                  <a:srgbClr val="00B050"/>
                </a:solidFill>
              </a:rPr>
              <a:t>MLSU, Udaipur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318654"/>
            <a:ext cx="8229600" cy="592974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Classification:</a:t>
            </a:r>
          </a:p>
          <a:p>
            <a:pPr marL="571500" indent="-571500" algn="just">
              <a:lnSpc>
                <a:spcPct val="150000"/>
              </a:lnSpc>
              <a:buAutoNum type="romanUcPeriod"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Flavones-</a:t>
            </a:r>
            <a:r>
              <a:rPr lang="en-US" sz="2800" dirty="0" smtClean="0"/>
              <a:t> Ring A is substituted by two phenolic hydroxyl group at C-5, C-7. They have a double bond between positions 2 and 3 and a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in position 4 of the C ring. These represents majority of flavonoids. Flavones are widely present in leaves, flowers and fruits as </a:t>
            </a:r>
            <a:r>
              <a:rPr lang="en-US" sz="2800" dirty="0" err="1" smtClean="0"/>
              <a:t>glucosides</a:t>
            </a:r>
            <a:r>
              <a:rPr lang="en-US" sz="2800" dirty="0" smtClean="0"/>
              <a:t>. Celery, parsley, red peppers, chamomile, mint and ginkgo biloba are among the major sources of flavones. Examples: </a:t>
            </a:r>
            <a:r>
              <a:rPr lang="en-US" sz="2800" dirty="0" err="1" smtClean="0"/>
              <a:t>Apigenin</a:t>
            </a:r>
            <a:r>
              <a:rPr lang="en-US" sz="2800" dirty="0" smtClean="0"/>
              <a:t>, </a:t>
            </a:r>
            <a:r>
              <a:rPr lang="en-US" sz="2800" dirty="0" err="1" smtClean="0"/>
              <a:t>Luteolin</a:t>
            </a:r>
            <a:r>
              <a:rPr lang="en-US" sz="2800" dirty="0" smtClean="0"/>
              <a:t>, Parsley-</a:t>
            </a:r>
            <a:r>
              <a:rPr lang="en-US" sz="2800" dirty="0" err="1" smtClean="0"/>
              <a:t>Apin</a:t>
            </a:r>
            <a:r>
              <a:rPr lang="en-US" sz="2800" dirty="0" smtClean="0"/>
              <a:t>, </a:t>
            </a:r>
            <a:r>
              <a:rPr lang="en-US" sz="2800" dirty="0" err="1" smtClean="0"/>
              <a:t>Buchu-Diosmin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34851"/>
            <a:ext cx="8610600" cy="621834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II.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Flavonols</a:t>
            </a:r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US" sz="2800" dirty="0" smtClean="0"/>
              <a:t>Compared with flavones, </a:t>
            </a:r>
            <a:r>
              <a:rPr lang="en-US" sz="2800" dirty="0" err="1" smtClean="0"/>
              <a:t>flavonols</a:t>
            </a:r>
            <a:r>
              <a:rPr lang="en-US" sz="2800" dirty="0" smtClean="0"/>
              <a:t> have a hydroxyl group in position 3 of the C ring, which may also be </a:t>
            </a:r>
            <a:r>
              <a:rPr lang="en-US" sz="2800" dirty="0" err="1" smtClean="0"/>
              <a:t>glycosylated</a:t>
            </a:r>
            <a:r>
              <a:rPr lang="en-US" sz="2800" dirty="0" smtClean="0"/>
              <a:t>. </a:t>
            </a:r>
            <a:r>
              <a:rPr lang="en-US" sz="2800" dirty="0" err="1" smtClean="0"/>
              <a:t>Flavonols</a:t>
            </a:r>
            <a:r>
              <a:rPr lang="en-US" sz="2800" dirty="0" smtClean="0"/>
              <a:t> are flavonoids with a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group. They are building blocks of </a:t>
            </a:r>
            <a:r>
              <a:rPr lang="en-US" sz="2800" dirty="0" err="1" smtClean="0"/>
              <a:t>proanthocyanins</a:t>
            </a:r>
            <a:r>
              <a:rPr lang="en-US" sz="2800" dirty="0" smtClean="0"/>
              <a:t>. Examples; Buck wheat-</a:t>
            </a:r>
            <a:r>
              <a:rPr lang="en-US" sz="2800" dirty="0" err="1" smtClean="0"/>
              <a:t>Rutin</a:t>
            </a:r>
            <a:r>
              <a:rPr lang="en-US" sz="2800" dirty="0" smtClean="0"/>
              <a:t>, Ring (</a:t>
            </a:r>
            <a:r>
              <a:rPr lang="en-US" sz="2800" dirty="0" err="1" smtClean="0"/>
              <a:t>Crategus</a:t>
            </a:r>
            <a:r>
              <a:rPr lang="en-US" sz="2800" dirty="0" smtClean="0"/>
              <a:t> </a:t>
            </a:r>
            <a:r>
              <a:rPr lang="en-US" sz="2800" dirty="0" err="1" smtClean="0"/>
              <a:t>oxycantha</a:t>
            </a:r>
            <a:r>
              <a:rPr lang="en-US" sz="2800" dirty="0" smtClean="0"/>
              <a:t>)- </a:t>
            </a:r>
            <a:r>
              <a:rPr lang="en-US" sz="2800" dirty="0" err="1" smtClean="0"/>
              <a:t>Quereitrin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III.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Flavanones</a:t>
            </a:r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US" sz="2800" dirty="0" err="1" smtClean="0"/>
              <a:t>Flavanones</a:t>
            </a:r>
            <a:r>
              <a:rPr lang="en-US" sz="2800" dirty="0" smtClean="0"/>
              <a:t>, also called </a:t>
            </a:r>
            <a:r>
              <a:rPr lang="en-US" sz="2800" dirty="0" err="1" smtClean="0"/>
              <a:t>dihydroflavones</a:t>
            </a:r>
            <a:r>
              <a:rPr lang="en-US" sz="2800" dirty="0" smtClean="0"/>
              <a:t>, have the C ring saturated; therefore, unlike flavones, the double bond between positions 2 and 3 is saturated and this is the only structural difference between the two subgroups of flavonoids. Example; Lemon, sweet orange- </a:t>
            </a:r>
            <a:r>
              <a:rPr lang="en-US" sz="2800" dirty="0" err="1" smtClean="0"/>
              <a:t>Hespiridin</a:t>
            </a:r>
            <a:r>
              <a:rPr lang="en-US" sz="2800" dirty="0" smtClean="0"/>
              <a:t>, Bitter orange.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321972"/>
            <a:ext cx="8706117" cy="61550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IV.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Flavanonols</a:t>
            </a:r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US" sz="2800" dirty="0" err="1" smtClean="0"/>
              <a:t>Flavanonols</a:t>
            </a:r>
            <a:r>
              <a:rPr lang="en-US" sz="2800" dirty="0" smtClean="0"/>
              <a:t>, also called </a:t>
            </a:r>
            <a:r>
              <a:rPr lang="en-US" sz="2800" dirty="0" err="1" smtClean="0"/>
              <a:t>dihydroflavones</a:t>
            </a:r>
            <a:r>
              <a:rPr lang="en-US" sz="2800" dirty="0" smtClean="0"/>
              <a:t>, are the 3-hydroxy derivatives of  </a:t>
            </a:r>
            <a:r>
              <a:rPr lang="en-US" sz="2800" dirty="0" err="1" smtClean="0"/>
              <a:t>flavanones</a:t>
            </a:r>
            <a:r>
              <a:rPr lang="en-US" sz="2800" dirty="0" smtClean="0"/>
              <a:t>; they are an highly </a:t>
            </a:r>
            <a:r>
              <a:rPr lang="en-US" sz="2800" dirty="0" err="1" smtClean="0"/>
              <a:t>multisubstituted</a:t>
            </a:r>
            <a:r>
              <a:rPr lang="en-US" sz="2800" dirty="0" smtClean="0"/>
              <a:t> subgroup. Examples: </a:t>
            </a:r>
            <a:r>
              <a:rPr lang="en-US" sz="2800" dirty="0" err="1" smtClean="0"/>
              <a:t>Taxifolin</a:t>
            </a:r>
            <a:r>
              <a:rPr lang="en-US" sz="2800" dirty="0" smtClean="0"/>
              <a:t> (</a:t>
            </a:r>
            <a:r>
              <a:rPr lang="en-US" sz="2800" dirty="0" err="1" smtClean="0"/>
              <a:t>dihydroquercetin</a:t>
            </a:r>
            <a:r>
              <a:rPr lang="en-US" sz="2800" dirty="0" smtClean="0"/>
              <a:t>), </a:t>
            </a:r>
            <a:r>
              <a:rPr lang="en-US" sz="2800" dirty="0" err="1" smtClean="0"/>
              <a:t>dihydrokaemferol</a:t>
            </a:r>
            <a:r>
              <a:rPr lang="en-US" sz="2800" dirty="0" smtClean="0"/>
              <a:t>.</a:t>
            </a:r>
            <a:endParaRPr lang="en-US" sz="2800" b="1" dirty="0" smtClean="0"/>
          </a:p>
          <a:p>
            <a:pPr algn="just"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V.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Isoflavones</a:t>
            </a:r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US" sz="2800" dirty="0" smtClean="0"/>
              <a:t>As anticipated, </a:t>
            </a:r>
            <a:r>
              <a:rPr lang="en-US" sz="2800" dirty="0" err="1" smtClean="0"/>
              <a:t>isoflavones</a:t>
            </a:r>
            <a:r>
              <a:rPr lang="en-US" sz="2800" dirty="0" smtClean="0"/>
              <a:t> are a subgroup of flavonoids in which the B ring is attached to position 3 of the C ring. Examples: </a:t>
            </a:r>
            <a:r>
              <a:rPr lang="en-US" sz="2800" dirty="0" err="1" smtClean="0"/>
              <a:t>Sharapunkha-Tephrosin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VI.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Flavanols</a:t>
            </a:r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US" sz="2800" dirty="0" err="1" smtClean="0"/>
              <a:t>Flavnols</a:t>
            </a:r>
            <a:r>
              <a:rPr lang="en-US" sz="2800" dirty="0" smtClean="0"/>
              <a:t> are also referred as catechins as well flavan-3-ols. In </a:t>
            </a:r>
            <a:r>
              <a:rPr lang="en-US" sz="2800" dirty="0" err="1" smtClean="0"/>
              <a:t>flavanols</a:t>
            </a:r>
            <a:r>
              <a:rPr lang="en-US" sz="2800" dirty="0" smtClean="0"/>
              <a:t> hydroxyl group is almost always bound to position 3 of C ring. Examples: Catechin, Epicatechin.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799"/>
            <a:ext cx="8534400" cy="6147515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VII. 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</a:rPr>
              <a:t>Anthocyanidins</a:t>
            </a:r>
            <a:endParaRPr lang="en-US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n-US" sz="2800" dirty="0" err="1" smtClean="0"/>
              <a:t>Anthocyanidins</a:t>
            </a:r>
            <a:r>
              <a:rPr lang="en-US" sz="2800" dirty="0" smtClean="0"/>
              <a:t> are the </a:t>
            </a:r>
            <a:r>
              <a:rPr lang="en-US" sz="2800" dirty="0" err="1" smtClean="0"/>
              <a:t>aglycones</a:t>
            </a:r>
            <a:r>
              <a:rPr lang="en-US" sz="2800" dirty="0" smtClean="0"/>
              <a:t> of </a:t>
            </a:r>
            <a:r>
              <a:rPr lang="en-US" sz="2800" dirty="0" err="1" smtClean="0"/>
              <a:t>antocyanins</a:t>
            </a:r>
            <a:r>
              <a:rPr lang="en-US" sz="2800" dirty="0" smtClean="0"/>
              <a:t>; they </a:t>
            </a:r>
            <a:r>
              <a:rPr lang="en-US" sz="2800" dirty="0" err="1" smtClean="0"/>
              <a:t>ase</a:t>
            </a:r>
            <a:r>
              <a:rPr lang="en-US" sz="2800" dirty="0" smtClean="0"/>
              <a:t> the </a:t>
            </a:r>
            <a:r>
              <a:rPr lang="en-US" sz="2800" dirty="0" err="1" smtClean="0"/>
              <a:t>flavylium</a:t>
            </a:r>
            <a:r>
              <a:rPr lang="en-US" sz="2800" dirty="0" smtClean="0"/>
              <a:t> (2- </a:t>
            </a:r>
            <a:r>
              <a:rPr lang="en-US" sz="2800" dirty="0" err="1" smtClean="0"/>
              <a:t>phenylchromenyylium</a:t>
            </a:r>
            <a:r>
              <a:rPr lang="en-US" sz="2800" dirty="0" smtClean="0"/>
              <a:t>) cations. Sugar units are bound mostly to position 3 of the C ring and they are often conjugated with phenolic acids, such as </a:t>
            </a:r>
            <a:r>
              <a:rPr lang="en-US" sz="2800" dirty="0" err="1" smtClean="0"/>
              <a:t>ferulic</a:t>
            </a:r>
            <a:r>
              <a:rPr lang="en-US" sz="2800" dirty="0" smtClean="0"/>
              <a:t> acid. They are the </a:t>
            </a:r>
            <a:r>
              <a:rPr lang="en-US" sz="2800" dirty="0" err="1" smtClean="0"/>
              <a:t>onlygroup</a:t>
            </a:r>
            <a:r>
              <a:rPr lang="en-US" sz="2800" dirty="0" smtClean="0"/>
              <a:t> of flavonoids that gives color to plants (all other flavonoids are colorless). Examples: Pelargonium flower-</a:t>
            </a:r>
            <a:r>
              <a:rPr lang="en-US" sz="2800" dirty="0" err="1" smtClean="0"/>
              <a:t>Plargonidin</a:t>
            </a:r>
            <a:r>
              <a:rPr lang="en-US" sz="2800" dirty="0" smtClean="0"/>
              <a:t>, Petunia flower- </a:t>
            </a:r>
            <a:r>
              <a:rPr lang="en-US" sz="2800" dirty="0" err="1" smtClean="0"/>
              <a:t>Petunidin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VII.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Chalcones</a:t>
            </a:r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US" sz="2800" dirty="0" err="1" smtClean="0"/>
              <a:t>Chalcones</a:t>
            </a:r>
            <a:r>
              <a:rPr lang="en-US" sz="2800" dirty="0" smtClean="0"/>
              <a:t> do not have central heterocyclic nucleus and are characterized by three carbon chain with a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function and </a:t>
            </a:r>
            <a:r>
              <a:rPr lang="el-GR" sz="2800" dirty="0" smtClean="0"/>
              <a:t>α</a:t>
            </a:r>
            <a:r>
              <a:rPr lang="en-US" sz="2800" dirty="0" smtClean="0"/>
              <a:t>,</a:t>
            </a:r>
            <a:r>
              <a:rPr lang="el-GR" sz="2800" dirty="0" smtClean="0"/>
              <a:t>β</a:t>
            </a:r>
            <a:r>
              <a:rPr lang="en-US" sz="2800" dirty="0" smtClean="0"/>
              <a:t> </a:t>
            </a:r>
            <a:r>
              <a:rPr lang="en-US" sz="2800" dirty="0" err="1" smtClean="0"/>
              <a:t>unsaturation</a:t>
            </a:r>
            <a:r>
              <a:rPr lang="en-US" sz="2800" dirty="0" smtClean="0"/>
              <a:t>. </a:t>
            </a:r>
            <a:r>
              <a:rPr lang="en-US" sz="2800" dirty="0" err="1" smtClean="0"/>
              <a:t>Chalcones</a:t>
            </a:r>
            <a:r>
              <a:rPr lang="en-US" sz="2800" dirty="0" smtClean="0"/>
              <a:t> are flavonoids with open structure; they are classifieds because they have similar synthetic pathways. Examples: </a:t>
            </a:r>
            <a:r>
              <a:rPr lang="en-US" sz="2800" dirty="0" err="1" smtClean="0"/>
              <a:t>Safflor</a:t>
            </a:r>
            <a:r>
              <a:rPr lang="en-US" sz="2800" dirty="0" smtClean="0"/>
              <a:t> red-</a:t>
            </a:r>
            <a:r>
              <a:rPr lang="en-US" sz="2800" dirty="0" err="1" smtClean="0"/>
              <a:t>Carthamin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28600"/>
            <a:ext cx="8555864" cy="63267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Chemical Tests</a:t>
            </a:r>
          </a:p>
          <a:p>
            <a:pPr marL="514350" indent="-514350">
              <a:buAutoNum type="arabicPeriod"/>
            </a:pPr>
            <a:r>
              <a:rPr lang="en-US" sz="2800" b="1" dirty="0" err="1" smtClean="0">
                <a:solidFill>
                  <a:schemeClr val="tx2"/>
                </a:solidFill>
              </a:rPr>
              <a:t>Shinoda</a:t>
            </a:r>
            <a:r>
              <a:rPr lang="en-US" sz="2800" b="1" dirty="0" smtClean="0">
                <a:solidFill>
                  <a:schemeClr val="tx2"/>
                </a:solidFill>
              </a:rPr>
              <a:t> test-</a:t>
            </a:r>
            <a:r>
              <a:rPr lang="en-US" sz="2800" dirty="0" smtClean="0"/>
              <a:t> To dry powder or extract, add 5 ml of 95% ethanol, few drops of concentrated hydrochloric acid and four pieces of magnesium turnings. A pink or red colour indicates the presence of </a:t>
            </a:r>
            <a:r>
              <a:rPr lang="en-US" sz="2800" dirty="0" err="1" smtClean="0"/>
              <a:t>flavonoid</a:t>
            </a:r>
            <a:r>
              <a:rPr lang="en-US" sz="2800" dirty="0" smtClean="0"/>
              <a:t>. Colours varying from orange to red indicated flavones, red to crimson indicated flavonoids, crimson to magenta indicated </a:t>
            </a:r>
            <a:r>
              <a:rPr lang="en-US" sz="2800" dirty="0" err="1" smtClean="0"/>
              <a:t>flavonones</a:t>
            </a:r>
            <a:r>
              <a:rPr lang="en-US" sz="2800" dirty="0" smtClean="0"/>
              <a:t>.</a:t>
            </a:r>
            <a:endParaRPr lang="en-US" sz="2800" b="1" dirty="0" smtClean="0"/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</a:rPr>
              <a:t>Sodium hydroxide test-</a:t>
            </a:r>
            <a:r>
              <a:rPr lang="en-US" sz="2800" dirty="0" smtClean="0"/>
              <a:t> About 5 mg of the compound is dissolved in water, warmed and filtered. 10% aqueous sodium hydroxide is added to 2 ml of this solution. This produces a yellow coloration. A change in colour from yellow to colorless on addition of dilute HCl is an indication for the presence of flavonoids.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109" y="304800"/>
            <a:ext cx="8756073" cy="5867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TEA AND RUTA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3" y="304800"/>
            <a:ext cx="865909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TEA</a:t>
            </a:r>
          </a:p>
          <a:p>
            <a:pPr algn="just">
              <a:buNone/>
            </a:pPr>
            <a:r>
              <a:rPr lang="en-US" dirty="0" smtClean="0">
                <a:solidFill>
                  <a:srgbClr val="0070C0"/>
                </a:solidFill>
              </a:rPr>
              <a:t>Synonym-</a:t>
            </a:r>
            <a:r>
              <a:rPr lang="en-US" dirty="0" smtClean="0"/>
              <a:t> Tea plant, Tea Shrub, Camellia </a:t>
            </a:r>
            <a:r>
              <a:rPr lang="en-US" dirty="0" err="1" smtClean="0"/>
              <a:t>thea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>
                <a:solidFill>
                  <a:srgbClr val="0070C0"/>
                </a:solidFill>
              </a:rPr>
              <a:t>Biological source-</a:t>
            </a:r>
            <a:r>
              <a:rPr lang="en-US" dirty="0" smtClean="0"/>
              <a:t> It consists of dried leaves and leaf bud of </a:t>
            </a:r>
            <a:r>
              <a:rPr lang="en-US" i="1" dirty="0" err="1" smtClean="0"/>
              <a:t>Thea</a:t>
            </a:r>
            <a:r>
              <a:rPr lang="en-US" i="1" dirty="0" smtClean="0"/>
              <a:t> sinensis</a:t>
            </a:r>
            <a:r>
              <a:rPr lang="en-US" dirty="0" smtClean="0"/>
              <a:t>, Family: </a:t>
            </a:r>
            <a:r>
              <a:rPr lang="en-US" dirty="0" err="1" smtClean="0"/>
              <a:t>Theaceae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>
                <a:solidFill>
                  <a:srgbClr val="0070C0"/>
                </a:solidFill>
              </a:rPr>
              <a:t>Distribution- </a:t>
            </a:r>
            <a:r>
              <a:rPr lang="en-US" dirty="0" smtClean="0"/>
              <a:t>India, China, Shrilanka, Indonesia and Japan.</a:t>
            </a:r>
          </a:p>
          <a:p>
            <a:pPr algn="just">
              <a:buNone/>
            </a:pPr>
            <a:r>
              <a:rPr lang="en-US" dirty="0" smtClean="0"/>
              <a:t>Black Tea (India and Shrilanka)</a:t>
            </a:r>
          </a:p>
          <a:p>
            <a:pPr algn="just">
              <a:buNone/>
            </a:pPr>
            <a:r>
              <a:rPr lang="en-US" dirty="0" smtClean="0"/>
              <a:t>Green Tea (China and Japan)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Windows XP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1" y="228600"/>
            <a:ext cx="4800600" cy="6400800"/>
          </a:xfrm>
          <a:prstGeom prst="rect">
            <a:avLst/>
          </a:prstGeom>
          <a:noFill/>
        </p:spPr>
      </p:pic>
      <p:pic>
        <p:nvPicPr>
          <p:cNvPr id="1027" name="Picture 3" descr="C:\Documents and Settings\Windows XP\Desktop\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228600"/>
            <a:ext cx="3748087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77092"/>
            <a:ext cx="8575964" cy="6428508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solidFill>
                  <a:srgbClr val="0070C0"/>
                </a:solidFill>
              </a:rPr>
              <a:t>Chemical Constituents- </a:t>
            </a:r>
            <a:r>
              <a:rPr lang="en-US" dirty="0" smtClean="0"/>
              <a:t>Polyphenols, Catechins (</a:t>
            </a:r>
            <a:r>
              <a:rPr lang="en-US" dirty="0" err="1" smtClean="0"/>
              <a:t>flavanols</a:t>
            </a:r>
            <a:r>
              <a:rPr lang="en-US" dirty="0" smtClean="0"/>
              <a:t>).</a:t>
            </a:r>
          </a:p>
          <a:p>
            <a:pPr algn="just">
              <a:buNone/>
            </a:pPr>
            <a:r>
              <a:rPr lang="en-US" dirty="0" smtClean="0"/>
              <a:t>Major catechins are (-)-epicatechin </a:t>
            </a:r>
            <a:r>
              <a:rPr lang="en-US" dirty="0" err="1" smtClean="0"/>
              <a:t>gallate</a:t>
            </a:r>
            <a:r>
              <a:rPr lang="en-US" dirty="0" smtClean="0"/>
              <a:t>, (-)-epicatechin.</a:t>
            </a:r>
          </a:p>
          <a:p>
            <a:pPr algn="just">
              <a:buNone/>
            </a:pPr>
            <a:r>
              <a:rPr lang="en-US" dirty="0" smtClean="0"/>
              <a:t>Other compounds are </a:t>
            </a:r>
            <a:r>
              <a:rPr lang="en-US" dirty="0" err="1" smtClean="0"/>
              <a:t>purine</a:t>
            </a:r>
            <a:r>
              <a:rPr lang="en-US" dirty="0" smtClean="0"/>
              <a:t> alkaloids viz., caffeine, </a:t>
            </a:r>
            <a:r>
              <a:rPr lang="en-US" dirty="0" err="1" smtClean="0"/>
              <a:t>theophylline</a:t>
            </a:r>
            <a:r>
              <a:rPr lang="en-US" dirty="0" smtClean="0"/>
              <a:t> and </a:t>
            </a:r>
            <a:r>
              <a:rPr lang="en-US" dirty="0" err="1" smtClean="0"/>
              <a:t>theobromine</a:t>
            </a:r>
            <a:r>
              <a:rPr lang="en-US" dirty="0" smtClean="0"/>
              <a:t>. Trace compounds present in tea are amino acids, carbohydrates, proteins, chlorophyll, volatile organic compounds, fluoride, </a:t>
            </a:r>
            <a:r>
              <a:rPr lang="en-US" dirty="0" err="1" smtClean="0"/>
              <a:t>aluminium</a:t>
            </a:r>
            <a:r>
              <a:rPr lang="en-US" dirty="0" smtClean="0"/>
              <a:t>, minerals, black and green tea are extremely good source of Vitamin C.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Windows XP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9916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Phenylpropanoids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997605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6700" dirty="0"/>
              <a:t>The phenylpropanoids are a family of organic compounds with an aromatic ring and a three-carbon propene </a:t>
            </a:r>
            <a:r>
              <a:rPr lang="en-US" sz="6700" dirty="0" smtClean="0"/>
              <a:t>tail of coumaric acid, and </a:t>
            </a:r>
            <a:r>
              <a:rPr lang="en-US" sz="6700" dirty="0"/>
              <a:t>are synthesized by plants from the amino acids phenylalanine and </a:t>
            </a:r>
            <a:r>
              <a:rPr lang="en-US" sz="6700" dirty="0" smtClean="0"/>
              <a:t>tyrosine via shikimic acid pathway. </a:t>
            </a:r>
            <a:br>
              <a:rPr lang="en-US" sz="6700" dirty="0" smtClean="0"/>
            </a:br>
            <a:endParaRPr lang="en-US" sz="67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Windows XP\Desktop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10601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Windows XP\Desktop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762999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Windows XP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Windows XP\Desktop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534399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Windows XP\Desktop\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5344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Windows XP\Desktop\1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7630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Windows XP\Desktop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380999"/>
            <a:ext cx="8679873" cy="6199909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Uses</a:t>
            </a:r>
          </a:p>
          <a:p>
            <a:pPr marL="514350" indent="-514350">
              <a:buAutoNum type="arabicPeriod"/>
            </a:pPr>
            <a:r>
              <a:rPr lang="en-US" dirty="0" smtClean="0"/>
              <a:t>Purine alkaloids (caffeine, </a:t>
            </a:r>
            <a:r>
              <a:rPr lang="en-US" dirty="0" err="1" smtClean="0"/>
              <a:t>theophylline</a:t>
            </a:r>
            <a:r>
              <a:rPr lang="en-US" dirty="0" smtClean="0"/>
              <a:t> and </a:t>
            </a:r>
            <a:r>
              <a:rPr lang="en-US" dirty="0" err="1" smtClean="0"/>
              <a:t>theobromine</a:t>
            </a:r>
            <a:r>
              <a:rPr lang="en-US" dirty="0" smtClean="0"/>
              <a:t>)are CNS stimulant and diuretic.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Catechins have antioxidant, anticancer and anti-ageing effects.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Green tea used in obesity and weight loss treatment.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1791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RUTA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70C0"/>
                </a:solidFill>
              </a:rPr>
              <a:t>Synonym- </a:t>
            </a:r>
            <a:r>
              <a:rPr lang="en-US" dirty="0" smtClean="0"/>
              <a:t>Rue, Garden rue, German rue, </a:t>
            </a:r>
            <a:r>
              <a:rPr lang="en-US" dirty="0" err="1" smtClean="0"/>
              <a:t>Sadab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70C0"/>
                </a:solidFill>
              </a:rPr>
              <a:t>Biological source- </a:t>
            </a:r>
            <a:r>
              <a:rPr lang="en-US" dirty="0" smtClean="0"/>
              <a:t>It consists of fresh and dried leaves of </a:t>
            </a:r>
            <a:r>
              <a:rPr lang="en-US" i="1" dirty="0" err="1" smtClean="0"/>
              <a:t>Ruta</a:t>
            </a:r>
            <a:r>
              <a:rPr lang="en-US" i="1" dirty="0" smtClean="0"/>
              <a:t> </a:t>
            </a:r>
            <a:r>
              <a:rPr lang="en-US" i="1" dirty="0" err="1" smtClean="0"/>
              <a:t>graveolens</a:t>
            </a:r>
            <a:r>
              <a:rPr lang="en-US" dirty="0" smtClean="0"/>
              <a:t> L., Family: </a:t>
            </a:r>
            <a:r>
              <a:rPr lang="en-US" dirty="0" err="1" smtClean="0"/>
              <a:t>Rutaceae</a:t>
            </a: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70C0"/>
                </a:solidFill>
              </a:rPr>
              <a:t>Distribution-</a:t>
            </a:r>
            <a:r>
              <a:rPr lang="en-US" dirty="0" smtClean="0"/>
              <a:t> It is native to the Balkan Peninsula. It is now grown throughout the world in gardens.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Windows XP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1"/>
            <a:ext cx="4419600" cy="3429000"/>
          </a:xfrm>
          <a:prstGeom prst="rect">
            <a:avLst/>
          </a:prstGeom>
          <a:noFill/>
        </p:spPr>
      </p:pic>
      <p:pic>
        <p:nvPicPr>
          <p:cNvPr id="10243" name="Picture 3" descr="C:\Documents and Settings\Windows XP\Desktop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04801"/>
            <a:ext cx="3962400" cy="6248399"/>
          </a:xfrm>
          <a:prstGeom prst="rect">
            <a:avLst/>
          </a:prstGeom>
          <a:noFill/>
        </p:spPr>
      </p:pic>
      <p:pic>
        <p:nvPicPr>
          <p:cNvPr id="10244" name="Picture 4" descr="C:\Documents and Settings\Windows XP\Desktop\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673" y="3886200"/>
            <a:ext cx="4426527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3746"/>
            <a:ext cx="8229600" cy="6053254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The phenylpropanoid pathway starts from the aromatic amino acid </a:t>
            </a:r>
            <a:r>
              <a:rPr lang="en-US" sz="3600" dirty="0" smtClean="0">
                <a:hlinkClick r:id="rId2" tooltip="Learn more about Phenylalanine from ScienceDirect's AI-generated Topic Pages"/>
              </a:rPr>
              <a:t>phenylalanine</a:t>
            </a:r>
            <a:r>
              <a:rPr lang="en-US" sz="3600" dirty="0" smtClean="0"/>
              <a:t> (</a:t>
            </a:r>
            <a:r>
              <a:rPr lang="en-US" sz="3600" dirty="0" err="1" smtClean="0"/>
              <a:t>Phe</a:t>
            </a:r>
            <a:r>
              <a:rPr lang="en-US" sz="3600" dirty="0" smtClean="0"/>
              <a:t>, with the phenylpropanoid moiety C</a:t>
            </a:r>
            <a:r>
              <a:rPr lang="en-US" sz="3600" baseline="-25000" dirty="0" smtClean="0"/>
              <a:t>6</a:t>
            </a:r>
            <a:r>
              <a:rPr lang="en-US" sz="3600" dirty="0" smtClean="0"/>
              <a:t>–C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) and leads to derivatives with one, two, or more aromatic rings (C</a:t>
            </a:r>
            <a:r>
              <a:rPr lang="en-US" sz="3600" baseline="-25000" dirty="0" smtClean="0"/>
              <a:t>6</a:t>
            </a:r>
            <a:r>
              <a:rPr lang="en-US" sz="3600" dirty="0" smtClean="0"/>
              <a:t>), each ring with a characteristic substitution pattern, and with different modifications of the propane residue of </a:t>
            </a:r>
            <a:r>
              <a:rPr lang="en-US" sz="3600" dirty="0" err="1" smtClean="0"/>
              <a:t>Phe</a:t>
            </a:r>
            <a:r>
              <a:rPr lang="en-US" sz="3600" dirty="0" smtClean="0"/>
              <a:t> (C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).</a:t>
            </a:r>
            <a:endParaRPr lang="en-US" sz="3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Windows XP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6106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040582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Chemical Constituents</a:t>
            </a:r>
          </a:p>
          <a:p>
            <a:pPr>
              <a:buNone/>
            </a:pPr>
            <a:r>
              <a:rPr lang="en-US" dirty="0" smtClean="0"/>
              <a:t>Glycosides: </a:t>
            </a:r>
            <a:r>
              <a:rPr lang="en-US" dirty="0" err="1" smtClean="0"/>
              <a:t>Flavonoid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Alkaloids: </a:t>
            </a:r>
            <a:r>
              <a:rPr lang="en-US" dirty="0" err="1" smtClean="0"/>
              <a:t>Coquisagenine</a:t>
            </a:r>
            <a:r>
              <a:rPr lang="en-US" dirty="0" smtClean="0"/>
              <a:t>, </a:t>
            </a:r>
            <a:r>
              <a:rPr lang="en-US" dirty="0" err="1" smtClean="0"/>
              <a:t>skimmianine</a:t>
            </a:r>
            <a:r>
              <a:rPr lang="en-US" dirty="0" smtClean="0"/>
              <a:t> and </a:t>
            </a:r>
            <a:r>
              <a:rPr lang="en-US" dirty="0" err="1" smtClean="0"/>
              <a:t>graveoline</a:t>
            </a:r>
            <a:r>
              <a:rPr lang="en-US" dirty="0" smtClean="0"/>
              <a:t>, </a:t>
            </a:r>
            <a:r>
              <a:rPr lang="en-US" dirty="0" err="1" smtClean="0"/>
              <a:t>furanocoumarins</a:t>
            </a:r>
            <a:r>
              <a:rPr lang="en-US" dirty="0" smtClean="0"/>
              <a:t> (</a:t>
            </a:r>
            <a:r>
              <a:rPr lang="en-US" dirty="0" err="1" smtClean="0"/>
              <a:t>psoralens</a:t>
            </a:r>
            <a:r>
              <a:rPr lang="en-US" dirty="0" smtClean="0"/>
              <a:t>), </a:t>
            </a:r>
            <a:r>
              <a:rPr lang="en-US" dirty="0" err="1" smtClean="0"/>
              <a:t>bergaptene</a:t>
            </a:r>
            <a:r>
              <a:rPr lang="en-US" dirty="0" smtClean="0"/>
              <a:t> and </a:t>
            </a:r>
            <a:r>
              <a:rPr lang="en-US" dirty="0" err="1" smtClean="0"/>
              <a:t>xanthotoxine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Volatile oil: Methyl-</a:t>
            </a:r>
            <a:r>
              <a:rPr lang="en-US" dirty="0" err="1" smtClean="0"/>
              <a:t>nonyl</a:t>
            </a:r>
            <a:r>
              <a:rPr lang="en-US" dirty="0" smtClean="0"/>
              <a:t>-</a:t>
            </a:r>
            <a:r>
              <a:rPr lang="en-US" dirty="0" err="1" smtClean="0"/>
              <a:t>ketone</a:t>
            </a:r>
            <a:r>
              <a:rPr lang="en-US" dirty="0" smtClean="0"/>
              <a:t>, methyl-n-</a:t>
            </a:r>
            <a:r>
              <a:rPr lang="en-US" dirty="0" err="1" smtClean="0"/>
              <a:t>octyl</a:t>
            </a:r>
            <a:r>
              <a:rPr lang="en-US" dirty="0" smtClean="0"/>
              <a:t>-</a:t>
            </a:r>
            <a:r>
              <a:rPr lang="en-US" dirty="0" err="1" smtClean="0"/>
              <a:t>ketone</a:t>
            </a:r>
            <a:r>
              <a:rPr lang="en-US" dirty="0" smtClean="0"/>
              <a:t> and methyl-</a:t>
            </a:r>
            <a:r>
              <a:rPr lang="en-US" dirty="0" err="1" smtClean="0"/>
              <a:t>heptyl</a:t>
            </a:r>
            <a:r>
              <a:rPr lang="en-US" dirty="0" smtClean="0"/>
              <a:t>-</a:t>
            </a:r>
            <a:r>
              <a:rPr lang="en-US" dirty="0" err="1" smtClean="0"/>
              <a:t>ketone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Alcohol: Methyl-ethyl-</a:t>
            </a:r>
            <a:r>
              <a:rPr lang="en-US" dirty="0" err="1" smtClean="0"/>
              <a:t>carbinol</a:t>
            </a:r>
            <a:r>
              <a:rPr lang="en-US" dirty="0" smtClean="0"/>
              <a:t>, pinene and </a:t>
            </a:r>
            <a:r>
              <a:rPr lang="en-US" dirty="0" err="1" smtClean="0"/>
              <a:t>limonenes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Flavonoid</a:t>
            </a:r>
            <a:r>
              <a:rPr lang="en-US" dirty="0" smtClean="0"/>
              <a:t>: </a:t>
            </a:r>
            <a:r>
              <a:rPr lang="en-US" dirty="0" err="1" smtClean="0"/>
              <a:t>Rutin</a:t>
            </a:r>
            <a:r>
              <a:rPr lang="en-US" dirty="0" smtClean="0"/>
              <a:t> and Quercetin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21582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Uses</a:t>
            </a:r>
          </a:p>
          <a:p>
            <a:pPr>
              <a:buFontTx/>
              <a:buChar char="-"/>
            </a:pPr>
            <a:r>
              <a:rPr lang="en-US" dirty="0" smtClean="0"/>
              <a:t>Rue is used for painful conditions including headache, arthritis, cramps and muscle spasms.</a:t>
            </a:r>
          </a:p>
          <a:p>
            <a:pPr>
              <a:buFontTx/>
              <a:buChar char="-"/>
            </a:pPr>
            <a:r>
              <a:rPr lang="en-US" dirty="0" smtClean="0"/>
              <a:t>In Chinese medicine rue is considered as an emmenagogue, hemostat, intestinal antispasmodic, sedative, uterine stimulant, vermifuge, rheumatism, cold and fever.</a:t>
            </a:r>
          </a:p>
          <a:p>
            <a:pPr>
              <a:buFontTx/>
              <a:buChar char="-"/>
            </a:pPr>
            <a:r>
              <a:rPr lang="en-US" dirty="0" smtClean="0"/>
              <a:t>In Poland it is used as an aphrodisiac and </a:t>
            </a:r>
            <a:r>
              <a:rPr lang="en-US" dirty="0" err="1" smtClean="0"/>
              <a:t>choleretic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Medicinally it is used as bitters, an aromatic stimulant, </a:t>
            </a:r>
            <a:r>
              <a:rPr lang="en-US" dirty="0" err="1" smtClean="0"/>
              <a:t>ecbolic</a:t>
            </a:r>
            <a:r>
              <a:rPr lang="en-US" dirty="0" smtClean="0"/>
              <a:t> and in suppression of the menses.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Windows XP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3820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0722"/>
            <a:ext cx="8473068" cy="6590371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/>
              <a:t>Phenylpropanoid compounds constitute a broad range of structural cyclic substances. They are formed as a result of </a:t>
            </a:r>
            <a:r>
              <a:rPr lang="en-US" sz="3600" dirty="0" err="1" smtClean="0"/>
              <a:t>deamination</a:t>
            </a:r>
            <a:r>
              <a:rPr lang="en-US" sz="3600" dirty="0" smtClean="0"/>
              <a:t> of the amino acid </a:t>
            </a:r>
            <a:r>
              <a:rPr lang="en-US" sz="3600" dirty="0" err="1" smtClean="0"/>
              <a:t>phenylamine</a:t>
            </a:r>
            <a:r>
              <a:rPr lang="en-US" sz="3600" dirty="0" smtClean="0"/>
              <a:t> by the enzyme phenylalanine-ammonia </a:t>
            </a:r>
            <a:r>
              <a:rPr lang="en-US" sz="3600" dirty="0" err="1" smtClean="0"/>
              <a:t>lyase</a:t>
            </a:r>
            <a:r>
              <a:rPr lang="en-US" sz="3600" dirty="0" smtClean="0"/>
              <a:t> (PAL).</a:t>
            </a:r>
          </a:p>
          <a:p>
            <a:pPr algn="just"/>
            <a:endParaRPr lang="en-US" sz="3600" dirty="0" smtClean="0"/>
          </a:p>
          <a:p>
            <a:pPr algn="just"/>
            <a:r>
              <a:rPr lang="en-US" sz="3600" dirty="0" smtClean="0"/>
              <a:t>Phenyl </a:t>
            </a:r>
            <a:r>
              <a:rPr lang="en-US" sz="3600" dirty="0" err="1" smtClean="0"/>
              <a:t>propanoids</a:t>
            </a:r>
            <a:r>
              <a:rPr lang="en-US" sz="3600" dirty="0" smtClean="0"/>
              <a:t> can be structurally different due to hydroxylation, </a:t>
            </a:r>
            <a:r>
              <a:rPr lang="en-US" sz="3600" dirty="0" err="1" smtClean="0"/>
              <a:t>glycosidation,alkylation</a:t>
            </a:r>
            <a:r>
              <a:rPr lang="en-US" sz="3600" dirty="0" smtClean="0"/>
              <a:t>, </a:t>
            </a:r>
            <a:r>
              <a:rPr lang="en-US" sz="3600" dirty="0" err="1" smtClean="0"/>
              <a:t>phenylation</a:t>
            </a:r>
            <a:r>
              <a:rPr lang="en-US" sz="3600" dirty="0" smtClean="0"/>
              <a:t>, </a:t>
            </a:r>
            <a:r>
              <a:rPr lang="en-US" sz="3600" dirty="0" err="1" smtClean="0"/>
              <a:t>sulfatation</a:t>
            </a:r>
            <a:r>
              <a:rPr lang="en-US" sz="3600" dirty="0" smtClean="0"/>
              <a:t> and </a:t>
            </a:r>
            <a:r>
              <a:rPr lang="en-US" sz="3600" dirty="0" err="1" smtClean="0"/>
              <a:t>methylation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Functions: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Phenylpropanoid serve as essential components of a number of structural polymers.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They provide protection from ultraviolet light.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They protect plants, defend against herbivores and pathogens.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Phenylpropanoids mediate plant pollinator interactions as floral pigments and scent compounds.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457199"/>
            <a:ext cx="8441473" cy="5943601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Classification: </a:t>
            </a:r>
          </a:p>
          <a:p>
            <a:pPr algn="just">
              <a:buNone/>
            </a:pPr>
            <a:r>
              <a:rPr lang="en-US" sz="3600" dirty="0" smtClean="0"/>
              <a:t>There is still no generally accepted classification of this group of compounds. Classification is based on current impressions  of the biosynthesis of phenolic compounds. Phenylpropanoids can conveniently be treated as a large class of natural compounds consisting of the following groups;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42102"/>
          </a:xfrm>
        </p:spPr>
        <p:txBody>
          <a:bodyPr>
            <a:normAutofit fontScale="85000" lnSpcReduction="10000"/>
          </a:bodyPr>
          <a:lstStyle/>
          <a:p>
            <a:pPr marL="571500" indent="-571500" algn="just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I. Simple phenylpropanoids;</a:t>
            </a:r>
          </a:p>
          <a:p>
            <a:pPr marL="571500" indent="-571500" algn="just">
              <a:buNone/>
            </a:pPr>
            <a:r>
              <a:rPr lang="en-US" dirty="0" smtClean="0"/>
              <a:t>a. </a:t>
            </a:r>
            <a:r>
              <a:rPr lang="en-US" dirty="0" err="1" smtClean="0"/>
              <a:t>Cinnamyl</a:t>
            </a:r>
            <a:r>
              <a:rPr lang="en-US" dirty="0" smtClean="0"/>
              <a:t> alcohols and their derivatives (ethers, glycosides).</a:t>
            </a:r>
          </a:p>
          <a:p>
            <a:pPr marL="571500" indent="-571500" algn="just">
              <a:buNone/>
            </a:pPr>
            <a:r>
              <a:rPr lang="en-US" dirty="0" smtClean="0"/>
              <a:t>b. </a:t>
            </a:r>
            <a:r>
              <a:rPr lang="en-US" dirty="0" err="1" smtClean="0"/>
              <a:t>Cinnamic</a:t>
            </a:r>
            <a:r>
              <a:rPr lang="en-US" dirty="0" smtClean="0"/>
              <a:t> acids and their derivatives (esters, glycosides, other derivatives).</a:t>
            </a:r>
          </a:p>
          <a:p>
            <a:pPr marL="571500" indent="-571500" algn="just">
              <a:buNone/>
            </a:pPr>
            <a:r>
              <a:rPr lang="en-US" dirty="0" smtClean="0"/>
              <a:t>c. </a:t>
            </a:r>
            <a:r>
              <a:rPr lang="en-US" dirty="0" err="1" smtClean="0"/>
              <a:t>Cinnamides</a:t>
            </a:r>
            <a:endParaRPr lang="en-US" dirty="0" smtClean="0"/>
          </a:p>
          <a:p>
            <a:pPr marL="571500" indent="-571500" algn="just">
              <a:buNone/>
            </a:pPr>
            <a:r>
              <a:rPr lang="en-US" dirty="0" smtClean="0"/>
              <a:t>d. </a:t>
            </a:r>
            <a:r>
              <a:rPr lang="en-US" dirty="0" err="1" smtClean="0"/>
              <a:t>Phenylpropanes</a:t>
            </a:r>
            <a:r>
              <a:rPr lang="en-US" dirty="0" smtClean="0"/>
              <a:t>.</a:t>
            </a:r>
          </a:p>
          <a:p>
            <a:pPr marL="571500" indent="-571500" algn="just">
              <a:buNone/>
            </a:pPr>
            <a:endParaRPr lang="en-US" dirty="0" smtClean="0"/>
          </a:p>
          <a:p>
            <a:pPr marL="571500" indent="-571500" algn="just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II. Complex Phenylpropanoids;</a:t>
            </a:r>
          </a:p>
          <a:p>
            <a:pPr marL="571500" indent="-571500" algn="just">
              <a:buAutoNum type="alphaLcPeriod"/>
            </a:pPr>
            <a:r>
              <a:rPr lang="en-US" dirty="0" smtClean="0"/>
              <a:t>Phenylpropanoid glycosides based on </a:t>
            </a:r>
            <a:r>
              <a:rPr lang="en-US" dirty="0" err="1" smtClean="0"/>
              <a:t>phenylethanes</a:t>
            </a:r>
            <a:r>
              <a:rPr lang="en-US" dirty="0" smtClean="0"/>
              <a:t>.</a:t>
            </a:r>
          </a:p>
          <a:p>
            <a:pPr marL="571500" indent="-571500" algn="just">
              <a:buNone/>
            </a:pPr>
            <a:r>
              <a:rPr lang="en-US" dirty="0" smtClean="0"/>
              <a:t>b. Oxidative coupling products (</a:t>
            </a:r>
            <a:r>
              <a:rPr lang="en-US" dirty="0" err="1" smtClean="0"/>
              <a:t>lignoids</a:t>
            </a:r>
            <a:r>
              <a:rPr lang="en-US" dirty="0" smtClean="0"/>
              <a:t>): </a:t>
            </a:r>
            <a:r>
              <a:rPr lang="en-US" dirty="0" err="1" smtClean="0"/>
              <a:t>flavolignans</a:t>
            </a:r>
            <a:r>
              <a:rPr lang="en-US" dirty="0" smtClean="0"/>
              <a:t>; </a:t>
            </a:r>
            <a:r>
              <a:rPr lang="en-US" dirty="0" err="1" smtClean="0"/>
              <a:t>xanthonolignans</a:t>
            </a:r>
            <a:r>
              <a:rPr lang="en-US" dirty="0" smtClean="0"/>
              <a:t>; </a:t>
            </a:r>
            <a:r>
              <a:rPr lang="en-US" dirty="0" err="1" smtClean="0"/>
              <a:t>coumarinolignans</a:t>
            </a:r>
            <a:r>
              <a:rPr lang="en-US" dirty="0" smtClean="0"/>
              <a:t>; </a:t>
            </a:r>
            <a:r>
              <a:rPr lang="en-US" dirty="0" err="1" smtClean="0"/>
              <a:t>alkaloidolignans</a:t>
            </a:r>
            <a:r>
              <a:rPr lang="en-US" dirty="0" smtClean="0"/>
              <a:t>; </a:t>
            </a:r>
            <a:r>
              <a:rPr lang="en-US" dirty="0" err="1" smtClean="0"/>
              <a:t>neolignans</a:t>
            </a:r>
            <a:r>
              <a:rPr lang="en-US" dirty="0" smtClean="0"/>
              <a:t>; </a:t>
            </a:r>
            <a:r>
              <a:rPr lang="en-US" dirty="0" err="1" smtClean="0"/>
              <a:t>lignans</a:t>
            </a:r>
            <a:r>
              <a:rPr lang="en-US" dirty="0" smtClean="0"/>
              <a:t> (</a:t>
            </a:r>
            <a:r>
              <a:rPr lang="en-US" dirty="0" err="1" smtClean="0"/>
              <a:t>dimers</a:t>
            </a:r>
            <a:r>
              <a:rPr lang="en-US" dirty="0" smtClean="0"/>
              <a:t> and </a:t>
            </a:r>
            <a:r>
              <a:rPr lang="en-US" dirty="0" err="1" smtClean="0"/>
              <a:t>oligomers</a:t>
            </a:r>
            <a:r>
              <a:rPr lang="en-US" dirty="0" smtClean="0"/>
              <a:t> of phenylpropanoids).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387927"/>
            <a:ext cx="8624454" cy="619990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III. Biogenetically related phenylpropanoids (flavonoids, coumarins).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FLAVONOIDS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/>
              <a:t>Flavonoids (Latin word </a:t>
            </a:r>
            <a:r>
              <a:rPr lang="en-US" sz="2800" dirty="0" err="1" smtClean="0"/>
              <a:t>flavus</a:t>
            </a:r>
            <a:r>
              <a:rPr lang="en-US" sz="2800" dirty="0" smtClean="0"/>
              <a:t> meaning yellow) are secondary metabolites of plants and fungus. Chemically, flavonoids contain 15-carbon skeleton, which consists of two phenyl rings (A and B) and a heterocyclic ring (a three carbon bridge, C). This carbon structure can be abbreviated C6-C3-C6.</a:t>
            </a:r>
          </a:p>
          <a:p>
            <a:pPr algn="just">
              <a:buNone/>
            </a:pPr>
            <a:endParaRPr lang="en-US" sz="2800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3236"/>
            <a:ext cx="8382000" cy="62761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Functions:</a:t>
            </a:r>
          </a:p>
          <a:p>
            <a:pPr marL="514350" indent="-514350" algn="just">
              <a:buAutoNum type="arabicPeriod"/>
            </a:pPr>
            <a:r>
              <a:rPr lang="en-US" sz="2800" dirty="0" smtClean="0"/>
              <a:t>To attract pollinator animals flavonoids play important role as plant pigments for flower coloration, producing yellow or red/blue pigmentation in petals.</a:t>
            </a:r>
          </a:p>
          <a:p>
            <a:pPr marL="514350" indent="-514350" algn="just">
              <a:buAutoNum type="arabicPeriod"/>
            </a:pPr>
            <a:r>
              <a:rPr lang="en-US" sz="2800" dirty="0" smtClean="0"/>
              <a:t>Flavonoids in higher plants involved in UV filtration, nitrogen fixation and floral pigmentation.</a:t>
            </a:r>
          </a:p>
          <a:p>
            <a:pPr marL="514350" indent="-514350" algn="just">
              <a:buAutoNum type="arabicPeriod"/>
            </a:pPr>
            <a:r>
              <a:rPr lang="en-US" sz="2800" dirty="0" smtClean="0"/>
              <a:t>They may also act as chemical messengers, physiological regulators and cell cycle inhibitors.</a:t>
            </a:r>
          </a:p>
          <a:p>
            <a:pPr marL="514350" indent="-514350" algn="just">
              <a:buAutoNum type="arabicPeriod"/>
            </a:pPr>
            <a:r>
              <a:rPr lang="en-US" sz="2800" dirty="0" smtClean="0"/>
              <a:t>Flavonoids in combination with Rhizobia living in soil can lead to root hair deformation and several cellular responses such as ion fluxes and the formation of a root nodule.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1282</Words>
  <Application>Microsoft Office PowerPoint</Application>
  <PresentationFormat>On-screen Show (4:3)</PresentationFormat>
  <Paragraphs>93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PHENYLPROPANOIDS AND FLAVONOIDS TEA AND RUTA</vt:lpstr>
      <vt:lpstr>Phenylpropanoids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TEA AND RUTA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>Viettel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Se7ven</dc:creator>
  <cp:lastModifiedBy>Se7ven</cp:lastModifiedBy>
  <cp:revision>37</cp:revision>
  <dcterms:created xsi:type="dcterms:W3CDTF">2020-09-18T07:41:18Z</dcterms:created>
  <dcterms:modified xsi:type="dcterms:W3CDTF">2020-09-30T08:06:04Z</dcterms:modified>
</cp:coreProperties>
</file>