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5" r:id="rId3"/>
    <p:sldId id="287" r:id="rId4"/>
    <p:sldId id="309" r:id="rId5"/>
    <p:sldId id="284" r:id="rId6"/>
    <p:sldId id="272" r:id="rId7"/>
    <p:sldId id="288" r:id="rId8"/>
    <p:sldId id="273" r:id="rId9"/>
    <p:sldId id="289" r:id="rId10"/>
    <p:sldId id="274" r:id="rId11"/>
    <p:sldId id="290" r:id="rId12"/>
    <p:sldId id="291" r:id="rId13"/>
    <p:sldId id="275" r:id="rId14"/>
    <p:sldId id="292" r:id="rId15"/>
    <p:sldId id="293" r:id="rId16"/>
    <p:sldId id="276" r:id="rId17"/>
    <p:sldId id="295" r:id="rId18"/>
    <p:sldId id="277" r:id="rId19"/>
    <p:sldId id="298" r:id="rId20"/>
    <p:sldId id="300" r:id="rId21"/>
    <p:sldId id="301" r:id="rId22"/>
    <p:sldId id="278" r:id="rId23"/>
    <p:sldId id="299" r:id="rId24"/>
    <p:sldId id="262" r:id="rId25"/>
    <p:sldId id="279" r:id="rId26"/>
    <p:sldId id="302" r:id="rId27"/>
    <p:sldId id="280" r:id="rId28"/>
    <p:sldId id="303" r:id="rId29"/>
    <p:sldId id="281" r:id="rId30"/>
    <p:sldId id="304" r:id="rId31"/>
    <p:sldId id="305" r:id="rId32"/>
    <p:sldId id="282" r:id="rId33"/>
    <p:sldId id="307" r:id="rId34"/>
    <p:sldId id="306" r:id="rId35"/>
    <p:sldId id="283" r:id="rId36"/>
    <p:sldId id="308" r:id="rId37"/>
    <p:sldId id="310" r:id="rId38"/>
    <p:sldId id="311"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FC726B5-D900-4DCD-A176-EA31E32A562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A14AF-D45F-4EC0-AB5F-8FB042F4BFE8}"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DA835-7D32-4C37-8E8F-3E4A23366392}" type="slidenum">
              <a:rPr lang="en-US"/>
              <a:pPr/>
              <a:t>3</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CCAB75-41B6-45DA-80CF-B1B5BA7CF659}" type="slidenum">
              <a:rPr lang="en-US"/>
              <a:pPr/>
              <a:t>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5AE24-96B3-46BD-9D7C-AFB9721EB1A1}" type="slidenum">
              <a:rPr lang="en-US"/>
              <a:pPr/>
              <a:t>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63284-CDD0-4225-B7E5-540E96C14E75}"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A46EA-C544-4221-B8B0-EB00B700621F}" type="slidenum">
              <a:rPr lang="en-US"/>
              <a:pPr/>
              <a:t>18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9B52A-6D24-4B1C-91AC-EEA5CB194409}" type="slidenum">
              <a:rPr lang="en-US"/>
              <a:pPr/>
              <a:t>22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38278-4A22-479C-B416-48EDEF88D9E5}" type="slidenum">
              <a:rPr lang="en-US"/>
              <a:pPr/>
              <a:t>24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26EB1-7DCD-46C1-B36C-85B4445601BF}" type="slidenum">
              <a:rPr lang="en-US"/>
              <a:pPr/>
              <a:t>35</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FFC94E-85BC-4D64-A533-7269B2E9F3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4F73D3-7A32-469D-87C8-79BB58DDE84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075362"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820C55-E4C6-4876-A99C-E31CBE17DE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3414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035345E-E4C4-4A79-8B9C-CDC8BA2804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E80FBF-2BEB-49DD-82F8-78FD10EC86C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002000-C121-4E11-B9B9-14DDBA2C04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08EEAB-0684-4623-B661-9AC5844A9F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8A414B-CEF6-4134-BAEE-5F3D4D52C6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F71775C-DD8F-42DB-8F97-F2C57630DFF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5CA874-3545-4343-ACD8-E5978FB9F80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28212B-DAE9-440C-8E49-B306E44B093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39E03D-42B4-4637-8751-DB27C15EC9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341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995F88-C8BB-4BD4-A110-C1A47C623B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r" rtl="0" fontAlgn="base">
        <a:spcBef>
          <a:spcPct val="0"/>
        </a:spcBef>
        <a:spcAft>
          <a:spcPct val="0"/>
        </a:spcAft>
        <a:defRPr sz="4000" b="1">
          <a:solidFill>
            <a:srgbClr val="A50021"/>
          </a:solidFill>
          <a:latin typeface="+mj-lt"/>
          <a:ea typeface="+mj-ea"/>
          <a:cs typeface="+mj-cs"/>
        </a:defRPr>
      </a:lvl1pPr>
      <a:lvl2pPr algn="r" rtl="0" fontAlgn="base">
        <a:spcBef>
          <a:spcPct val="0"/>
        </a:spcBef>
        <a:spcAft>
          <a:spcPct val="0"/>
        </a:spcAft>
        <a:defRPr sz="4000" b="1">
          <a:solidFill>
            <a:srgbClr val="A50021"/>
          </a:solidFill>
          <a:latin typeface="Arial" charset="0"/>
        </a:defRPr>
      </a:lvl2pPr>
      <a:lvl3pPr algn="r" rtl="0" fontAlgn="base">
        <a:spcBef>
          <a:spcPct val="0"/>
        </a:spcBef>
        <a:spcAft>
          <a:spcPct val="0"/>
        </a:spcAft>
        <a:defRPr sz="4000" b="1">
          <a:solidFill>
            <a:srgbClr val="A50021"/>
          </a:solidFill>
          <a:latin typeface="Arial" charset="0"/>
        </a:defRPr>
      </a:lvl3pPr>
      <a:lvl4pPr algn="r" rtl="0" fontAlgn="base">
        <a:spcBef>
          <a:spcPct val="0"/>
        </a:spcBef>
        <a:spcAft>
          <a:spcPct val="0"/>
        </a:spcAft>
        <a:defRPr sz="4000" b="1">
          <a:solidFill>
            <a:srgbClr val="A50021"/>
          </a:solidFill>
          <a:latin typeface="Arial" charset="0"/>
        </a:defRPr>
      </a:lvl4pPr>
      <a:lvl5pPr algn="r" rtl="0" fontAlgn="base">
        <a:spcBef>
          <a:spcPct val="0"/>
        </a:spcBef>
        <a:spcAft>
          <a:spcPct val="0"/>
        </a:spcAft>
        <a:defRPr sz="4000" b="1">
          <a:solidFill>
            <a:srgbClr val="A50021"/>
          </a:solidFill>
          <a:latin typeface="Arial" charset="0"/>
        </a:defRPr>
      </a:lvl5pPr>
      <a:lvl6pPr marL="457200" algn="r" rtl="0" fontAlgn="base">
        <a:spcBef>
          <a:spcPct val="0"/>
        </a:spcBef>
        <a:spcAft>
          <a:spcPct val="0"/>
        </a:spcAft>
        <a:defRPr sz="4000" b="1">
          <a:solidFill>
            <a:srgbClr val="A50021"/>
          </a:solidFill>
          <a:latin typeface="Arial" charset="0"/>
        </a:defRPr>
      </a:lvl6pPr>
      <a:lvl7pPr marL="914400" algn="r" rtl="0" fontAlgn="base">
        <a:spcBef>
          <a:spcPct val="0"/>
        </a:spcBef>
        <a:spcAft>
          <a:spcPct val="0"/>
        </a:spcAft>
        <a:defRPr sz="4000" b="1">
          <a:solidFill>
            <a:srgbClr val="A50021"/>
          </a:solidFill>
          <a:latin typeface="Arial" charset="0"/>
        </a:defRPr>
      </a:lvl7pPr>
      <a:lvl8pPr marL="1371600" algn="r" rtl="0" fontAlgn="base">
        <a:spcBef>
          <a:spcPct val="0"/>
        </a:spcBef>
        <a:spcAft>
          <a:spcPct val="0"/>
        </a:spcAft>
        <a:defRPr sz="4000" b="1">
          <a:solidFill>
            <a:srgbClr val="A50021"/>
          </a:solidFill>
          <a:latin typeface="Arial" charset="0"/>
        </a:defRPr>
      </a:lvl8pPr>
      <a:lvl9pPr marL="1828800" algn="r" rtl="0" fontAlgn="base">
        <a:spcBef>
          <a:spcPct val="0"/>
        </a:spcBef>
        <a:spcAft>
          <a:spcPct val="0"/>
        </a:spcAft>
        <a:defRPr sz="4000" b="1">
          <a:solidFill>
            <a:srgbClr val="A50021"/>
          </a:solidFill>
          <a:latin typeface="Arial" charset="0"/>
        </a:defRPr>
      </a:lvl9pPr>
    </p:titleStyle>
    <p:bodyStyle>
      <a:lvl1pPr marL="342900" indent="-342900" algn="l" rtl="0" fontAlgn="base">
        <a:spcBef>
          <a:spcPct val="20000"/>
        </a:spcBef>
        <a:spcAft>
          <a:spcPct val="0"/>
        </a:spcAft>
        <a:buChar char="•"/>
        <a:defRPr sz="2800">
          <a:solidFill>
            <a:srgbClr val="009999"/>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981075"/>
            <a:ext cx="7772400" cy="1470025"/>
          </a:xfrm>
        </p:spPr>
        <p:txBody>
          <a:bodyPr/>
          <a:lstStyle/>
          <a:p>
            <a:pPr algn="ctr"/>
            <a:r>
              <a:rPr lang="en-GB"/>
              <a:t>Manufacturing systems</a:t>
            </a:r>
            <a:endParaRPr lang="en-US"/>
          </a:p>
        </p:txBody>
      </p:sp>
      <p:sp>
        <p:nvSpPr>
          <p:cNvPr id="2051" name="Rectangle 3"/>
          <p:cNvSpPr>
            <a:spLocks noGrp="1" noChangeArrowheads="1"/>
          </p:cNvSpPr>
          <p:nvPr>
            <p:ph type="subTitle" idx="1"/>
          </p:nvPr>
        </p:nvSpPr>
        <p:spPr/>
        <p:txBody>
          <a:bodyPr/>
          <a:lstStyle/>
          <a:p>
            <a:r>
              <a:rPr lang="en-US" dirty="0" smtClean="0"/>
              <a:t>Semester –II</a:t>
            </a:r>
          </a:p>
          <a:p>
            <a:r>
              <a:rPr lang="en-US" dirty="0" smtClean="0"/>
              <a:t>Polymer Processing Management</a:t>
            </a:r>
          </a:p>
          <a:p>
            <a:r>
              <a:rPr lang="en-US" dirty="0" smtClean="0"/>
              <a:t>Unit-1</a:t>
            </a:r>
            <a:endParaRPr lang="en-US" dirty="0"/>
          </a:p>
        </p:txBody>
      </p:sp>
      <p:sp>
        <p:nvSpPr>
          <p:cNvPr id="2053" name="Text Box 5"/>
          <p:cNvSpPr txBox="1">
            <a:spLocks noChangeArrowheads="1"/>
          </p:cNvSpPr>
          <p:nvPr/>
        </p:nvSpPr>
        <p:spPr bwMode="auto">
          <a:xfrm>
            <a:off x="395288" y="6237288"/>
            <a:ext cx="3024187" cy="336550"/>
          </a:xfrm>
          <a:prstGeom prst="rect">
            <a:avLst/>
          </a:prstGeom>
          <a:noFill/>
          <a:ln w="9525">
            <a:noFill/>
            <a:miter lim="800000"/>
            <a:headEnd/>
            <a:tailEnd/>
          </a:ln>
          <a:effectLst/>
        </p:spPr>
        <p:txBody>
          <a:bodyPr>
            <a:spAutoFit/>
          </a:bodyPr>
          <a:lstStyle/>
          <a:p>
            <a:pPr>
              <a:spcBef>
                <a:spcPct val="50000"/>
              </a:spcBef>
            </a:pPr>
            <a:r>
              <a:rPr lang="en-GB" sz="1600" b="1">
                <a:solidFill>
                  <a:schemeClr val="bg1"/>
                </a:solidFill>
              </a:rPr>
              <a:t>Brian Russell</a:t>
            </a:r>
            <a:endParaRPr lang="en-US" sz="16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0"/>
            <a:ext cx="8229600" cy="1143000"/>
          </a:xfrm>
        </p:spPr>
        <p:txBody>
          <a:bodyPr/>
          <a:lstStyle/>
          <a:p>
            <a:r>
              <a:rPr lang="en-GB"/>
              <a:t>Batch production</a:t>
            </a:r>
            <a:endParaRPr lang="en-US"/>
          </a:p>
        </p:txBody>
      </p:sp>
      <p:sp>
        <p:nvSpPr>
          <p:cNvPr id="66563" name="Rectangle 3"/>
          <p:cNvSpPr>
            <a:spLocks noGrp="1" noChangeArrowheads="1"/>
          </p:cNvSpPr>
          <p:nvPr>
            <p:ph type="body" idx="1"/>
          </p:nvPr>
        </p:nvSpPr>
        <p:spPr>
          <a:xfrm>
            <a:off x="684213" y="1412875"/>
            <a:ext cx="7902575" cy="1482725"/>
          </a:xfrm>
        </p:spPr>
        <p:txBody>
          <a:bodyPr/>
          <a:lstStyle/>
          <a:p>
            <a:pPr>
              <a:lnSpc>
                <a:spcPct val="90000"/>
              </a:lnSpc>
            </a:pPr>
            <a:r>
              <a:rPr lang="en-GB" sz="2400"/>
              <a:t>This involves manufacturing a number of identical products, usually by workers who take on more specialised roles.</a:t>
            </a:r>
          </a:p>
          <a:p>
            <a:pPr>
              <a:lnSpc>
                <a:spcPct val="90000"/>
              </a:lnSpc>
            </a:pPr>
            <a:r>
              <a:rPr lang="en-GB" sz="2400"/>
              <a:t>Manufacturing aids are usually needed although batch production typically makes use of generalised tools and equipment which can be used to make other products.</a:t>
            </a:r>
            <a:endParaRPr lang="en-US" sz="2400"/>
          </a:p>
        </p:txBody>
      </p:sp>
      <p:sp>
        <p:nvSpPr>
          <p:cNvPr id="66565" name="Text Box 5"/>
          <p:cNvSpPr txBox="1">
            <a:spLocks noChangeArrowheads="1"/>
          </p:cNvSpPr>
          <p:nvPr/>
        </p:nvSpPr>
        <p:spPr bwMode="auto">
          <a:xfrm>
            <a:off x="741363" y="3459163"/>
            <a:ext cx="5753100" cy="519112"/>
          </a:xfrm>
          <a:prstGeom prst="rect">
            <a:avLst/>
          </a:prstGeom>
          <a:noFill/>
          <a:ln w="9525">
            <a:noFill/>
            <a:miter lim="800000"/>
            <a:headEnd/>
            <a:tailEnd/>
          </a:ln>
          <a:effectLst/>
        </p:spPr>
        <p:txBody>
          <a:bodyPr>
            <a:spAutoFit/>
          </a:bodyPr>
          <a:lstStyle/>
          <a:p>
            <a:pPr eaLnBrk="0" hangingPunct="0">
              <a:spcBef>
                <a:spcPct val="50000"/>
              </a:spcBef>
            </a:pPr>
            <a:endParaRPr lang="en-US" sz="2800">
              <a:ea typeface="ＭＳ Ｐゴシック" pitchFamily="-32" charset="-128"/>
            </a:endParaRPr>
          </a:p>
        </p:txBody>
      </p:sp>
      <p:sp>
        <p:nvSpPr>
          <p:cNvPr id="66566" name="Text Box 6"/>
          <p:cNvSpPr txBox="1">
            <a:spLocks noChangeArrowheads="1"/>
          </p:cNvSpPr>
          <p:nvPr/>
        </p:nvSpPr>
        <p:spPr bwMode="auto">
          <a:xfrm>
            <a:off x="709613" y="5160963"/>
            <a:ext cx="4060825" cy="396875"/>
          </a:xfrm>
          <a:prstGeom prst="rect">
            <a:avLst/>
          </a:prstGeom>
          <a:noFill/>
          <a:ln w="9525">
            <a:noFill/>
            <a:miter lim="800000"/>
            <a:headEnd/>
            <a:tailEnd/>
          </a:ln>
          <a:effectLst/>
        </p:spPr>
        <p:txBody>
          <a:bodyPr>
            <a:spAutoFit/>
          </a:bodyPr>
          <a:lstStyle/>
          <a:p>
            <a:pPr eaLnBrk="0" hangingPunct="0">
              <a:spcBef>
                <a:spcPct val="50000"/>
              </a:spcBef>
            </a:pPr>
            <a:endParaRPr lang="en-US" sz="2000">
              <a:latin typeface="Trebuchet MS" pitchFamily="34" charset="0"/>
              <a:ea typeface="ＭＳ Ｐゴシック" pitchFamily="-32" charset="-128"/>
            </a:endParaRPr>
          </a:p>
        </p:txBody>
      </p:sp>
      <p:pic>
        <p:nvPicPr>
          <p:cNvPr id="66570" name="Picture 10" descr="pd384444"/>
          <p:cNvPicPr>
            <a:picLocks noChangeAspect="1" noChangeArrowheads="1"/>
          </p:cNvPicPr>
          <p:nvPr/>
        </p:nvPicPr>
        <p:blipFill>
          <a:blip r:embed="rId3"/>
          <a:srcRect/>
          <a:stretch>
            <a:fillRect/>
          </a:stretch>
        </p:blipFill>
        <p:spPr bwMode="auto">
          <a:xfrm>
            <a:off x="4356100" y="3621088"/>
            <a:ext cx="3802063" cy="25225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t>Batch production</a:t>
            </a:r>
            <a:endParaRPr lang="en-US"/>
          </a:p>
        </p:txBody>
      </p:sp>
      <p:sp>
        <p:nvSpPr>
          <p:cNvPr id="89091" name="Rectangle 3"/>
          <p:cNvSpPr>
            <a:spLocks noGrp="1" noChangeArrowheads="1"/>
          </p:cNvSpPr>
          <p:nvPr>
            <p:ph type="body" idx="1"/>
          </p:nvPr>
        </p:nvSpPr>
        <p:spPr/>
        <p:txBody>
          <a:bodyPr/>
          <a:lstStyle/>
          <a:p>
            <a:pPr eaLnBrk="0" hangingPunct="0">
              <a:spcBef>
                <a:spcPct val="50000"/>
              </a:spcBef>
              <a:buFontTx/>
              <a:buNone/>
            </a:pPr>
            <a:r>
              <a:rPr lang="en-GB"/>
              <a:t>   Bread and cakes are often made in batches and the number of products is determined by the amount of dough mixed.  Furniture is usually made in batches as they are often bulky and expensive to store.</a:t>
            </a:r>
            <a:endParaRPr lang="en-US"/>
          </a:p>
          <a:p>
            <a:endParaRPr lang="en-US"/>
          </a:p>
        </p:txBody>
      </p:sp>
      <p:pic>
        <p:nvPicPr>
          <p:cNvPr id="89094" name="Picture 6" descr="Bread%20made%20with%20a%2018%20year%20old%20860%20moulder"/>
          <p:cNvPicPr>
            <a:picLocks noChangeAspect="1" noChangeArrowheads="1"/>
          </p:cNvPicPr>
          <p:nvPr/>
        </p:nvPicPr>
        <p:blipFill>
          <a:blip r:embed="rId2"/>
          <a:srcRect/>
          <a:stretch>
            <a:fillRect/>
          </a:stretch>
        </p:blipFill>
        <p:spPr bwMode="auto">
          <a:xfrm>
            <a:off x="4356100" y="3213100"/>
            <a:ext cx="4038600" cy="27765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t>Batch production</a:t>
            </a:r>
            <a:endParaRPr lang="en-US"/>
          </a:p>
        </p:txBody>
      </p:sp>
      <p:sp>
        <p:nvSpPr>
          <p:cNvPr id="90115" name="Rectangle 3"/>
          <p:cNvSpPr>
            <a:spLocks noGrp="1" noChangeArrowheads="1"/>
          </p:cNvSpPr>
          <p:nvPr>
            <p:ph type="body" idx="1"/>
          </p:nvPr>
        </p:nvSpPr>
        <p:spPr/>
        <p:txBody>
          <a:bodyPr/>
          <a:lstStyle/>
          <a:p>
            <a:pPr eaLnBrk="0" hangingPunct="0">
              <a:spcBef>
                <a:spcPct val="50000"/>
              </a:spcBef>
              <a:buFontTx/>
              <a:buNone/>
            </a:pPr>
            <a:r>
              <a:rPr lang="en-GB"/>
              <a:t>   Batches might be as small as a handful and as large as several thousand</a:t>
            </a:r>
            <a:endParaRPr lang="en-US"/>
          </a:p>
          <a:p>
            <a:endParaRPr lang="en-US"/>
          </a:p>
        </p:txBody>
      </p:sp>
      <p:pic>
        <p:nvPicPr>
          <p:cNvPr id="90116" name="Picture 4" descr="c803fef6ef"/>
          <p:cNvPicPr>
            <a:picLocks noChangeAspect="1" noChangeArrowheads="1"/>
          </p:cNvPicPr>
          <p:nvPr/>
        </p:nvPicPr>
        <p:blipFill>
          <a:blip r:embed="rId2"/>
          <a:srcRect t="13512" b="20717"/>
          <a:stretch>
            <a:fillRect/>
          </a:stretch>
        </p:blipFill>
        <p:spPr bwMode="auto">
          <a:xfrm>
            <a:off x="4356100" y="2570163"/>
            <a:ext cx="4014788" cy="3524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a:t>Mass or Flow production</a:t>
            </a:r>
            <a:endParaRPr lang="en-US"/>
          </a:p>
        </p:txBody>
      </p:sp>
      <p:sp>
        <p:nvSpPr>
          <p:cNvPr id="68611" name="Rectangle 3"/>
          <p:cNvSpPr>
            <a:spLocks noGrp="1" noChangeArrowheads="1"/>
          </p:cNvSpPr>
          <p:nvPr>
            <p:ph type="body" sz="half" idx="1"/>
          </p:nvPr>
        </p:nvSpPr>
        <p:spPr>
          <a:xfrm>
            <a:off x="468313" y="1196975"/>
            <a:ext cx="8189912" cy="4525963"/>
          </a:xfrm>
        </p:spPr>
        <p:txBody>
          <a:bodyPr/>
          <a:lstStyle/>
          <a:p>
            <a:pPr>
              <a:lnSpc>
                <a:spcPct val="90000"/>
              </a:lnSpc>
            </a:pPr>
            <a:r>
              <a:rPr lang="en-GB"/>
              <a:t>With this scale of production it is usual for the products to move along a production line as it is a very efficient way of making products in a short period of time.  Workers are often less skilled as there is usually more reliance upon machinery set up to do a single task at each stage.</a:t>
            </a:r>
          </a:p>
        </p:txBody>
      </p:sp>
      <p:sp>
        <p:nvSpPr>
          <p:cNvPr id="68613" name="Text Box 5"/>
          <p:cNvSpPr txBox="1">
            <a:spLocks noChangeArrowheads="1"/>
          </p:cNvSpPr>
          <p:nvPr/>
        </p:nvSpPr>
        <p:spPr bwMode="auto">
          <a:xfrm>
            <a:off x="744538" y="4016375"/>
            <a:ext cx="5548312" cy="396875"/>
          </a:xfrm>
          <a:prstGeom prst="rect">
            <a:avLst/>
          </a:prstGeom>
          <a:noFill/>
          <a:ln w="9525">
            <a:noFill/>
            <a:miter lim="800000"/>
            <a:headEnd/>
            <a:tailEnd/>
          </a:ln>
          <a:effectLst/>
        </p:spPr>
        <p:txBody>
          <a:bodyPr>
            <a:spAutoFit/>
          </a:bodyPr>
          <a:lstStyle/>
          <a:p>
            <a:pPr eaLnBrk="0" hangingPunct="0">
              <a:spcBef>
                <a:spcPct val="50000"/>
              </a:spcBef>
            </a:pPr>
            <a:endParaRPr lang="en-US" sz="2000">
              <a:ea typeface="ＭＳ Ｐゴシック" pitchFamily="-32" charset="-128"/>
            </a:endParaRPr>
          </a:p>
        </p:txBody>
      </p:sp>
      <p:pic>
        <p:nvPicPr>
          <p:cNvPr id="68616" name="Picture 8" descr="NewFiesta1-750"/>
          <p:cNvPicPr>
            <a:picLocks noChangeAspect="1" noChangeArrowheads="1"/>
          </p:cNvPicPr>
          <p:nvPr/>
        </p:nvPicPr>
        <p:blipFill>
          <a:blip r:embed="rId2"/>
          <a:srcRect/>
          <a:stretch>
            <a:fillRect/>
          </a:stretch>
        </p:blipFill>
        <p:spPr bwMode="auto">
          <a:xfrm>
            <a:off x="4932363" y="3670300"/>
            <a:ext cx="3519487" cy="23447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Mass or Flow production</a:t>
            </a:r>
            <a:endParaRPr lang="en-US"/>
          </a:p>
        </p:txBody>
      </p:sp>
      <p:sp>
        <p:nvSpPr>
          <p:cNvPr id="91139" name="Rectangle 3"/>
          <p:cNvSpPr>
            <a:spLocks noGrp="1" noChangeArrowheads="1"/>
          </p:cNvSpPr>
          <p:nvPr>
            <p:ph type="body" idx="1"/>
          </p:nvPr>
        </p:nvSpPr>
        <p:spPr/>
        <p:txBody>
          <a:bodyPr/>
          <a:lstStyle/>
          <a:p>
            <a:r>
              <a:rPr lang="en-GB"/>
              <a:t>Production lines could use lots of workers doing manual tasks, such as soldering and assembling components, but usually involves some degree of automation.</a:t>
            </a:r>
            <a:endParaRPr lang="en-US"/>
          </a:p>
          <a:p>
            <a:endParaRPr lang="en-US"/>
          </a:p>
        </p:txBody>
      </p:sp>
      <p:pic>
        <p:nvPicPr>
          <p:cNvPr id="91141" name="Picture 5" descr="443395a-i1"/>
          <p:cNvPicPr>
            <a:picLocks noChangeAspect="1" noChangeArrowheads="1"/>
          </p:cNvPicPr>
          <p:nvPr/>
        </p:nvPicPr>
        <p:blipFill>
          <a:blip r:embed="rId2"/>
          <a:srcRect t="18083"/>
          <a:stretch>
            <a:fillRect/>
          </a:stretch>
        </p:blipFill>
        <p:spPr bwMode="auto">
          <a:xfrm>
            <a:off x="4356100" y="2852738"/>
            <a:ext cx="3879850" cy="32575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a:t>Mass or Flow production</a:t>
            </a:r>
            <a:endParaRPr lang="en-US"/>
          </a:p>
        </p:txBody>
      </p:sp>
      <p:sp>
        <p:nvSpPr>
          <p:cNvPr id="92163" name="Rectangle 3"/>
          <p:cNvSpPr>
            <a:spLocks noGrp="1" noChangeArrowheads="1"/>
          </p:cNvSpPr>
          <p:nvPr>
            <p:ph type="body" idx="1"/>
          </p:nvPr>
        </p:nvSpPr>
        <p:spPr>
          <a:xfrm>
            <a:off x="468313" y="1125538"/>
            <a:ext cx="8229600" cy="4525962"/>
          </a:xfrm>
        </p:spPr>
        <p:txBody>
          <a:bodyPr/>
          <a:lstStyle/>
          <a:p>
            <a:pPr eaLnBrk="0" hangingPunct="0">
              <a:spcBef>
                <a:spcPct val="50000"/>
              </a:spcBef>
              <a:buFontTx/>
              <a:buNone/>
            </a:pPr>
            <a:r>
              <a:rPr lang="en-GB"/>
              <a:t>   Car production is typically organised in this way and the manufacturing space has been created or adapted to allow the production to be as efficient as possible.  Many thousands of the same product are necessary to justify the investment in machinery.</a:t>
            </a:r>
            <a:r>
              <a:rPr lang="en-GB">
                <a:solidFill>
                  <a:schemeClr val="tx1"/>
                </a:solidFill>
              </a:rPr>
              <a:t>  </a:t>
            </a:r>
            <a:endParaRPr lang="en-US">
              <a:solidFill>
                <a:schemeClr val="tx1"/>
              </a:solidFill>
            </a:endParaRPr>
          </a:p>
          <a:p>
            <a:endParaRPr lang="en-US"/>
          </a:p>
        </p:txBody>
      </p:sp>
      <p:pic>
        <p:nvPicPr>
          <p:cNvPr id="92165" name="Picture 5" descr="Samand-Line-01"/>
          <p:cNvPicPr>
            <a:picLocks noChangeAspect="1" noChangeArrowheads="1"/>
          </p:cNvPicPr>
          <p:nvPr/>
        </p:nvPicPr>
        <p:blipFill>
          <a:blip r:embed="rId2"/>
          <a:srcRect/>
          <a:stretch>
            <a:fillRect/>
          </a:stretch>
        </p:blipFill>
        <p:spPr bwMode="auto">
          <a:xfrm>
            <a:off x="5148263" y="3573463"/>
            <a:ext cx="3249612" cy="25193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a:t>Continuous production</a:t>
            </a:r>
            <a:endParaRPr lang="en-US"/>
          </a:p>
        </p:txBody>
      </p:sp>
      <p:sp>
        <p:nvSpPr>
          <p:cNvPr id="69635" name="Rectangle 3"/>
          <p:cNvSpPr>
            <a:spLocks noGrp="1" noChangeArrowheads="1"/>
          </p:cNvSpPr>
          <p:nvPr>
            <p:ph type="body" sz="half" idx="1"/>
          </p:nvPr>
        </p:nvSpPr>
        <p:spPr>
          <a:xfrm>
            <a:off x="468313" y="1341438"/>
            <a:ext cx="8207375" cy="1979612"/>
          </a:xfrm>
        </p:spPr>
        <p:txBody>
          <a:bodyPr/>
          <a:lstStyle/>
          <a:p>
            <a:r>
              <a:rPr lang="en-GB" sz="2400"/>
              <a:t>This is where the number of products required is so huge that the production line needs to run day and night.</a:t>
            </a:r>
          </a:p>
          <a:p>
            <a:r>
              <a:rPr lang="en-GB" sz="2400"/>
              <a:t>To ensure that this can happen the whole manufacturing plant is often designed around a single product.</a:t>
            </a:r>
          </a:p>
          <a:p>
            <a:r>
              <a:rPr lang="en-GB" sz="2400"/>
              <a:t>Automation is vital to this type of production</a:t>
            </a:r>
            <a:endParaRPr lang="en-US" sz="2400"/>
          </a:p>
        </p:txBody>
      </p:sp>
      <p:graphicFrame>
        <p:nvGraphicFramePr>
          <p:cNvPr id="69636" name="Object 4"/>
          <p:cNvGraphicFramePr>
            <a:graphicFrameLocks noChangeAspect="1"/>
          </p:cNvGraphicFramePr>
          <p:nvPr>
            <p:ph sz="half" idx="2"/>
          </p:nvPr>
        </p:nvGraphicFramePr>
        <p:xfrm>
          <a:off x="4878388" y="3983038"/>
          <a:ext cx="3436937" cy="1779587"/>
        </p:xfrm>
        <a:graphic>
          <a:graphicData uri="http://schemas.openxmlformats.org/presentationml/2006/ole">
            <p:oleObj spid="_x0000_s69636" name="CorelDRAW" r:id="rId3" imgW="6830280" imgH="3538440" progId="">
              <p:embed/>
            </p:oleObj>
          </a:graphicData>
        </a:graphic>
      </p:graphicFrame>
      <p:pic>
        <p:nvPicPr>
          <p:cNvPr id="69639" name="Picture 7" descr="CocaCola372"/>
          <p:cNvPicPr>
            <a:picLocks noChangeAspect="1" noChangeArrowheads="1"/>
          </p:cNvPicPr>
          <p:nvPr/>
        </p:nvPicPr>
        <p:blipFill>
          <a:blip r:embed="rId4"/>
          <a:srcRect/>
          <a:stretch>
            <a:fillRect/>
          </a:stretch>
        </p:blipFill>
        <p:spPr bwMode="auto">
          <a:xfrm>
            <a:off x="3779838" y="3697288"/>
            <a:ext cx="4695825" cy="24241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a:t>Continuous production</a:t>
            </a:r>
            <a:endParaRPr lang="en-US"/>
          </a:p>
        </p:txBody>
      </p:sp>
      <p:sp>
        <p:nvSpPr>
          <p:cNvPr id="94211" name="Rectangle 3"/>
          <p:cNvSpPr>
            <a:spLocks noGrp="1" noChangeArrowheads="1"/>
          </p:cNvSpPr>
          <p:nvPr>
            <p:ph type="body" idx="1"/>
          </p:nvPr>
        </p:nvSpPr>
        <p:spPr/>
        <p:txBody>
          <a:bodyPr/>
          <a:lstStyle/>
          <a:p>
            <a:pPr eaLnBrk="0" hangingPunct="0">
              <a:spcBef>
                <a:spcPct val="50000"/>
              </a:spcBef>
              <a:buFontTx/>
              <a:buNone/>
            </a:pPr>
            <a:r>
              <a:rPr lang="en-GB"/>
              <a:t>   Soft drinks are an example of a product manufactured using continuous production where the design of the manufacturing plant is essential to enable the quantities to be achieved at low costs.</a:t>
            </a:r>
            <a:endParaRPr lang="en-US"/>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a:t>Just in Time manufacturing</a:t>
            </a:r>
          </a:p>
        </p:txBody>
      </p:sp>
      <p:sp>
        <p:nvSpPr>
          <p:cNvPr id="70659" name="Rectangle 3"/>
          <p:cNvSpPr>
            <a:spLocks noGrp="1" noChangeArrowheads="1"/>
          </p:cNvSpPr>
          <p:nvPr>
            <p:ph type="body" idx="1"/>
          </p:nvPr>
        </p:nvSpPr>
        <p:spPr>
          <a:xfrm>
            <a:off x="684213" y="1196975"/>
            <a:ext cx="7966075" cy="3952875"/>
          </a:xfrm>
        </p:spPr>
        <p:txBody>
          <a:bodyPr/>
          <a:lstStyle/>
          <a:p>
            <a:r>
              <a:rPr lang="en-GB" sz="2400"/>
              <a:t>Advances in computer technology means that many products can be manufactured using all the cost savings of mass production but still give the customer a wide range of choices. </a:t>
            </a:r>
          </a:p>
          <a:p>
            <a:r>
              <a:rPr lang="en-GB" sz="2400"/>
              <a:t>Not exactly custom production but sometimes hundreds of options are possible as every product is made to an individual specification.  </a:t>
            </a:r>
          </a:p>
        </p:txBody>
      </p:sp>
      <p:pic>
        <p:nvPicPr>
          <p:cNvPr id="70660" name="Picture 4" descr="vw"/>
          <p:cNvPicPr>
            <a:picLocks noChangeAspect="1" noChangeArrowheads="1"/>
          </p:cNvPicPr>
          <p:nvPr/>
        </p:nvPicPr>
        <p:blipFill>
          <a:blip r:embed="rId3"/>
          <a:srcRect/>
          <a:stretch>
            <a:fillRect/>
          </a:stretch>
        </p:blipFill>
        <p:spPr bwMode="auto">
          <a:xfrm>
            <a:off x="6011863" y="3571875"/>
            <a:ext cx="2671762" cy="26717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a:t>Just in Time manufacturing</a:t>
            </a:r>
            <a:endParaRPr lang="en-US"/>
          </a:p>
        </p:txBody>
      </p:sp>
      <p:sp>
        <p:nvSpPr>
          <p:cNvPr id="97283" name="Rectangle 3"/>
          <p:cNvSpPr>
            <a:spLocks noGrp="1" noChangeArrowheads="1"/>
          </p:cNvSpPr>
          <p:nvPr>
            <p:ph type="body" idx="1"/>
          </p:nvPr>
        </p:nvSpPr>
        <p:spPr>
          <a:xfrm>
            <a:off x="468313" y="1341438"/>
            <a:ext cx="8229600" cy="2447925"/>
          </a:xfrm>
        </p:spPr>
        <p:txBody>
          <a:bodyPr/>
          <a:lstStyle/>
          <a:p>
            <a:pPr>
              <a:buFontTx/>
              <a:buNone/>
            </a:pPr>
            <a:r>
              <a:rPr lang="en-GB"/>
              <a:t>This is only possible because of:</a:t>
            </a:r>
          </a:p>
          <a:p>
            <a:r>
              <a:rPr lang="en-GB"/>
              <a:t>Shared information systems between manufacturer and individual component and material suppliers</a:t>
            </a:r>
          </a:p>
          <a:p>
            <a:r>
              <a:rPr lang="en-GB"/>
              <a:t>Excellent supplier partnerships</a:t>
            </a:r>
          </a:p>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971550" y="333375"/>
            <a:ext cx="7772400" cy="863600"/>
          </a:xfrm>
          <a:prstGeom prst="rect">
            <a:avLst/>
          </a:prstGeom>
          <a:noFill/>
          <a:ln w="9525">
            <a:noFill/>
            <a:miter lim="800000"/>
            <a:headEnd/>
            <a:tailEnd/>
          </a:ln>
          <a:effectLst/>
        </p:spPr>
        <p:txBody>
          <a:bodyPr anchor="b"/>
          <a:lstStyle/>
          <a:p>
            <a:pPr algn="r"/>
            <a:r>
              <a:rPr lang="en-GB" sz="3600" b="1">
                <a:solidFill>
                  <a:srgbClr val="A50021"/>
                </a:solidFill>
              </a:rPr>
              <a:t>Manufacturing</a:t>
            </a:r>
          </a:p>
        </p:txBody>
      </p:sp>
      <p:sp>
        <p:nvSpPr>
          <p:cNvPr id="81923" name="Rectangle 3" descr="Rectangle: Click to edit Master text styles&#10;Second level&#10;Third level&#10;Fourth level&#10;Fifth level"/>
          <p:cNvSpPr>
            <a:spLocks noChangeArrowheads="1"/>
          </p:cNvSpPr>
          <p:nvPr/>
        </p:nvSpPr>
        <p:spPr bwMode="auto">
          <a:xfrm>
            <a:off x="611188" y="1557338"/>
            <a:ext cx="7920037" cy="1752600"/>
          </a:xfrm>
          <a:prstGeom prst="rect">
            <a:avLst/>
          </a:prstGeom>
          <a:noFill/>
          <a:ln w="9525">
            <a:noFill/>
            <a:miter lim="800000"/>
            <a:headEnd/>
            <a:tailEnd/>
          </a:ln>
          <a:effectLst/>
        </p:spPr>
        <p:txBody>
          <a:bodyPr/>
          <a:lstStyle/>
          <a:p>
            <a:pPr marL="342900" indent="-342900">
              <a:spcBef>
                <a:spcPct val="20000"/>
              </a:spcBef>
            </a:pPr>
            <a:r>
              <a:rPr lang="en-GB" sz="2800">
                <a:solidFill>
                  <a:srgbClr val="009999"/>
                </a:solidFill>
              </a:rPr>
              <a:t>	Manufacturing involves efficiently turning raw materials into goods which we need or want and are able to sell to others.</a:t>
            </a:r>
          </a:p>
        </p:txBody>
      </p:sp>
      <p:pic>
        <p:nvPicPr>
          <p:cNvPr id="81924" name="Picture 4" descr="oven%20finishing%20bread"/>
          <p:cNvPicPr>
            <a:picLocks noChangeAspect="1" noChangeArrowheads="1"/>
          </p:cNvPicPr>
          <p:nvPr/>
        </p:nvPicPr>
        <p:blipFill>
          <a:blip r:embed="rId3"/>
          <a:srcRect/>
          <a:stretch>
            <a:fillRect/>
          </a:stretch>
        </p:blipFill>
        <p:spPr bwMode="auto">
          <a:xfrm>
            <a:off x="971550" y="3927475"/>
            <a:ext cx="3384550" cy="2208213"/>
          </a:xfrm>
          <a:prstGeom prst="rect">
            <a:avLst/>
          </a:prstGeom>
          <a:noFill/>
        </p:spPr>
      </p:pic>
      <p:pic>
        <p:nvPicPr>
          <p:cNvPr id="81925" name="Picture 5" descr="coe_ctdc_service_001"/>
          <p:cNvPicPr>
            <a:picLocks noChangeAspect="1" noChangeArrowheads="1"/>
          </p:cNvPicPr>
          <p:nvPr/>
        </p:nvPicPr>
        <p:blipFill>
          <a:blip r:embed="rId4"/>
          <a:srcRect b="13419"/>
          <a:stretch>
            <a:fillRect/>
          </a:stretch>
        </p:blipFill>
        <p:spPr bwMode="auto">
          <a:xfrm>
            <a:off x="4716463" y="3933825"/>
            <a:ext cx="3743325" cy="21923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a:t>Benefits of Just in Time</a:t>
            </a:r>
            <a:endParaRPr lang="en-US"/>
          </a:p>
        </p:txBody>
      </p:sp>
      <p:sp>
        <p:nvSpPr>
          <p:cNvPr id="99331" name="Rectangle 3"/>
          <p:cNvSpPr>
            <a:spLocks noGrp="1" noChangeArrowheads="1"/>
          </p:cNvSpPr>
          <p:nvPr>
            <p:ph type="body" idx="1"/>
          </p:nvPr>
        </p:nvSpPr>
        <p:spPr/>
        <p:txBody>
          <a:bodyPr/>
          <a:lstStyle/>
          <a:p>
            <a:r>
              <a:rPr lang="en-GB"/>
              <a:t>Reduced lead times between placing an order and receiving the product</a:t>
            </a:r>
          </a:p>
          <a:p>
            <a:r>
              <a:rPr lang="en-GB"/>
              <a:t>Less finance is tied up in stock as every product is already ordered by a customer and the suppliers provide materials and components when needed</a:t>
            </a:r>
          </a:p>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Lean Manufacturing</a:t>
            </a:r>
          </a:p>
        </p:txBody>
      </p:sp>
      <p:sp>
        <p:nvSpPr>
          <p:cNvPr id="100355" name="Rectangle 3"/>
          <p:cNvSpPr>
            <a:spLocks noGrp="1" noChangeArrowheads="1"/>
          </p:cNvSpPr>
          <p:nvPr>
            <p:ph type="body" idx="1"/>
          </p:nvPr>
        </p:nvSpPr>
        <p:spPr/>
        <p:txBody>
          <a:bodyPr/>
          <a:lstStyle/>
          <a:p>
            <a:pPr>
              <a:lnSpc>
                <a:spcPct val="90000"/>
              </a:lnSpc>
              <a:buFontTx/>
              <a:buNone/>
            </a:pPr>
            <a:r>
              <a:rPr lang="en-US" sz="2400"/>
              <a:t>    Lean Manufacturing is an initiative focused on eliminating all waste in manufacturing processes resulting in a more competitive and profitable position in the industry. </a:t>
            </a:r>
            <a:r>
              <a:rPr lang="en-US" sz="2000"/>
              <a:t/>
            </a:r>
            <a:br>
              <a:rPr lang="en-US" sz="2000"/>
            </a:br>
            <a:r>
              <a:rPr lang="en-US" sz="2000"/>
              <a:t/>
            </a:r>
            <a:br>
              <a:rPr lang="en-US" sz="2000"/>
            </a:br>
            <a:r>
              <a:rPr lang="en-US" sz="2400"/>
              <a:t>Lean production is aimed at the elimination of waste in every area of production including customer relations, product design, supplier networks and factory management. Its goal is to incorporate less human effort, less stock, less time to develop products, and less space to become highly responsive to customer demand while producing top quality products in the most efficient and economical manner possible.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a:t>Flexible Manufacturing</a:t>
            </a:r>
          </a:p>
        </p:txBody>
      </p:sp>
      <p:sp>
        <p:nvSpPr>
          <p:cNvPr id="72707" name="Rectangle 3"/>
          <p:cNvSpPr>
            <a:spLocks noGrp="1" noChangeArrowheads="1"/>
          </p:cNvSpPr>
          <p:nvPr>
            <p:ph type="body" idx="1"/>
          </p:nvPr>
        </p:nvSpPr>
        <p:spPr>
          <a:xfrm>
            <a:off x="395288" y="1196975"/>
            <a:ext cx="8064500" cy="3382963"/>
          </a:xfrm>
        </p:spPr>
        <p:txBody>
          <a:bodyPr/>
          <a:lstStyle/>
          <a:p>
            <a:pPr>
              <a:lnSpc>
                <a:spcPct val="90000"/>
              </a:lnSpc>
            </a:pPr>
            <a:r>
              <a:rPr lang="en-GB"/>
              <a:t>Flexible manufacturing aims for parts of the manufacturing system to be as flexible as possible.</a:t>
            </a:r>
          </a:p>
          <a:p>
            <a:pPr>
              <a:lnSpc>
                <a:spcPct val="90000"/>
              </a:lnSpc>
            </a:pPr>
            <a:r>
              <a:rPr lang="en-GB"/>
              <a:t>One example of this is the ability for machines to change what they make without having to be altered by people.</a:t>
            </a:r>
          </a:p>
          <a:p>
            <a:pPr>
              <a:lnSpc>
                <a:spcPct val="90000"/>
              </a:lnSpc>
            </a:pPr>
            <a:endParaRPr lang="en-GB"/>
          </a:p>
        </p:txBody>
      </p:sp>
      <p:pic>
        <p:nvPicPr>
          <p:cNvPr id="72708" name="Picture 4" descr="HACA_53_00_05_04-p-75"/>
          <p:cNvPicPr>
            <a:picLocks noChangeAspect="1" noChangeArrowheads="1"/>
          </p:cNvPicPr>
          <p:nvPr/>
        </p:nvPicPr>
        <p:blipFill>
          <a:blip r:embed="rId3"/>
          <a:srcRect/>
          <a:stretch>
            <a:fillRect/>
          </a:stretch>
        </p:blipFill>
        <p:spPr bwMode="auto">
          <a:xfrm>
            <a:off x="5622925" y="3321050"/>
            <a:ext cx="2905125" cy="29051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a:t>Flexible Manufacturing</a:t>
            </a:r>
            <a:endParaRPr lang="en-US"/>
          </a:p>
        </p:txBody>
      </p:sp>
      <p:sp>
        <p:nvSpPr>
          <p:cNvPr id="98307" name="Rectangle 3"/>
          <p:cNvSpPr>
            <a:spLocks noGrp="1" noChangeArrowheads="1"/>
          </p:cNvSpPr>
          <p:nvPr>
            <p:ph type="body" idx="1"/>
          </p:nvPr>
        </p:nvSpPr>
        <p:spPr/>
        <p:txBody>
          <a:bodyPr/>
          <a:lstStyle/>
          <a:p>
            <a:r>
              <a:rPr lang="en-GB"/>
              <a:t>Automated materials handling is an essential part of this method of manufacturing which is only possible because of advances in ICT.</a:t>
            </a:r>
          </a:p>
          <a:p>
            <a:r>
              <a:rPr lang="en-GB"/>
              <a:t>This can have major time saving benefits allowing customised production at mass production prices.</a:t>
            </a:r>
          </a:p>
          <a:p>
            <a:endParaRPr lang="en-GB"/>
          </a:p>
          <a:p>
            <a:endParaRPr lang="en-US"/>
          </a:p>
        </p:txBody>
      </p:sp>
      <p:pic>
        <p:nvPicPr>
          <p:cNvPr id="98312" name="Picture 8" descr="GFZ3"/>
          <p:cNvPicPr>
            <a:picLocks noChangeAspect="1" noChangeArrowheads="1"/>
          </p:cNvPicPr>
          <p:nvPr/>
        </p:nvPicPr>
        <p:blipFill>
          <a:blip r:embed="rId2"/>
          <a:srcRect t="15646" b="7199"/>
          <a:stretch>
            <a:fillRect/>
          </a:stretch>
        </p:blipFill>
        <p:spPr bwMode="auto">
          <a:xfrm>
            <a:off x="5076825" y="3617913"/>
            <a:ext cx="3311525" cy="254793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76375" y="333375"/>
            <a:ext cx="12096750" cy="1296988"/>
          </a:xfrm>
        </p:spPr>
        <p:txBody>
          <a:bodyPr/>
          <a:lstStyle/>
          <a:p>
            <a:pPr algn="ctr"/>
            <a:r>
              <a:rPr lang="en-GB"/>
              <a:t>Computer Integrated Manufacture</a:t>
            </a:r>
            <a:r>
              <a:rPr lang="en-GB" sz="3600">
                <a:solidFill>
                  <a:srgbClr val="800080"/>
                </a:solidFill>
              </a:rPr>
              <a:t/>
            </a:r>
            <a:br>
              <a:rPr lang="en-GB" sz="3600">
                <a:solidFill>
                  <a:srgbClr val="800080"/>
                </a:solidFill>
              </a:rPr>
            </a:br>
            <a:endParaRPr lang="en-US" sz="3600">
              <a:solidFill>
                <a:srgbClr val="800080"/>
              </a:solidFill>
            </a:endParaRPr>
          </a:p>
        </p:txBody>
      </p:sp>
      <p:sp>
        <p:nvSpPr>
          <p:cNvPr id="41987" name="Rectangle 3"/>
          <p:cNvSpPr>
            <a:spLocks noGrp="1" noChangeArrowheads="1"/>
          </p:cNvSpPr>
          <p:nvPr>
            <p:ph type="body" sz="half" idx="1"/>
          </p:nvPr>
        </p:nvSpPr>
        <p:spPr>
          <a:xfrm>
            <a:off x="479425" y="1514475"/>
            <a:ext cx="7837488" cy="2922588"/>
          </a:xfrm>
        </p:spPr>
        <p:txBody>
          <a:bodyPr/>
          <a:lstStyle/>
          <a:p>
            <a:pPr>
              <a:spcBef>
                <a:spcPct val="50000"/>
              </a:spcBef>
              <a:buFontTx/>
              <a:buNone/>
            </a:pPr>
            <a:r>
              <a:rPr lang="en-GB" sz="2400"/>
              <a:t>	</a:t>
            </a:r>
            <a:r>
              <a:rPr lang="en-GB"/>
              <a:t>All the computer functions are integrated together in a fully automated system.</a:t>
            </a:r>
          </a:p>
          <a:p>
            <a:pPr>
              <a:spcBef>
                <a:spcPct val="50000"/>
              </a:spcBef>
              <a:buFontTx/>
              <a:buNone/>
            </a:pPr>
            <a:r>
              <a:rPr lang="en-GB"/>
              <a:t>	This would include moving materials/assemblies between machining operations.</a:t>
            </a:r>
            <a:endParaRPr lang="en-US"/>
          </a:p>
          <a:p>
            <a:endParaRPr lang="en-US"/>
          </a:p>
        </p:txBody>
      </p:sp>
      <p:pic>
        <p:nvPicPr>
          <p:cNvPr id="41990" name="Picture 6" descr="carproduction"/>
          <p:cNvPicPr>
            <a:picLocks noChangeAspect="1" noChangeArrowheads="1"/>
          </p:cNvPicPr>
          <p:nvPr/>
        </p:nvPicPr>
        <p:blipFill>
          <a:blip r:embed="rId3"/>
          <a:srcRect/>
          <a:stretch>
            <a:fillRect/>
          </a:stretch>
        </p:blipFill>
        <p:spPr bwMode="auto">
          <a:xfrm>
            <a:off x="5508625" y="3716338"/>
            <a:ext cx="3233738" cy="24257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a:t>Capital costs</a:t>
            </a:r>
            <a:endParaRPr lang="en-US"/>
          </a:p>
        </p:txBody>
      </p:sp>
      <p:sp>
        <p:nvSpPr>
          <p:cNvPr id="74755" name="Rectangle 3"/>
          <p:cNvSpPr>
            <a:spLocks noGrp="1" noChangeArrowheads="1"/>
          </p:cNvSpPr>
          <p:nvPr>
            <p:ph type="body" idx="1"/>
          </p:nvPr>
        </p:nvSpPr>
        <p:spPr>
          <a:xfrm>
            <a:off x="684213" y="1196975"/>
            <a:ext cx="7969250" cy="2663825"/>
          </a:xfrm>
        </p:spPr>
        <p:txBody>
          <a:bodyPr/>
          <a:lstStyle/>
          <a:p>
            <a:r>
              <a:rPr lang="en-GB" sz="2400"/>
              <a:t>Lots of manufacturing decisions are based upon being able to produce unit costs per product or component which are acceptable to the customer.</a:t>
            </a:r>
          </a:p>
          <a:p>
            <a:r>
              <a:rPr lang="en-GB" sz="2400"/>
              <a:t>With high volume production such as car manufacturing this investment can be in billions of pounds to set up the manufacturing plant</a:t>
            </a:r>
          </a:p>
        </p:txBody>
      </p:sp>
      <p:pic>
        <p:nvPicPr>
          <p:cNvPr id="74757" name="Picture 5" descr="REF0811-0012 (Electified Monorail System - BMW) [Picture 1]"/>
          <p:cNvPicPr>
            <a:picLocks noChangeAspect="1" noChangeArrowheads="1"/>
          </p:cNvPicPr>
          <p:nvPr/>
        </p:nvPicPr>
        <p:blipFill>
          <a:blip r:embed="rId2"/>
          <a:srcRect/>
          <a:stretch>
            <a:fillRect/>
          </a:stretch>
        </p:blipFill>
        <p:spPr bwMode="auto">
          <a:xfrm>
            <a:off x="4211638" y="3644900"/>
            <a:ext cx="3668712" cy="24288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a:t>Tooling costs</a:t>
            </a:r>
            <a:endParaRPr lang="en-US"/>
          </a:p>
        </p:txBody>
      </p:sp>
      <p:sp>
        <p:nvSpPr>
          <p:cNvPr id="101379" name="Rectangle 3"/>
          <p:cNvSpPr>
            <a:spLocks noGrp="1" noChangeArrowheads="1"/>
          </p:cNvSpPr>
          <p:nvPr>
            <p:ph type="body" idx="1"/>
          </p:nvPr>
        </p:nvSpPr>
        <p:spPr/>
        <p:txBody>
          <a:bodyPr/>
          <a:lstStyle/>
          <a:p>
            <a:r>
              <a:rPr lang="en-GB" sz="2400"/>
              <a:t>Making moulds to be able to produce plastic parts very cheaply is dependent upon manufacturing many thousands to offset the cost of making the moulds.  Typically, manufacturers would need to be able to sell over 250,000 products to be able to consider injection moulding as a viable production method.</a:t>
            </a:r>
          </a:p>
          <a:p>
            <a:endParaRPr lang="en-US" sz="2400"/>
          </a:p>
          <a:p>
            <a:endParaRPr lang="en-US" sz="2400"/>
          </a:p>
        </p:txBody>
      </p:sp>
      <p:pic>
        <p:nvPicPr>
          <p:cNvPr id="101380" name="Picture 4" descr="-Plastic-Injection-Moulds"/>
          <p:cNvPicPr>
            <a:picLocks noChangeAspect="1" noChangeArrowheads="1"/>
          </p:cNvPicPr>
          <p:nvPr/>
        </p:nvPicPr>
        <p:blipFill>
          <a:blip r:embed="rId2"/>
          <a:srcRect/>
          <a:stretch>
            <a:fillRect/>
          </a:stretch>
        </p:blipFill>
        <p:spPr bwMode="auto">
          <a:xfrm>
            <a:off x="4572000" y="3573463"/>
            <a:ext cx="3810000" cy="25241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t>R&amp;D costs</a:t>
            </a:r>
            <a:endParaRPr lang="en-US"/>
          </a:p>
        </p:txBody>
      </p:sp>
      <p:sp>
        <p:nvSpPr>
          <p:cNvPr id="75779" name="Rectangle 3"/>
          <p:cNvSpPr>
            <a:spLocks noGrp="1" noChangeArrowheads="1"/>
          </p:cNvSpPr>
          <p:nvPr>
            <p:ph type="body" idx="1"/>
          </p:nvPr>
        </p:nvSpPr>
        <p:spPr>
          <a:xfrm>
            <a:off x="468313" y="1125538"/>
            <a:ext cx="8229600" cy="2447925"/>
          </a:xfrm>
        </p:spPr>
        <p:txBody>
          <a:bodyPr/>
          <a:lstStyle/>
          <a:p>
            <a:pPr>
              <a:lnSpc>
                <a:spcPct val="90000"/>
              </a:lnSpc>
            </a:pPr>
            <a:r>
              <a:rPr lang="en-GB" sz="2400"/>
              <a:t>Often referred to as R&amp;D the cost of research, designing and developing the product has got to be paid for at some stage.</a:t>
            </a:r>
          </a:p>
          <a:p>
            <a:pPr>
              <a:lnSpc>
                <a:spcPct val="90000"/>
              </a:lnSpc>
            </a:pPr>
            <a:r>
              <a:rPr lang="en-GB" sz="2400"/>
              <a:t>One–off production of custom products needs to cover the R&amp;D costs in a single product.  This means that it forms a high percentage of the overall cost.</a:t>
            </a:r>
          </a:p>
        </p:txBody>
      </p:sp>
      <p:pic>
        <p:nvPicPr>
          <p:cNvPr id="75781" name="Picture 5" descr="jamesdyson"/>
          <p:cNvPicPr>
            <a:picLocks noChangeAspect="1" noChangeArrowheads="1"/>
          </p:cNvPicPr>
          <p:nvPr/>
        </p:nvPicPr>
        <p:blipFill>
          <a:blip r:embed="rId2"/>
          <a:srcRect/>
          <a:stretch>
            <a:fillRect/>
          </a:stretch>
        </p:blipFill>
        <p:spPr bwMode="auto">
          <a:xfrm>
            <a:off x="5867400" y="3357563"/>
            <a:ext cx="2381250" cy="27622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t>R&amp;D costs</a:t>
            </a:r>
            <a:endParaRPr lang="en-US"/>
          </a:p>
        </p:txBody>
      </p:sp>
      <p:sp>
        <p:nvSpPr>
          <p:cNvPr id="102403" name="Rectangle 3"/>
          <p:cNvSpPr>
            <a:spLocks noGrp="1" noChangeArrowheads="1"/>
          </p:cNvSpPr>
          <p:nvPr>
            <p:ph type="body" idx="1"/>
          </p:nvPr>
        </p:nvSpPr>
        <p:spPr/>
        <p:txBody>
          <a:bodyPr/>
          <a:lstStyle/>
          <a:p>
            <a:r>
              <a:rPr lang="en-GB" sz="2400"/>
              <a:t>With continuous production the volumes are so large that R&amp;D costs might represent an insignificant percentage of an individual product.  This is particularly likely to be the case if the product is one that will keep the production line flowing for a number of years.</a:t>
            </a:r>
          </a:p>
          <a:p>
            <a:r>
              <a:rPr lang="en-GB" sz="2400"/>
              <a:t>Using standard components can have a major impact on both time and costs as someone else has already invested in the R&amp;D.</a:t>
            </a:r>
            <a:endParaRPr lang="en-US" sz="2400"/>
          </a:p>
          <a:p>
            <a:endParaRPr lang="en-US" sz="2400"/>
          </a:p>
        </p:txBody>
      </p:sp>
      <p:pic>
        <p:nvPicPr>
          <p:cNvPr id="102405" name="Picture 5" descr="biz+update+6+pix"/>
          <p:cNvPicPr>
            <a:picLocks noChangeAspect="1" noChangeArrowheads="1"/>
          </p:cNvPicPr>
          <p:nvPr/>
        </p:nvPicPr>
        <p:blipFill>
          <a:blip r:embed="rId2"/>
          <a:srcRect/>
          <a:stretch>
            <a:fillRect/>
          </a:stretch>
        </p:blipFill>
        <p:spPr bwMode="auto">
          <a:xfrm>
            <a:off x="4356100" y="4076700"/>
            <a:ext cx="3940175" cy="19859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Labour costs</a:t>
            </a:r>
            <a:endParaRPr lang="en-US"/>
          </a:p>
        </p:txBody>
      </p:sp>
      <p:sp>
        <p:nvSpPr>
          <p:cNvPr id="76803" name="Rectangle 3"/>
          <p:cNvSpPr>
            <a:spLocks noGrp="1" noChangeArrowheads="1"/>
          </p:cNvSpPr>
          <p:nvPr>
            <p:ph type="body" idx="1"/>
          </p:nvPr>
        </p:nvSpPr>
        <p:spPr>
          <a:xfrm>
            <a:off x="684213" y="1196975"/>
            <a:ext cx="7772400" cy="4654550"/>
          </a:xfrm>
        </p:spPr>
        <p:txBody>
          <a:bodyPr/>
          <a:lstStyle/>
          <a:p>
            <a:r>
              <a:rPr lang="en-GB" sz="2400"/>
              <a:t>The costs of employing people is a major part of production costs.</a:t>
            </a:r>
          </a:p>
          <a:p>
            <a:r>
              <a:rPr lang="en-GB" sz="2400"/>
              <a:t>One-off production tends to have high labour costs.  Workers are generally highly skilled and the use of automated machinery is uncommon.</a:t>
            </a:r>
          </a:p>
        </p:txBody>
      </p:sp>
      <p:pic>
        <p:nvPicPr>
          <p:cNvPr id="76804" name="Picture 4" descr="aust108"/>
          <p:cNvPicPr>
            <a:picLocks noChangeAspect="1" noChangeArrowheads="1"/>
          </p:cNvPicPr>
          <p:nvPr/>
        </p:nvPicPr>
        <p:blipFill>
          <a:blip r:embed="rId2"/>
          <a:srcRect t="9459" b="18750"/>
          <a:stretch>
            <a:fillRect/>
          </a:stretch>
        </p:blipFill>
        <p:spPr bwMode="auto">
          <a:xfrm>
            <a:off x="5148263" y="3305175"/>
            <a:ext cx="3316287" cy="28590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900113" y="115888"/>
            <a:ext cx="7772400" cy="538162"/>
          </a:xfrm>
        </p:spPr>
        <p:txBody>
          <a:bodyPr/>
          <a:lstStyle/>
          <a:p>
            <a:r>
              <a:rPr lang="en-GB"/>
              <a:t>Manufacturing</a:t>
            </a:r>
          </a:p>
        </p:txBody>
      </p:sp>
      <p:sp>
        <p:nvSpPr>
          <p:cNvPr id="84996" name="Rectangle 4"/>
          <p:cNvSpPr>
            <a:spLocks noGrp="1" noChangeArrowheads="1"/>
          </p:cNvSpPr>
          <p:nvPr>
            <p:ph type="body" idx="1"/>
          </p:nvPr>
        </p:nvSpPr>
        <p:spPr>
          <a:xfrm>
            <a:off x="611188" y="908050"/>
            <a:ext cx="7772400" cy="4114800"/>
          </a:xfrm>
        </p:spPr>
        <p:txBody>
          <a:bodyPr/>
          <a:lstStyle/>
          <a:p>
            <a:pPr>
              <a:buClr>
                <a:schemeClr val="tx1"/>
              </a:buClr>
              <a:buFont typeface="Wingdings" pitchFamily="2" charset="2"/>
              <a:buNone/>
            </a:pPr>
            <a:r>
              <a:rPr lang="en-GB" sz="2400"/>
              <a:t>Manufacturing requires:</a:t>
            </a:r>
          </a:p>
          <a:p>
            <a:r>
              <a:rPr lang="en-GB" sz="2400"/>
              <a:t>Special buildings or places of work</a:t>
            </a:r>
          </a:p>
          <a:p>
            <a:r>
              <a:rPr lang="en-GB" sz="2400"/>
              <a:t>Organisation of people</a:t>
            </a:r>
          </a:p>
          <a:p>
            <a:r>
              <a:rPr lang="en-GB" sz="2400"/>
              <a:t>Organisation of tools &amp; equipment</a:t>
            </a:r>
          </a:p>
          <a:p>
            <a:r>
              <a:rPr lang="en-GB" sz="2400"/>
              <a:t>Health and safety considerations </a:t>
            </a:r>
          </a:p>
          <a:p>
            <a:r>
              <a:rPr lang="en-GB" sz="2400"/>
              <a:t>Communication systems</a:t>
            </a:r>
          </a:p>
          <a:p>
            <a:r>
              <a:rPr lang="en-GB" sz="2400"/>
              <a:t>Efficient working methods</a:t>
            </a:r>
          </a:p>
          <a:p>
            <a:endParaRPr lang="en-GB" sz="2400"/>
          </a:p>
        </p:txBody>
      </p:sp>
      <p:sp>
        <p:nvSpPr>
          <p:cNvPr id="84997" name="Text Box 5"/>
          <p:cNvSpPr txBox="1">
            <a:spLocks noChangeArrowheads="1"/>
          </p:cNvSpPr>
          <p:nvPr/>
        </p:nvSpPr>
        <p:spPr bwMode="auto">
          <a:xfrm>
            <a:off x="900113" y="4797425"/>
            <a:ext cx="4679950" cy="931863"/>
          </a:xfrm>
          <a:prstGeom prst="rect">
            <a:avLst/>
          </a:prstGeom>
          <a:noFill/>
          <a:ln w="9525">
            <a:noFill/>
            <a:miter lim="800000"/>
            <a:headEnd/>
            <a:tailEnd/>
          </a:ln>
          <a:effectLst/>
        </p:spPr>
        <p:txBody>
          <a:bodyPr>
            <a:spAutoFit/>
          </a:bodyPr>
          <a:lstStyle/>
          <a:p>
            <a:pPr eaLnBrk="0" hangingPunct="0">
              <a:spcBef>
                <a:spcPct val="50000"/>
              </a:spcBef>
            </a:pPr>
            <a:endParaRPr lang="en-US" sz="2800">
              <a:solidFill>
                <a:srgbClr val="A7253B"/>
              </a:solidFill>
            </a:endParaRPr>
          </a:p>
          <a:p>
            <a:pPr>
              <a:spcBef>
                <a:spcPct val="50000"/>
              </a:spcBef>
            </a:pPr>
            <a:endParaRPr lang="en-US"/>
          </a:p>
        </p:txBody>
      </p:sp>
      <p:pic>
        <p:nvPicPr>
          <p:cNvPr id="84999" name="Picture 7" descr="IMG_9748lr"/>
          <p:cNvPicPr>
            <a:picLocks noChangeAspect="1" noChangeArrowheads="1"/>
          </p:cNvPicPr>
          <p:nvPr/>
        </p:nvPicPr>
        <p:blipFill>
          <a:blip r:embed="rId3"/>
          <a:srcRect l="8440" r="17316"/>
          <a:stretch>
            <a:fillRect/>
          </a:stretch>
        </p:blipFill>
        <p:spPr bwMode="auto">
          <a:xfrm>
            <a:off x="5148263" y="3141663"/>
            <a:ext cx="3240087" cy="290988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a:t>Labour costs</a:t>
            </a:r>
            <a:endParaRPr lang="en-US"/>
          </a:p>
        </p:txBody>
      </p:sp>
      <p:sp>
        <p:nvSpPr>
          <p:cNvPr id="103427" name="Rectangle 3"/>
          <p:cNvSpPr>
            <a:spLocks noGrp="1" noChangeArrowheads="1"/>
          </p:cNvSpPr>
          <p:nvPr>
            <p:ph type="body" idx="1"/>
          </p:nvPr>
        </p:nvSpPr>
        <p:spPr/>
        <p:txBody>
          <a:bodyPr/>
          <a:lstStyle/>
          <a:p>
            <a:r>
              <a:rPr lang="en-GB" sz="2400"/>
              <a:t>Continuous production is likely to use a very small number of workers in comparison with the products manufactured.  Investment will have been very high with a major aim being to keep labour costs to the minimum.</a:t>
            </a:r>
          </a:p>
          <a:p>
            <a:endParaRPr lang="en-US"/>
          </a:p>
        </p:txBody>
      </p:sp>
      <p:pic>
        <p:nvPicPr>
          <p:cNvPr id="103431" name="Picture 7" descr="bread_line"/>
          <p:cNvPicPr>
            <a:picLocks noChangeAspect="1" noChangeArrowheads="1"/>
          </p:cNvPicPr>
          <p:nvPr/>
        </p:nvPicPr>
        <p:blipFill>
          <a:blip r:embed="rId2"/>
          <a:srcRect/>
          <a:stretch>
            <a:fillRect/>
          </a:stretch>
        </p:blipFill>
        <p:spPr bwMode="auto">
          <a:xfrm>
            <a:off x="3708400" y="3141663"/>
            <a:ext cx="4419600" cy="28384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GB"/>
              <a:t>Labour costs</a:t>
            </a:r>
            <a:endParaRPr lang="en-US"/>
          </a:p>
        </p:txBody>
      </p:sp>
      <p:sp>
        <p:nvSpPr>
          <p:cNvPr id="104451" name="Rectangle 3"/>
          <p:cNvSpPr>
            <a:spLocks noGrp="1" noChangeArrowheads="1"/>
          </p:cNvSpPr>
          <p:nvPr>
            <p:ph type="body" idx="1"/>
          </p:nvPr>
        </p:nvSpPr>
        <p:spPr>
          <a:xfrm>
            <a:off x="468313" y="1125538"/>
            <a:ext cx="8229600" cy="2808287"/>
          </a:xfrm>
        </p:spPr>
        <p:txBody>
          <a:bodyPr/>
          <a:lstStyle/>
          <a:p>
            <a:r>
              <a:rPr lang="en-GB" sz="2400"/>
              <a:t>Manufacturing products in countries with low labour costs can have a major impact on the cost of the finished product.</a:t>
            </a:r>
          </a:p>
          <a:p>
            <a:r>
              <a:rPr lang="en-GB" sz="2400"/>
              <a:t>Workers need to take rest breaks whereas automated machinery can run for vast periods of time before the need to have a service break</a:t>
            </a:r>
            <a:r>
              <a:rPr lang="en-GB"/>
              <a:t>.</a:t>
            </a:r>
            <a:endParaRPr lang="en-US"/>
          </a:p>
          <a:p>
            <a:pPr>
              <a:buFontTx/>
              <a:buNone/>
            </a:pPr>
            <a:endParaRPr lang="en-US"/>
          </a:p>
        </p:txBody>
      </p:sp>
      <p:pic>
        <p:nvPicPr>
          <p:cNvPr id="104453" name="Picture 5" descr="manual2"/>
          <p:cNvPicPr>
            <a:picLocks noChangeAspect="1" noChangeArrowheads="1"/>
          </p:cNvPicPr>
          <p:nvPr/>
        </p:nvPicPr>
        <p:blipFill>
          <a:blip r:embed="rId2"/>
          <a:srcRect/>
          <a:stretch>
            <a:fillRect/>
          </a:stretch>
        </p:blipFill>
        <p:spPr bwMode="auto">
          <a:xfrm>
            <a:off x="5003800" y="3573463"/>
            <a:ext cx="3408363" cy="25558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t>Energy costs</a:t>
            </a:r>
            <a:endParaRPr lang="en-US"/>
          </a:p>
        </p:txBody>
      </p:sp>
      <p:sp>
        <p:nvSpPr>
          <p:cNvPr id="77827" name="Rectangle 3"/>
          <p:cNvSpPr>
            <a:spLocks noGrp="1" noChangeArrowheads="1"/>
          </p:cNvSpPr>
          <p:nvPr>
            <p:ph type="body" idx="1"/>
          </p:nvPr>
        </p:nvSpPr>
        <p:spPr/>
        <p:txBody>
          <a:bodyPr/>
          <a:lstStyle/>
          <a:p>
            <a:r>
              <a:rPr lang="en-GB" sz="2400"/>
              <a:t>This is another area where there are likely to be big differences due to the scale of the production.  Transport and energy costs have a major impact on the final cost of the product.</a:t>
            </a:r>
          </a:p>
        </p:txBody>
      </p:sp>
      <p:pic>
        <p:nvPicPr>
          <p:cNvPr id="77829" name="Picture 5" descr="day2energy_bkgd2_660x852"/>
          <p:cNvPicPr>
            <a:picLocks noChangeAspect="1" noChangeArrowheads="1"/>
          </p:cNvPicPr>
          <p:nvPr/>
        </p:nvPicPr>
        <p:blipFill>
          <a:blip r:embed="rId2"/>
          <a:srcRect t="22362" b="7530"/>
          <a:stretch>
            <a:fillRect/>
          </a:stretch>
        </p:blipFill>
        <p:spPr bwMode="auto">
          <a:xfrm>
            <a:off x="4427538" y="2636838"/>
            <a:ext cx="3740150" cy="33845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a:t>Energy costs</a:t>
            </a:r>
            <a:endParaRPr lang="en-US"/>
          </a:p>
        </p:txBody>
      </p:sp>
      <p:sp>
        <p:nvSpPr>
          <p:cNvPr id="106499" name="Rectangle 3"/>
          <p:cNvSpPr>
            <a:spLocks noGrp="1" noChangeArrowheads="1"/>
          </p:cNvSpPr>
          <p:nvPr>
            <p:ph type="body" idx="1"/>
          </p:nvPr>
        </p:nvSpPr>
        <p:spPr/>
        <p:txBody>
          <a:bodyPr/>
          <a:lstStyle/>
          <a:p>
            <a:r>
              <a:rPr lang="en-GB" sz="2400"/>
              <a:t>One-off production is likely to have smaller energy costs as a lot of hand production takes place. </a:t>
            </a:r>
          </a:p>
          <a:p>
            <a:r>
              <a:rPr lang="en-GB" sz="2400"/>
              <a:t>By contrast, continuous production is likely to have massive energy costs although that is shared out across a lot of products.</a:t>
            </a:r>
          </a:p>
          <a:p>
            <a:endParaRPr lang="en-US" sz="2400"/>
          </a:p>
        </p:txBody>
      </p:sp>
      <p:pic>
        <p:nvPicPr>
          <p:cNvPr id="106501" name="Picture 5" descr="WRJ_b"/>
          <p:cNvPicPr>
            <a:picLocks noChangeAspect="1" noChangeArrowheads="1"/>
          </p:cNvPicPr>
          <p:nvPr/>
        </p:nvPicPr>
        <p:blipFill>
          <a:blip r:embed="rId2"/>
          <a:srcRect/>
          <a:stretch>
            <a:fillRect/>
          </a:stretch>
        </p:blipFill>
        <p:spPr bwMode="auto">
          <a:xfrm>
            <a:off x="5867400" y="3068638"/>
            <a:ext cx="2084388" cy="30353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a:t>Transport costs</a:t>
            </a:r>
            <a:endParaRPr lang="en-US"/>
          </a:p>
        </p:txBody>
      </p:sp>
      <p:sp>
        <p:nvSpPr>
          <p:cNvPr id="105475" name="Rectangle 3"/>
          <p:cNvSpPr>
            <a:spLocks noGrp="1" noChangeArrowheads="1"/>
          </p:cNvSpPr>
          <p:nvPr>
            <p:ph type="body" idx="1"/>
          </p:nvPr>
        </p:nvSpPr>
        <p:spPr>
          <a:xfrm>
            <a:off x="468313" y="1341438"/>
            <a:ext cx="8229600" cy="2303462"/>
          </a:xfrm>
        </p:spPr>
        <p:txBody>
          <a:bodyPr/>
          <a:lstStyle/>
          <a:p>
            <a:r>
              <a:rPr lang="en-GB"/>
              <a:t>Local one-off production is likely to have low transport costs but that is likely to be in contrast to continuous production where products may be transported around the world.</a:t>
            </a:r>
            <a:endParaRPr lang="en-US"/>
          </a:p>
          <a:p>
            <a:endParaRPr lang="en-US"/>
          </a:p>
        </p:txBody>
      </p:sp>
      <p:pic>
        <p:nvPicPr>
          <p:cNvPr id="105477" name="Picture 5" descr="trein"/>
          <p:cNvPicPr>
            <a:picLocks noChangeAspect="1" noChangeArrowheads="1"/>
          </p:cNvPicPr>
          <p:nvPr/>
        </p:nvPicPr>
        <p:blipFill>
          <a:blip r:embed="rId2"/>
          <a:srcRect/>
          <a:stretch>
            <a:fillRect/>
          </a:stretch>
        </p:blipFill>
        <p:spPr bwMode="auto">
          <a:xfrm>
            <a:off x="3995738" y="3308350"/>
            <a:ext cx="4059237" cy="270668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a:t>The scale of production</a:t>
            </a:r>
            <a:endParaRPr lang="en-US"/>
          </a:p>
        </p:txBody>
      </p:sp>
      <p:sp>
        <p:nvSpPr>
          <p:cNvPr id="78851" name="Rectangle 3"/>
          <p:cNvSpPr>
            <a:spLocks noGrp="1" noChangeArrowheads="1"/>
          </p:cNvSpPr>
          <p:nvPr>
            <p:ph type="body" idx="1"/>
          </p:nvPr>
        </p:nvSpPr>
        <p:spPr/>
        <p:txBody>
          <a:bodyPr/>
          <a:lstStyle/>
          <a:p>
            <a:r>
              <a:rPr lang="en-GB"/>
              <a:t>In conclusion, there is a great deal to consider and many of these decisions are driven by the marketing department who will have to be certain that they can sell the products once manufactured and at a good enough price to regain the investment made.</a:t>
            </a:r>
          </a:p>
          <a:p>
            <a:r>
              <a:rPr lang="en-GB"/>
              <a:t>Being able to reduce the need for capital investment, labour costs and transport and energy costs are important design decisions.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a:t>Moral issues</a:t>
            </a:r>
            <a:endParaRPr lang="en-US"/>
          </a:p>
        </p:txBody>
      </p:sp>
      <p:sp>
        <p:nvSpPr>
          <p:cNvPr id="107523" name="Rectangle 3"/>
          <p:cNvSpPr>
            <a:spLocks noGrp="1" noChangeArrowheads="1"/>
          </p:cNvSpPr>
          <p:nvPr>
            <p:ph type="body" idx="1"/>
          </p:nvPr>
        </p:nvSpPr>
        <p:spPr/>
        <p:txBody>
          <a:bodyPr/>
          <a:lstStyle/>
          <a:p>
            <a:r>
              <a:rPr lang="en-GB"/>
              <a:t>Being able to produce high quality cheap products will always have an impact elsewhere.  Think about what those issues would be.</a:t>
            </a:r>
            <a:endParaRPr lang="en-US"/>
          </a:p>
          <a:p>
            <a:endParaRPr lang="en-US"/>
          </a:p>
        </p:txBody>
      </p:sp>
      <p:pic>
        <p:nvPicPr>
          <p:cNvPr id="107524" name="Picture 4" descr="nike+horrible+company1"/>
          <p:cNvPicPr>
            <a:picLocks noChangeAspect="1" noChangeArrowheads="1"/>
          </p:cNvPicPr>
          <p:nvPr/>
        </p:nvPicPr>
        <p:blipFill>
          <a:blip r:embed="rId2"/>
          <a:srcRect/>
          <a:stretch>
            <a:fillRect/>
          </a:stretch>
        </p:blipFill>
        <p:spPr bwMode="auto">
          <a:xfrm>
            <a:off x="6443663" y="4048125"/>
            <a:ext cx="2089150" cy="1911350"/>
          </a:xfrm>
          <a:prstGeom prst="rect">
            <a:avLst/>
          </a:prstGeom>
          <a:noFill/>
        </p:spPr>
      </p:pic>
      <p:pic>
        <p:nvPicPr>
          <p:cNvPr id="107525" name="Picture 5" descr="gapsweatshop"/>
          <p:cNvPicPr>
            <a:picLocks noChangeAspect="1" noChangeArrowheads="1"/>
          </p:cNvPicPr>
          <p:nvPr/>
        </p:nvPicPr>
        <p:blipFill>
          <a:blip r:embed="rId3"/>
          <a:srcRect/>
          <a:stretch>
            <a:fillRect/>
          </a:stretch>
        </p:blipFill>
        <p:spPr bwMode="auto">
          <a:xfrm>
            <a:off x="3779838" y="4076700"/>
            <a:ext cx="2525712" cy="1889125"/>
          </a:xfrm>
          <a:prstGeom prst="rect">
            <a:avLst/>
          </a:prstGeom>
          <a:noFill/>
        </p:spPr>
      </p:pic>
      <p:pic>
        <p:nvPicPr>
          <p:cNvPr id="107526" name="Picture 6" descr="ShellWildLieFinal"/>
          <p:cNvPicPr>
            <a:picLocks noChangeAspect="1" noChangeArrowheads="1"/>
          </p:cNvPicPr>
          <p:nvPr/>
        </p:nvPicPr>
        <p:blipFill>
          <a:blip r:embed="rId4"/>
          <a:srcRect/>
          <a:stretch>
            <a:fillRect/>
          </a:stretch>
        </p:blipFill>
        <p:spPr bwMode="auto">
          <a:xfrm>
            <a:off x="1042988" y="4092575"/>
            <a:ext cx="2592387" cy="18954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intel\Desktop\production.jpg"/>
          <p:cNvPicPr>
            <a:picLocks noChangeAspect="1" noChangeArrowheads="1"/>
          </p:cNvPicPr>
          <p:nvPr/>
        </p:nvPicPr>
        <p:blipFill>
          <a:blip r:embed="rId2"/>
          <a:srcRect/>
          <a:stretch>
            <a:fillRect/>
          </a:stretch>
        </p:blipFill>
        <p:spPr bwMode="auto">
          <a:xfrm>
            <a:off x="0" y="857233"/>
            <a:ext cx="9144000" cy="5715040"/>
          </a:xfrm>
          <a:prstGeom prst="rect">
            <a:avLst/>
          </a:prstGeom>
          <a:noFill/>
        </p:spPr>
      </p:pic>
      <p:sp>
        <p:nvSpPr>
          <p:cNvPr id="5" name="TextBox 4"/>
          <p:cNvSpPr txBox="1"/>
          <p:nvPr/>
        </p:nvSpPr>
        <p:spPr>
          <a:xfrm>
            <a:off x="1928794" y="357166"/>
            <a:ext cx="4929222" cy="369332"/>
          </a:xfrm>
          <a:prstGeom prst="rect">
            <a:avLst/>
          </a:prstGeom>
          <a:noFill/>
        </p:spPr>
        <p:txBody>
          <a:bodyPr wrap="square" rtlCol="0">
            <a:spAutoFit/>
          </a:bodyPr>
          <a:lstStyle/>
          <a:p>
            <a:pPr algn="ctr"/>
            <a:r>
              <a:rPr lang="en-US" b="1" dirty="0" smtClean="0"/>
              <a:t>NATURAL RUBBER SUPPLY CHAIN</a:t>
            </a:r>
            <a:endParaRPr lang="en-U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intel\Desktop\slide_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Users\intel\Desktop\systems-approach-to-management-10-728.jpg"/>
          <p:cNvPicPr>
            <a:picLocks noChangeAspect="1" noChangeArrowheads="1"/>
          </p:cNvPicPr>
          <p:nvPr/>
        </p:nvPicPr>
        <p:blipFill>
          <a:blip r:embed="rId2"/>
          <a:srcRect/>
          <a:stretch>
            <a:fillRect/>
          </a:stretch>
        </p:blipFill>
        <p:spPr bwMode="auto">
          <a:xfrm>
            <a:off x="428596" y="928670"/>
            <a:ext cx="8429684" cy="5100655"/>
          </a:xfrm>
          <a:prstGeom prst="rect">
            <a:avLst/>
          </a:prstGeom>
          <a:noFill/>
        </p:spPr>
      </p:pic>
      <p:sp>
        <p:nvSpPr>
          <p:cNvPr id="5" name="TextBox 4"/>
          <p:cNvSpPr txBox="1"/>
          <p:nvPr/>
        </p:nvSpPr>
        <p:spPr>
          <a:xfrm>
            <a:off x="642910" y="428604"/>
            <a:ext cx="7929618" cy="369332"/>
          </a:xfrm>
          <a:prstGeom prst="rect">
            <a:avLst/>
          </a:prstGeom>
          <a:noFill/>
        </p:spPr>
        <p:txBody>
          <a:bodyPr wrap="square" rtlCol="0">
            <a:spAutoFit/>
          </a:bodyPr>
          <a:lstStyle/>
          <a:p>
            <a:pPr algn="ctr"/>
            <a:r>
              <a:rPr lang="en-US" b="1" dirty="0" smtClean="0"/>
              <a:t>SYSTEMS APPROACH TO MANUFACTURING</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0"/>
            <a:ext cx="8229600" cy="993775"/>
          </a:xfrm>
        </p:spPr>
        <p:txBody>
          <a:bodyPr/>
          <a:lstStyle/>
          <a:p>
            <a:r>
              <a:rPr lang="en-GB"/>
              <a:t>Planning for manufacturing</a:t>
            </a:r>
            <a:endParaRPr lang="en-US"/>
          </a:p>
        </p:txBody>
      </p:sp>
      <p:sp>
        <p:nvSpPr>
          <p:cNvPr id="80899" name="Rectangle 3"/>
          <p:cNvSpPr>
            <a:spLocks noGrp="1" noChangeArrowheads="1"/>
          </p:cNvSpPr>
          <p:nvPr>
            <p:ph type="body" idx="1"/>
          </p:nvPr>
        </p:nvSpPr>
        <p:spPr/>
        <p:txBody>
          <a:bodyPr/>
          <a:lstStyle/>
          <a:p>
            <a:r>
              <a:rPr lang="en-GB"/>
              <a:t>Planning the manufacturing methods at the design stage is an essential part of good product design</a:t>
            </a:r>
            <a:endParaRPr lang="en-US"/>
          </a:p>
        </p:txBody>
      </p:sp>
      <p:pic>
        <p:nvPicPr>
          <p:cNvPr id="80901" name="Picture 5" descr="Lead"/>
          <p:cNvPicPr>
            <a:picLocks noChangeAspect="1" noChangeArrowheads="1"/>
          </p:cNvPicPr>
          <p:nvPr/>
        </p:nvPicPr>
        <p:blipFill>
          <a:blip r:embed="rId2"/>
          <a:srcRect/>
          <a:stretch>
            <a:fillRect/>
          </a:stretch>
        </p:blipFill>
        <p:spPr bwMode="auto">
          <a:xfrm>
            <a:off x="4730750" y="2349500"/>
            <a:ext cx="3490913" cy="35718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a:t>How many products?</a:t>
            </a:r>
            <a:endParaRPr lang="en-US"/>
          </a:p>
        </p:txBody>
      </p:sp>
      <p:sp>
        <p:nvSpPr>
          <p:cNvPr id="62468" name="Text Box 4"/>
          <p:cNvSpPr txBox="1">
            <a:spLocks noChangeArrowheads="1"/>
          </p:cNvSpPr>
          <p:nvPr/>
        </p:nvSpPr>
        <p:spPr bwMode="auto">
          <a:xfrm>
            <a:off x="755650" y="1196975"/>
            <a:ext cx="7780338" cy="3935413"/>
          </a:xfrm>
          <a:prstGeom prst="rect">
            <a:avLst/>
          </a:prstGeom>
          <a:noFill/>
          <a:ln w="9525">
            <a:noFill/>
            <a:miter lim="800000"/>
            <a:headEnd/>
            <a:tailEnd/>
          </a:ln>
          <a:effectLst/>
        </p:spPr>
        <p:txBody>
          <a:bodyPr>
            <a:spAutoFit/>
          </a:bodyPr>
          <a:lstStyle/>
          <a:p>
            <a:pPr eaLnBrk="0" hangingPunct="0">
              <a:spcBef>
                <a:spcPct val="50000"/>
              </a:spcBef>
            </a:pPr>
            <a:r>
              <a:rPr lang="en-GB" sz="2800">
                <a:solidFill>
                  <a:srgbClr val="009999"/>
                </a:solidFill>
                <a:ea typeface="ＭＳ Ｐゴシック" pitchFamily="-32" charset="-128"/>
              </a:rPr>
              <a:t>The first decision when organising manufacturing is to determine how many products are required as that will have the biggest impact on how the manufacturing is organised.  It will also be important to keep in mind how much the customer is likely to pay for the product and what levels of quality are required as these will greatly affect the organisational decisions.</a:t>
            </a:r>
            <a:endParaRPr lang="en-US" sz="2800">
              <a:solidFill>
                <a:srgbClr val="009999"/>
              </a:solidFill>
              <a:ea typeface="ＭＳ Ｐゴシック" pitchFamily="-32"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0"/>
            <a:ext cx="8229600" cy="908050"/>
          </a:xfrm>
        </p:spPr>
        <p:txBody>
          <a:bodyPr/>
          <a:lstStyle/>
          <a:p>
            <a:r>
              <a:rPr lang="en-GB"/>
              <a:t>Scales of production</a:t>
            </a:r>
            <a:endParaRPr lang="en-US"/>
          </a:p>
        </p:txBody>
      </p:sp>
      <p:sp>
        <p:nvSpPr>
          <p:cNvPr id="87044" name="Text Box 4"/>
          <p:cNvSpPr txBox="1">
            <a:spLocks noGrp="1" noChangeArrowheads="1"/>
          </p:cNvSpPr>
          <p:nvPr>
            <p:ph type="body" idx="1"/>
          </p:nvPr>
        </p:nvSpPr>
        <p:spPr>
          <a:noFill/>
          <a:ln/>
        </p:spPr>
        <p:txBody>
          <a:bodyPr/>
          <a:lstStyle/>
          <a:p>
            <a:r>
              <a:rPr lang="en-GB"/>
              <a:t>The following terms are used to describe the different scales of production:</a:t>
            </a:r>
          </a:p>
          <a:p>
            <a:endParaRPr lang="en-GB"/>
          </a:p>
          <a:p>
            <a:r>
              <a:rPr lang="en-GB"/>
              <a:t> One-off or Jobbing Production</a:t>
            </a:r>
          </a:p>
          <a:p>
            <a:r>
              <a:rPr lang="en-GB"/>
              <a:t> Batch Production</a:t>
            </a:r>
          </a:p>
          <a:p>
            <a:r>
              <a:rPr lang="en-GB"/>
              <a:t> Mass or Flow Production</a:t>
            </a:r>
          </a:p>
          <a:p>
            <a:r>
              <a:rPr lang="en-GB"/>
              <a:t> Continuous Production</a:t>
            </a:r>
          </a:p>
          <a:p>
            <a:pPr eaLnBrk="0" hangingPunct="0">
              <a:spcBef>
                <a:spcPct val="50000"/>
              </a:spcBef>
              <a:buFontTx/>
              <a:buNone/>
            </a:pPr>
            <a:endParaRPr lang="en-US" sz="2000">
              <a:solidFill>
                <a:schemeClr val="tx1"/>
              </a:solidFill>
              <a:latin typeface="Trebuchet MS" pitchFamily="34" charset="0"/>
              <a:ea typeface="ＭＳ Ｐゴシック" pitchFamily="-32"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684213" y="0"/>
            <a:ext cx="8229600" cy="850900"/>
          </a:xfrm>
        </p:spPr>
        <p:txBody>
          <a:bodyPr/>
          <a:lstStyle/>
          <a:p>
            <a:r>
              <a:rPr lang="en-GB"/>
              <a:t>One off or Jobbing production</a:t>
            </a:r>
            <a:endParaRPr lang="en-US"/>
          </a:p>
        </p:txBody>
      </p:sp>
      <p:sp>
        <p:nvSpPr>
          <p:cNvPr id="64516" name="Rectangle 4"/>
          <p:cNvSpPr>
            <a:spLocks noGrp="1" noChangeArrowheads="1"/>
          </p:cNvSpPr>
          <p:nvPr>
            <p:ph type="body" idx="1"/>
          </p:nvPr>
        </p:nvSpPr>
        <p:spPr>
          <a:xfrm>
            <a:off x="468313" y="1268413"/>
            <a:ext cx="8229600" cy="4525962"/>
          </a:xfrm>
        </p:spPr>
        <p:txBody>
          <a:bodyPr/>
          <a:lstStyle/>
          <a:p>
            <a:r>
              <a:rPr lang="en-GB" sz="2400"/>
              <a:t>Sometimes called custom production it is dependant upon highly skilled workers who are able to take on a number of tasks and build a product to a customer’s exact needs.  </a:t>
            </a:r>
          </a:p>
          <a:p>
            <a:r>
              <a:rPr lang="en-GB" sz="2400"/>
              <a:t>No two products will be exactly the same which is often the reason the customers are prepared to pay more.</a:t>
            </a:r>
            <a:r>
              <a:rPr lang="en-GB"/>
              <a:t> </a:t>
            </a:r>
            <a:endParaRPr lang="en-US"/>
          </a:p>
        </p:txBody>
      </p:sp>
      <p:sp>
        <p:nvSpPr>
          <p:cNvPr id="64517" name="Text Box 5"/>
          <p:cNvSpPr txBox="1">
            <a:spLocks noChangeArrowheads="1"/>
          </p:cNvSpPr>
          <p:nvPr/>
        </p:nvSpPr>
        <p:spPr bwMode="auto">
          <a:xfrm>
            <a:off x="1190625" y="3663950"/>
            <a:ext cx="3487738" cy="396875"/>
          </a:xfrm>
          <a:prstGeom prst="rect">
            <a:avLst/>
          </a:prstGeom>
          <a:noFill/>
          <a:ln w="9525">
            <a:noFill/>
            <a:miter lim="800000"/>
            <a:headEnd/>
            <a:tailEnd/>
          </a:ln>
          <a:effectLst/>
        </p:spPr>
        <p:txBody>
          <a:bodyPr>
            <a:spAutoFit/>
          </a:bodyPr>
          <a:lstStyle/>
          <a:p>
            <a:pPr eaLnBrk="0" hangingPunct="0">
              <a:spcBef>
                <a:spcPct val="50000"/>
              </a:spcBef>
            </a:pPr>
            <a:endParaRPr lang="en-US" sz="2000">
              <a:ea typeface="ＭＳ Ｐゴシック" pitchFamily="-32" charset="-128"/>
            </a:endParaRPr>
          </a:p>
        </p:txBody>
      </p:sp>
      <p:pic>
        <p:nvPicPr>
          <p:cNvPr id="64519" name="Picture 7" descr="branch-side-table"/>
          <p:cNvPicPr>
            <a:picLocks noChangeAspect="1" noChangeArrowheads="1"/>
          </p:cNvPicPr>
          <p:nvPr/>
        </p:nvPicPr>
        <p:blipFill>
          <a:blip r:embed="rId3"/>
          <a:srcRect/>
          <a:stretch>
            <a:fillRect/>
          </a:stretch>
        </p:blipFill>
        <p:spPr bwMode="auto">
          <a:xfrm>
            <a:off x="5867400" y="4119563"/>
            <a:ext cx="2332038" cy="21002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4213" y="0"/>
            <a:ext cx="8229600" cy="1143000"/>
          </a:xfrm>
        </p:spPr>
        <p:txBody>
          <a:bodyPr/>
          <a:lstStyle/>
          <a:p>
            <a:r>
              <a:rPr lang="en-GB"/>
              <a:t>One off or Jobbing production</a:t>
            </a:r>
            <a:endParaRPr lang="en-US"/>
          </a:p>
        </p:txBody>
      </p:sp>
      <p:sp>
        <p:nvSpPr>
          <p:cNvPr id="88067" name="Rectangle 3"/>
          <p:cNvSpPr>
            <a:spLocks noGrp="1" noChangeArrowheads="1"/>
          </p:cNvSpPr>
          <p:nvPr>
            <p:ph type="body" idx="1"/>
          </p:nvPr>
        </p:nvSpPr>
        <p:spPr/>
        <p:txBody>
          <a:bodyPr/>
          <a:lstStyle/>
          <a:p>
            <a:pPr eaLnBrk="0" hangingPunct="0">
              <a:spcBef>
                <a:spcPct val="50000"/>
              </a:spcBef>
              <a:buFontTx/>
              <a:buNone/>
            </a:pPr>
            <a:r>
              <a:rPr lang="en-GB">
                <a:solidFill>
                  <a:schemeClr val="tx1"/>
                </a:solidFill>
              </a:rPr>
              <a:t>   </a:t>
            </a:r>
            <a:r>
              <a:rPr lang="en-GB"/>
              <a:t>Simple products made by a single worker, such as a wedding cake, to very complex products, such as oil rigs manufactured by hundreds of workers are examples of one-off production</a:t>
            </a:r>
            <a:endParaRPr lang="en-US"/>
          </a:p>
          <a:p>
            <a:endParaRPr lang="en-US"/>
          </a:p>
        </p:txBody>
      </p:sp>
      <p:pic>
        <p:nvPicPr>
          <p:cNvPr id="88070" name="Picture 6" descr="napabuild5_hzoom"/>
          <p:cNvPicPr>
            <a:picLocks noChangeAspect="1" noChangeArrowheads="1"/>
          </p:cNvPicPr>
          <p:nvPr/>
        </p:nvPicPr>
        <p:blipFill>
          <a:blip r:embed="rId2"/>
          <a:srcRect l="2142" t="3000" r="2809" b="3200"/>
          <a:stretch>
            <a:fillRect/>
          </a:stretch>
        </p:blipFill>
        <p:spPr bwMode="auto">
          <a:xfrm>
            <a:off x="4211638" y="3429000"/>
            <a:ext cx="3744912" cy="264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1398</Words>
  <Application>Microsoft Office PowerPoint</Application>
  <PresentationFormat>On-screen Show (4:3)</PresentationFormat>
  <Paragraphs>113</Paragraphs>
  <Slides>38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CorelDRAW</vt:lpstr>
      <vt:lpstr>Manufacturing systems</vt:lpstr>
      <vt:lpstr>Slide 2</vt:lpstr>
      <vt:lpstr>Manufacturing</vt:lpstr>
      <vt:lpstr>Slide 4</vt:lpstr>
      <vt:lpstr>Planning for manufacturing</vt:lpstr>
      <vt:lpstr>How many products?</vt:lpstr>
      <vt:lpstr>Scales of production</vt:lpstr>
      <vt:lpstr>One off or Jobbing production</vt:lpstr>
      <vt:lpstr>One off or Jobbing production</vt:lpstr>
      <vt:lpstr>Batch production</vt:lpstr>
      <vt:lpstr>Batch production</vt:lpstr>
      <vt:lpstr>Batch production</vt:lpstr>
      <vt:lpstr>Mass or Flow production</vt:lpstr>
      <vt:lpstr>Mass or Flow production</vt:lpstr>
      <vt:lpstr>Mass or Flow production</vt:lpstr>
      <vt:lpstr>Continuous production</vt:lpstr>
      <vt:lpstr>Continuous production</vt:lpstr>
      <vt:lpstr>Just in Time manufacturing</vt:lpstr>
      <vt:lpstr>Just in Time manufacturing</vt:lpstr>
      <vt:lpstr>Benefits of Just in Time</vt:lpstr>
      <vt:lpstr>Lean Manufacturing</vt:lpstr>
      <vt:lpstr>Flexible Manufacturing</vt:lpstr>
      <vt:lpstr>Flexible Manufacturing</vt:lpstr>
      <vt:lpstr>Computer Integrated Manufacture </vt:lpstr>
      <vt:lpstr>Capital costs</vt:lpstr>
      <vt:lpstr>Tooling costs</vt:lpstr>
      <vt:lpstr>R&amp;D costs</vt:lpstr>
      <vt:lpstr>R&amp;D costs</vt:lpstr>
      <vt:lpstr>Labour costs</vt:lpstr>
      <vt:lpstr>Labour costs</vt:lpstr>
      <vt:lpstr>Labour costs</vt:lpstr>
      <vt:lpstr>Energy costs</vt:lpstr>
      <vt:lpstr>Energy costs</vt:lpstr>
      <vt:lpstr>Transport costs</vt:lpstr>
      <vt:lpstr>The scale of production</vt:lpstr>
      <vt:lpstr>Moral issues</vt:lpstr>
      <vt:lpstr>Slide 37</vt:lpstr>
      <vt:lpstr>Slide 38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systems</dc:title>
  <dc:creator>Brian</dc:creator>
  <cp:lastModifiedBy>intel</cp:lastModifiedBy>
  <cp:revision>9</cp:revision>
  <dcterms:created xsi:type="dcterms:W3CDTF">2009-05-29T13:17:37Z</dcterms:created>
  <dcterms:modified xsi:type="dcterms:W3CDTF">2018-04-06T02:55:57Z</dcterms:modified>
</cp:coreProperties>
</file>