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6" r:id="rId6"/>
    <p:sldId id="262" r:id="rId7"/>
    <p:sldId id="264" r:id="rId8"/>
    <p:sldId id="263" r:id="rId9"/>
    <p:sldId id="265" r:id="rId10"/>
    <p:sldId id="267" r:id="rId11"/>
    <p:sldId id="269" r:id="rId12"/>
    <p:sldId id="268" r:id="rId13"/>
    <p:sldId id="270" r:id="rId14"/>
    <p:sldId id="271" r:id="rId15"/>
    <p:sldId id="272" r:id="rId16"/>
    <p:sldId id="273" r:id="rId17"/>
    <p:sldId id="274" r:id="rId18"/>
    <p:sldId id="276" r:id="rId19"/>
    <p:sldId id="275"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890" autoAdjust="0"/>
    <p:restoredTop sz="94660"/>
  </p:normalViewPr>
  <p:slideViewPr>
    <p:cSldViewPr>
      <p:cViewPr varScale="1">
        <p:scale>
          <a:sx n="95" d="100"/>
          <a:sy n="95" d="100"/>
        </p:scale>
        <p:origin x="-1123"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90BBE56-783D-4A41-8D3B-EF14FECAB1B2}" type="datetimeFigureOut">
              <a:rPr lang="en-US" smtClean="0"/>
              <a:pPr/>
              <a:t>10/29/2020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4B2BD23-A478-41D6-8180-1464B2AB7E1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0BBE56-783D-4A41-8D3B-EF14FECAB1B2}" type="datetimeFigureOut">
              <a:rPr lang="en-US" smtClean="0"/>
              <a:pPr/>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2BD23-A478-41D6-8180-1464B2AB7E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0BBE56-783D-4A41-8D3B-EF14FECAB1B2}" type="datetimeFigureOut">
              <a:rPr lang="en-US" smtClean="0"/>
              <a:pPr/>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B2BD23-A478-41D6-8180-1464B2AB7E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90BBE56-783D-4A41-8D3B-EF14FECAB1B2}" type="datetimeFigureOut">
              <a:rPr lang="en-US" smtClean="0"/>
              <a:pPr/>
              <a:t>10/29/2020</a:t>
            </a:fld>
            <a:endParaRPr lang="en-US"/>
          </a:p>
        </p:txBody>
      </p:sp>
      <p:sp>
        <p:nvSpPr>
          <p:cNvPr id="9" name="Slide Number Placeholder 8"/>
          <p:cNvSpPr>
            <a:spLocks noGrp="1"/>
          </p:cNvSpPr>
          <p:nvPr>
            <p:ph type="sldNum" sz="quarter" idx="15"/>
          </p:nvPr>
        </p:nvSpPr>
        <p:spPr/>
        <p:txBody>
          <a:bodyPr rtlCol="0"/>
          <a:lstStyle/>
          <a:p>
            <a:fld id="{B4B2BD23-A478-41D6-8180-1464B2AB7E1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90BBE56-783D-4A41-8D3B-EF14FECAB1B2}" type="datetimeFigureOut">
              <a:rPr lang="en-US" smtClean="0"/>
              <a:pPr/>
              <a:t>10/29/2020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4B2BD23-A478-41D6-8180-1464B2AB7E1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0BBE56-783D-4A41-8D3B-EF14FECAB1B2}" type="datetimeFigureOut">
              <a:rPr lang="en-US" smtClean="0"/>
              <a:pPr/>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B2BD23-A478-41D6-8180-1464B2AB7E1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0BBE56-783D-4A41-8D3B-EF14FECAB1B2}" type="datetimeFigureOut">
              <a:rPr lang="en-US" smtClean="0"/>
              <a:pPr/>
              <a:t>10/29/2020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B2BD23-A478-41D6-8180-1464B2AB7E1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90BBE56-783D-4A41-8D3B-EF14FECAB1B2}" type="datetimeFigureOut">
              <a:rPr lang="en-US" smtClean="0"/>
              <a:pPr/>
              <a:t>10/29/2020</a:t>
            </a:fld>
            <a:endParaRPr lang="en-US"/>
          </a:p>
        </p:txBody>
      </p:sp>
      <p:sp>
        <p:nvSpPr>
          <p:cNvPr id="7" name="Slide Number Placeholder 6"/>
          <p:cNvSpPr>
            <a:spLocks noGrp="1"/>
          </p:cNvSpPr>
          <p:nvPr>
            <p:ph type="sldNum" sz="quarter" idx="11"/>
          </p:nvPr>
        </p:nvSpPr>
        <p:spPr/>
        <p:txBody>
          <a:bodyPr rtlCol="0"/>
          <a:lstStyle/>
          <a:p>
            <a:fld id="{B4B2BD23-A478-41D6-8180-1464B2AB7E1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0BBE56-783D-4A41-8D3B-EF14FECAB1B2}" type="datetimeFigureOut">
              <a:rPr lang="en-US" smtClean="0"/>
              <a:pPr/>
              <a:t>10/29/2020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B2BD23-A478-41D6-8180-1464B2AB7E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90BBE56-783D-4A41-8D3B-EF14FECAB1B2}" type="datetimeFigureOut">
              <a:rPr lang="en-US" smtClean="0"/>
              <a:pPr/>
              <a:t>10/29/2020</a:t>
            </a:fld>
            <a:endParaRPr lang="en-US"/>
          </a:p>
        </p:txBody>
      </p:sp>
      <p:sp>
        <p:nvSpPr>
          <p:cNvPr id="22" name="Slide Number Placeholder 21"/>
          <p:cNvSpPr>
            <a:spLocks noGrp="1"/>
          </p:cNvSpPr>
          <p:nvPr>
            <p:ph type="sldNum" sz="quarter" idx="15"/>
          </p:nvPr>
        </p:nvSpPr>
        <p:spPr/>
        <p:txBody>
          <a:bodyPr rtlCol="0"/>
          <a:lstStyle/>
          <a:p>
            <a:fld id="{B4B2BD23-A478-41D6-8180-1464B2AB7E1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90BBE56-783D-4A41-8D3B-EF14FECAB1B2}" type="datetimeFigureOut">
              <a:rPr lang="en-US" smtClean="0"/>
              <a:pPr/>
              <a:t>10/29/2020</a:t>
            </a:fld>
            <a:endParaRPr lang="en-US"/>
          </a:p>
        </p:txBody>
      </p:sp>
      <p:sp>
        <p:nvSpPr>
          <p:cNvPr id="18" name="Slide Number Placeholder 17"/>
          <p:cNvSpPr>
            <a:spLocks noGrp="1"/>
          </p:cNvSpPr>
          <p:nvPr>
            <p:ph type="sldNum" sz="quarter" idx="11"/>
          </p:nvPr>
        </p:nvSpPr>
        <p:spPr/>
        <p:txBody>
          <a:bodyPr rtlCol="0"/>
          <a:lstStyle/>
          <a:p>
            <a:fld id="{B4B2BD23-A478-41D6-8180-1464B2AB7E1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90BBE56-783D-4A41-8D3B-EF14FECAB1B2}" type="datetimeFigureOut">
              <a:rPr lang="en-US" smtClean="0"/>
              <a:pPr/>
              <a:t>10/29/2020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4B2BD23-A478-41D6-8180-1464B2AB7E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orporatefinanceinstitute.com/resources/knowledge/other/social-securit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orporatefinanceinstitute.com/resources/knowledge/economics/aggregate-supply-deman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conlib.org/library/Enc/bios/Smith.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orporatefinanceinstitute.com/resources/knowledge/economics/scarcit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DEFINITIONS OF ECONOMICS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WELFARE DEFINITION (1890)</a:t>
            </a:r>
            <a:endParaRPr lang="en-US" dirty="0"/>
          </a:p>
        </p:txBody>
      </p:sp>
      <p:sp>
        <p:nvSpPr>
          <p:cNvPr id="3" name="Content Placeholder 2"/>
          <p:cNvSpPr>
            <a:spLocks noGrp="1"/>
          </p:cNvSpPr>
          <p:nvPr>
            <p:ph sz="quarter" idx="1"/>
          </p:nvPr>
        </p:nvSpPr>
        <p:spPr/>
        <p:txBody>
          <a:bodyPr/>
          <a:lstStyle/>
          <a:p>
            <a:pPr>
              <a:buFont typeface="Wingdings" pitchFamily="2" charset="2"/>
              <a:buChar char="q"/>
            </a:pPr>
            <a:endParaRPr lang="en-US" dirty="0" smtClean="0"/>
          </a:p>
          <a:p>
            <a:pPr>
              <a:buFont typeface="Wingdings" pitchFamily="2" charset="2"/>
              <a:buChar char="q"/>
            </a:pPr>
            <a:endParaRPr lang="en-US" dirty="0" smtClean="0"/>
          </a:p>
          <a:p>
            <a:pPr>
              <a:buFont typeface="Wingdings" pitchFamily="2" charset="2"/>
              <a:buChar char="q"/>
            </a:pPr>
            <a:r>
              <a:rPr lang="en-US" dirty="0" smtClean="0"/>
              <a:t>British economist Alfred Marshall defined economics as the study of man in the ordinary business of life. Marshall argued that the subject was both the study of wealth and the study of mankind. He believed it was not a natural science such as physics or chemistry, but rather a social science.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2400" b="1" dirty="0" smtClean="0"/>
              <a:t>FEATURES OF WELFARE DEFINITION</a:t>
            </a:r>
            <a:endParaRPr lang="en-US" sz="2400" b="1" dirty="0"/>
          </a:p>
        </p:txBody>
      </p:sp>
      <p:sp>
        <p:nvSpPr>
          <p:cNvPr id="3" name="Content Placeholder 2"/>
          <p:cNvSpPr>
            <a:spLocks noGrp="1"/>
          </p:cNvSpPr>
          <p:nvPr>
            <p:ph sz="quarter" idx="1"/>
          </p:nvPr>
        </p:nvSpPr>
        <p:spPr>
          <a:xfrm>
            <a:off x="457200" y="1066800"/>
            <a:ext cx="7467600" cy="5407152"/>
          </a:xfrm>
        </p:spPr>
        <p:txBody>
          <a:bodyPr/>
          <a:lstStyle/>
          <a:p>
            <a:pPr>
              <a:buFont typeface="Wingdings" pitchFamily="2" charset="2"/>
              <a:buChar char="q"/>
            </a:pPr>
            <a:r>
              <a:rPr lang="en-US" b="1" dirty="0" smtClean="0"/>
              <a:t>CHARACTERSTICS: </a:t>
            </a:r>
          </a:p>
          <a:p>
            <a:pPr>
              <a:buNone/>
            </a:pPr>
            <a:endParaRPr lang="en-US" b="1" dirty="0" smtClean="0"/>
          </a:p>
          <a:p>
            <a:pPr marL="457200" indent="-457200">
              <a:buFont typeface="+mj-lt"/>
              <a:buAutoNum type="alphaUcPeriod"/>
            </a:pPr>
            <a:r>
              <a:rPr lang="en-US" dirty="0" smtClean="0"/>
              <a:t>It is primarily the study of mankind.</a:t>
            </a:r>
          </a:p>
          <a:p>
            <a:pPr marL="457200" indent="-457200">
              <a:buFont typeface="+mj-lt"/>
              <a:buAutoNum type="alphaUcPeriod"/>
            </a:pPr>
            <a:r>
              <a:rPr lang="en-US" dirty="0" smtClean="0"/>
              <a:t>It is on one side a study of wealth and on other side the study of  man.</a:t>
            </a:r>
          </a:p>
          <a:p>
            <a:pPr marL="457200" indent="-457200">
              <a:buFont typeface="+mj-lt"/>
              <a:buAutoNum type="alphaUcPeriod"/>
            </a:pPr>
            <a:r>
              <a:rPr lang="en-US" dirty="0" smtClean="0"/>
              <a:t>It takes into account ordinary business of life. It is not concerned with social, religious and political aspects of man’s life.</a:t>
            </a:r>
          </a:p>
          <a:p>
            <a:pPr marL="457200" indent="-457200">
              <a:buFont typeface="+mj-lt"/>
              <a:buAutoNum type="alphaUcPeriod"/>
            </a:pPr>
            <a:r>
              <a:rPr lang="en-US" dirty="0" smtClean="0"/>
              <a:t>It emphasizes on material welfare i.e., human welfare which is related to wealth.</a:t>
            </a:r>
          </a:p>
          <a:p>
            <a:pPr marL="457200" indent="-457200">
              <a:buFont typeface="+mj-lt"/>
              <a:buAutoNum type="alphaUcPeriod"/>
            </a:pPr>
            <a:r>
              <a:rPr lang="en-US" dirty="0" smtClean="0"/>
              <a:t>It limits the scope to activities amenable to measurement in terms of money.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r>
              <a:rPr lang="en-US" b="1" dirty="0" smtClean="0"/>
              <a:t>Criticism of Marshall’s Definition</a:t>
            </a:r>
            <a:br>
              <a:rPr lang="en-US" b="1" dirty="0" smtClean="0"/>
            </a:br>
            <a:endParaRPr lang="en-US" dirty="0"/>
          </a:p>
        </p:txBody>
      </p:sp>
      <p:sp>
        <p:nvSpPr>
          <p:cNvPr id="3" name="Content Placeholder 2"/>
          <p:cNvSpPr>
            <a:spLocks noGrp="1"/>
          </p:cNvSpPr>
          <p:nvPr>
            <p:ph sz="quarter" idx="1"/>
          </p:nvPr>
        </p:nvSpPr>
        <p:spPr>
          <a:xfrm>
            <a:off x="457200" y="914400"/>
            <a:ext cx="7467600" cy="5559552"/>
          </a:xfrm>
        </p:spPr>
        <p:txBody>
          <a:bodyPr>
            <a:normAutofit fontScale="92500"/>
          </a:bodyPr>
          <a:lstStyle/>
          <a:p>
            <a:pPr>
              <a:buFont typeface="Wingdings" pitchFamily="2" charset="2"/>
              <a:buChar char="q"/>
            </a:pPr>
            <a:r>
              <a:rPr lang="en-US" dirty="0" smtClean="0"/>
              <a:t>The </a:t>
            </a:r>
            <a:r>
              <a:rPr lang="en-US" dirty="0" err="1" smtClean="0"/>
              <a:t>Marshallian</a:t>
            </a:r>
            <a:r>
              <a:rPr lang="en-US" dirty="0" smtClean="0"/>
              <a:t> definition, like the </a:t>
            </a:r>
            <a:r>
              <a:rPr lang="en-US" dirty="0" err="1" smtClean="0"/>
              <a:t>Smithian</a:t>
            </a:r>
            <a:r>
              <a:rPr lang="en-US" dirty="0" smtClean="0"/>
              <a:t> definition, ignored the problem of scarce resources, which possess unlimited potential uses.</a:t>
            </a:r>
          </a:p>
          <a:p>
            <a:pPr>
              <a:buFont typeface="Wingdings" pitchFamily="2" charset="2"/>
              <a:buChar char="q"/>
            </a:pPr>
            <a:r>
              <a:rPr lang="en-US" dirty="0" smtClean="0"/>
              <a:t>Marshall’s definition restricted economics as a subject to only analyze the material aspects of </a:t>
            </a:r>
            <a:r>
              <a:rPr lang="en-US" dirty="0" smtClean="0">
                <a:hlinkClick r:id="rId2"/>
              </a:rPr>
              <a:t>human welfare</a:t>
            </a:r>
            <a:r>
              <a:rPr lang="en-US" dirty="0" smtClean="0"/>
              <a:t>. Non-material aspects of welfare were ignored. Critics of the </a:t>
            </a:r>
            <a:r>
              <a:rPr lang="en-US" dirty="0" err="1" smtClean="0"/>
              <a:t>Marshallian</a:t>
            </a:r>
            <a:r>
              <a:rPr lang="en-US" dirty="0" smtClean="0"/>
              <a:t> definition asserted that it was difficult to separate material and non-material aspects of welfare.</a:t>
            </a:r>
          </a:p>
          <a:p>
            <a:pPr>
              <a:buFont typeface="Wingdings" pitchFamily="2" charset="2"/>
              <a:buChar char="q"/>
            </a:pPr>
            <a:r>
              <a:rPr lang="en-US" dirty="0" smtClean="0"/>
              <a:t>The </a:t>
            </a:r>
            <a:r>
              <a:rPr lang="en-US" dirty="0" err="1" smtClean="0"/>
              <a:t>Marshallian</a:t>
            </a:r>
            <a:r>
              <a:rPr lang="en-US" dirty="0" smtClean="0"/>
              <a:t> definition does not provide a clear link between the acquisition of wealth and welfare. Marshall’s critics claimed that it left the subject in a state of perpetual confusion. For instance, there are plenty of activities that might generate wealth but that can reduce human welfare.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25562"/>
          </a:xfrm>
        </p:spPr>
        <p:txBody>
          <a:bodyPr>
            <a:normAutofit fontScale="90000"/>
          </a:bodyPr>
          <a:lstStyle/>
          <a:p>
            <a:pPr algn="ctr"/>
            <a:r>
              <a:rPr lang="en-US" sz="4400" b="1" dirty="0" smtClean="0"/>
              <a:t>Scarcity definition (1932)</a:t>
            </a:r>
            <a:r>
              <a:rPr lang="en-US" b="1" dirty="0" smtClean="0"/>
              <a:t/>
            </a:r>
            <a:br>
              <a:rPr lang="en-US" b="1" dirty="0" smtClean="0"/>
            </a:br>
            <a:r>
              <a:rPr lang="en-US" b="1" dirty="0" smtClean="0"/>
              <a:t/>
            </a:r>
            <a:br>
              <a:rPr lang="en-US" b="1" dirty="0" smtClean="0"/>
            </a:br>
            <a:endParaRPr lang="en-US" b="1" dirty="0"/>
          </a:p>
        </p:txBody>
      </p:sp>
      <p:pic>
        <p:nvPicPr>
          <p:cNvPr id="6" name="Content Placeholder 5" descr="definitions-of-economics-13-638.jpg"/>
          <p:cNvPicPr>
            <a:picLocks noGrp="1" noChangeAspect="1"/>
          </p:cNvPicPr>
          <p:nvPr>
            <p:ph sz="quarter" idx="1"/>
          </p:nvPr>
        </p:nvPicPr>
        <p:blipFill>
          <a:blip r:embed="rId2"/>
          <a:stretch>
            <a:fillRect/>
          </a:stretch>
        </p:blipFill>
        <p:spPr>
          <a:xfrm>
            <a:off x="533400" y="1295400"/>
            <a:ext cx="7772400" cy="52578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What is scarcity ?</a:t>
            </a:r>
            <a:endParaRPr lang="en-US" b="1" dirty="0"/>
          </a:p>
        </p:txBody>
      </p:sp>
      <p:pic>
        <p:nvPicPr>
          <p:cNvPr id="4" name="Content Placeholder 3" descr="scarcity.jpg"/>
          <p:cNvPicPr>
            <a:picLocks noGrp="1" noChangeAspect="1"/>
          </p:cNvPicPr>
          <p:nvPr>
            <p:ph sz="quarter" idx="1"/>
          </p:nvPr>
        </p:nvPicPr>
        <p:blipFill>
          <a:blip r:embed="rId2"/>
          <a:stretch>
            <a:fillRect/>
          </a:stretch>
        </p:blipFill>
        <p:spPr>
          <a:xfrm>
            <a:off x="762000" y="1752600"/>
            <a:ext cx="7391400" cy="48768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Scarcity definition</a:t>
            </a:r>
            <a:endParaRPr lang="en-US" b="1" dirty="0"/>
          </a:p>
        </p:txBody>
      </p:sp>
      <p:sp>
        <p:nvSpPr>
          <p:cNvPr id="3" name="Content Placeholder 2"/>
          <p:cNvSpPr>
            <a:spLocks noGrp="1"/>
          </p:cNvSpPr>
          <p:nvPr>
            <p:ph sz="quarter" idx="1"/>
          </p:nvPr>
        </p:nvSpPr>
        <p:spPr/>
        <p:txBody>
          <a:bodyPr/>
          <a:lstStyle/>
          <a:p>
            <a:pPr>
              <a:buFont typeface="Wingdings" pitchFamily="2" charset="2"/>
              <a:buChar char="q"/>
            </a:pPr>
            <a:endParaRPr lang="en-US" dirty="0" smtClean="0"/>
          </a:p>
          <a:p>
            <a:pPr>
              <a:buFont typeface="Wingdings" pitchFamily="2" charset="2"/>
              <a:buChar char="q"/>
            </a:pPr>
            <a:r>
              <a:rPr lang="en-US" dirty="0" smtClean="0"/>
              <a:t>Lionel </a:t>
            </a:r>
            <a:r>
              <a:rPr lang="en-US" dirty="0" err="1" smtClean="0"/>
              <a:t>Robbin</a:t>
            </a:r>
            <a:r>
              <a:rPr lang="en-US" dirty="0" smtClean="0"/>
              <a:t>, another British economist, defined economics as the subject that studies the allocation of scarce resources with countless possible uses. In his 1932 text, “An Essay on the Nature and Significance of Economic Science,” Robbins said the following about the subject: </a:t>
            </a:r>
            <a:r>
              <a:rPr lang="en-US" b="1" i="1" dirty="0" smtClean="0">
                <a:solidFill>
                  <a:schemeClr val="accent2">
                    <a:lumMod val="75000"/>
                  </a:schemeClr>
                </a:solidFill>
              </a:rPr>
              <a:t>“Economics is the science which studies human behavior as a relationship between ends and scarce means which have alternative uses.”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Features of scarcity definition</a:t>
            </a:r>
            <a:endParaRPr lang="en-US" b="1" dirty="0"/>
          </a:p>
        </p:txBody>
      </p:sp>
      <p:sp>
        <p:nvSpPr>
          <p:cNvPr id="3" name="Content Placeholder 2"/>
          <p:cNvSpPr>
            <a:spLocks noGrp="1"/>
          </p:cNvSpPr>
          <p:nvPr>
            <p:ph sz="quarter" idx="1"/>
          </p:nvPr>
        </p:nvSpPr>
        <p:spPr/>
        <p:txBody>
          <a:bodyPr/>
          <a:lstStyle/>
          <a:p>
            <a:pPr>
              <a:buFont typeface="Wingdings" pitchFamily="2" charset="2"/>
              <a:buChar char="q"/>
            </a:pPr>
            <a:r>
              <a:rPr lang="en-US" b="1" dirty="0" smtClean="0"/>
              <a:t>CHARACTERSTICS</a:t>
            </a:r>
            <a:r>
              <a:rPr lang="en-US" dirty="0" smtClean="0"/>
              <a:t> :</a:t>
            </a:r>
          </a:p>
          <a:p>
            <a:pPr>
              <a:buNone/>
            </a:pPr>
            <a:endParaRPr lang="en-US" dirty="0" smtClean="0"/>
          </a:p>
          <a:p>
            <a:pPr marL="457200" indent="-457200">
              <a:buFont typeface="+mj-lt"/>
              <a:buAutoNum type="alphaUcPeriod"/>
            </a:pPr>
            <a:r>
              <a:rPr lang="en-US" dirty="0" smtClean="0"/>
              <a:t>Economics is a positive Science.</a:t>
            </a:r>
          </a:p>
          <a:p>
            <a:pPr marL="457200" indent="-457200">
              <a:buFont typeface="+mj-lt"/>
              <a:buAutoNum type="alphaUcPeriod"/>
            </a:pPr>
            <a:r>
              <a:rPr lang="en-US" dirty="0" smtClean="0"/>
              <a:t>New concepts : Unlimited ends, Scarce means and alternate uses of means.</a:t>
            </a:r>
          </a:p>
          <a:p>
            <a:pPr marL="457200" indent="-457200">
              <a:buFont typeface="+mj-lt"/>
              <a:buAutoNum type="alphaUcPeriod"/>
            </a:pPr>
            <a:r>
              <a:rPr lang="en-US" dirty="0" smtClean="0"/>
              <a:t>It emphases on Choice - A study of </a:t>
            </a:r>
            <a:r>
              <a:rPr lang="en-US" smtClean="0"/>
              <a:t>human behavior </a:t>
            </a:r>
          </a:p>
          <a:p>
            <a:pPr marL="457200" indent="-457200">
              <a:buFont typeface="+mj-lt"/>
              <a:buAutoNum type="alphaUcPeriod"/>
            </a:pPr>
            <a:endParaRPr lang="en-US" dirty="0" smtClean="0"/>
          </a:p>
          <a:p>
            <a:pPr marL="457200" indent="-457200">
              <a:buFont typeface="+mj-lt"/>
              <a:buAutoNum type="alphaUcPeriod"/>
            </a:pPr>
            <a:endParaRPr lang="en-US" dirty="0" smtClean="0"/>
          </a:p>
          <a:p>
            <a:pPr marL="457200" indent="-457200">
              <a:buFont typeface="+mj-lt"/>
              <a:buAutoNum type="alphaUcPeriod"/>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Criticism of </a:t>
            </a:r>
            <a:r>
              <a:rPr lang="en-US" b="1" dirty="0" err="1" smtClean="0"/>
              <a:t>Robbin’s</a:t>
            </a:r>
            <a:r>
              <a:rPr lang="en-US" b="1" dirty="0" smtClean="0"/>
              <a:t> Definition</a:t>
            </a:r>
            <a:br>
              <a:rPr lang="en-US" b="1" dirty="0" smtClean="0"/>
            </a:br>
            <a:endParaRPr lang="en-US" dirty="0"/>
          </a:p>
        </p:txBody>
      </p:sp>
      <p:sp>
        <p:nvSpPr>
          <p:cNvPr id="3" name="Content Placeholder 2"/>
          <p:cNvSpPr>
            <a:spLocks noGrp="1"/>
          </p:cNvSpPr>
          <p:nvPr>
            <p:ph sz="quarter" idx="1"/>
          </p:nvPr>
        </p:nvSpPr>
        <p:spPr/>
        <p:txBody>
          <a:bodyPr>
            <a:normAutofit lnSpcReduction="10000"/>
          </a:bodyPr>
          <a:lstStyle/>
          <a:p>
            <a:pPr marL="457200" indent="-457200">
              <a:buFont typeface="+mj-lt"/>
              <a:buAutoNum type="alphaUcPeriod"/>
            </a:pPr>
            <a:r>
              <a:rPr lang="en-US" dirty="0" err="1" smtClean="0"/>
              <a:t>Robbin’s</a:t>
            </a:r>
            <a:r>
              <a:rPr lang="en-US" dirty="0" smtClean="0"/>
              <a:t> definition of economics transformed the subject from a normative social science into a positive science with an undue emphasis on individual choice. His definition prevented the subject from analyzing topics such as social choice and social interaction theory, which are important topics within modern microeconomic theory.</a:t>
            </a:r>
          </a:p>
          <a:p>
            <a:pPr marL="457200" indent="-457200">
              <a:buFont typeface="+mj-lt"/>
              <a:buAutoNum type="alphaUcPeriod"/>
            </a:pPr>
            <a:r>
              <a:rPr lang="en-US" dirty="0" err="1" smtClean="0"/>
              <a:t>Robbin’s</a:t>
            </a:r>
            <a:r>
              <a:rPr lang="en-US" dirty="0" smtClean="0"/>
              <a:t> definition prevented it from analyzing    macroeconomic concepts such as national income and </a:t>
            </a:r>
            <a:r>
              <a:rPr lang="en-US" dirty="0" smtClean="0">
                <a:hlinkClick r:id="rId2"/>
              </a:rPr>
              <a:t>aggregate supply and demand</a:t>
            </a:r>
            <a:r>
              <a:rPr lang="en-US" dirty="0" smtClean="0"/>
              <a:t>. Instead, economics was merely used to analyze the action of individuals, using stylized mathematical models.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Development related definition of </a:t>
            </a:r>
            <a:r>
              <a:rPr lang="en-US" b="1" dirty="0" smtClean="0"/>
              <a:t>Economics</a:t>
            </a:r>
            <a:endParaRPr lang="en-US" dirty="0"/>
          </a:p>
        </p:txBody>
      </p:sp>
      <p:pic>
        <p:nvPicPr>
          <p:cNvPr id="4" name="Content Placeholder 3" descr="SAM..jpg"/>
          <p:cNvPicPr>
            <a:picLocks noGrp="1" noChangeAspect="1"/>
          </p:cNvPicPr>
          <p:nvPr>
            <p:ph sz="quarter" idx="1"/>
          </p:nvPr>
        </p:nvPicPr>
        <p:blipFill>
          <a:blip r:embed="rId2"/>
          <a:stretch>
            <a:fillRect/>
          </a:stretch>
        </p:blipFill>
        <p:spPr>
          <a:xfrm>
            <a:off x="1295400" y="2438400"/>
            <a:ext cx="5410200" cy="35814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200" b="1" dirty="0" smtClean="0"/>
              <a:t> </a:t>
            </a:r>
            <a:r>
              <a:rPr lang="en-US" sz="2700" b="1" dirty="0" smtClean="0"/>
              <a:t>DEVELOPMENT </a:t>
            </a:r>
            <a:r>
              <a:rPr lang="en-US" sz="2700" b="1" dirty="0" smtClean="0"/>
              <a:t>RELATED</a:t>
            </a:r>
            <a:r>
              <a:rPr lang="en-US" sz="3100" b="1" dirty="0" smtClean="0"/>
              <a:t> Definition of Economics</a:t>
            </a:r>
            <a:endParaRPr lang="en-US" sz="3100" dirty="0"/>
          </a:p>
        </p:txBody>
      </p:sp>
      <p:sp>
        <p:nvSpPr>
          <p:cNvPr id="3" name="Content Placeholder 2"/>
          <p:cNvSpPr>
            <a:spLocks noGrp="1"/>
          </p:cNvSpPr>
          <p:nvPr>
            <p:ph sz="quarter" idx="1"/>
          </p:nvPr>
        </p:nvSpPr>
        <p:spPr/>
        <p:txBody>
          <a:bodyPr>
            <a:normAutofit fontScale="92500" lnSpcReduction="10000"/>
          </a:bodyPr>
          <a:lstStyle/>
          <a:p>
            <a:pPr>
              <a:buFont typeface="Wingdings" pitchFamily="2" charset="2"/>
              <a:buChar char="q"/>
            </a:pPr>
            <a:endParaRPr lang="en-US" dirty="0" smtClean="0"/>
          </a:p>
          <a:p>
            <a:pPr>
              <a:buFont typeface="Wingdings" pitchFamily="2" charset="2"/>
              <a:buChar char="q"/>
            </a:pPr>
            <a:r>
              <a:rPr lang="en-US" dirty="0" smtClean="0"/>
              <a:t>The </a:t>
            </a:r>
            <a:r>
              <a:rPr lang="en-US" dirty="0" smtClean="0"/>
              <a:t>modern definition, attributed to the 20</a:t>
            </a:r>
            <a:r>
              <a:rPr lang="en-US" baseline="30000" dirty="0" smtClean="0"/>
              <a:t>th</a:t>
            </a:r>
            <a:r>
              <a:rPr lang="en-US" dirty="0" smtClean="0"/>
              <a:t>-century economist, Paul Samuelson, builds upon the definitions of the past and defines the subject as a social science. </a:t>
            </a:r>
            <a:endParaRPr lang="en-US" dirty="0" smtClean="0"/>
          </a:p>
          <a:p>
            <a:pPr>
              <a:buFont typeface="Wingdings" pitchFamily="2" charset="2"/>
              <a:buChar char="q"/>
            </a:pPr>
            <a:r>
              <a:rPr lang="en-US" dirty="0" smtClean="0"/>
              <a:t>According </a:t>
            </a:r>
            <a:r>
              <a:rPr lang="en-US" dirty="0" smtClean="0"/>
              <a:t>to Samuelson, </a:t>
            </a:r>
            <a:r>
              <a:rPr lang="en-US" b="1" dirty="0" smtClean="0"/>
              <a:t>“Economics is the study of how people and society choose, with or without the use of money, to employ scarce productive resources which could have alternative uses, to produce various commodities over time and distribute them for consumption now and in the future among various persons and groups of society</a:t>
            </a:r>
            <a:r>
              <a:rPr lang="en-US" b="1" dirty="0" smtClean="0"/>
              <a:t>.”</a:t>
            </a:r>
          </a:p>
          <a:p>
            <a:pPr>
              <a:buFont typeface="Wingdings" pitchFamily="2" charset="2"/>
              <a:buChar char="q"/>
            </a:pPr>
            <a:r>
              <a:rPr lang="en-US" dirty="0" smtClean="0"/>
              <a:t>The definition introduced the dimension of growth under scarce situation.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INTRODUCTION</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buFont typeface="Wingdings" pitchFamily="2" charset="2"/>
              <a:buChar char="q"/>
            </a:pPr>
            <a:r>
              <a:rPr lang="en-US" dirty="0" smtClean="0"/>
              <a:t>Economics is a study of ‘</a:t>
            </a:r>
            <a:r>
              <a:rPr lang="en-US" b="1" dirty="0" smtClean="0">
                <a:solidFill>
                  <a:srgbClr val="FF0000"/>
                </a:solidFill>
              </a:rPr>
              <a:t>Choices</a:t>
            </a:r>
            <a:r>
              <a:rPr lang="en-US" dirty="0" smtClean="0"/>
              <a:t>’ or ‘</a:t>
            </a:r>
            <a:r>
              <a:rPr lang="en-US" b="1" dirty="0" smtClean="0">
                <a:solidFill>
                  <a:srgbClr val="FF0000"/>
                </a:solidFill>
              </a:rPr>
              <a:t>Choice making</a:t>
            </a:r>
            <a:r>
              <a:rPr lang="en-US" dirty="0" smtClean="0"/>
              <a:t>’.</a:t>
            </a:r>
          </a:p>
          <a:p>
            <a:pPr>
              <a:buNone/>
            </a:pPr>
            <a:endParaRPr lang="en-US" dirty="0" smtClean="0"/>
          </a:p>
          <a:p>
            <a:pPr>
              <a:buFont typeface="Wingdings" pitchFamily="2" charset="2"/>
              <a:buChar char="q"/>
            </a:pPr>
            <a:r>
              <a:rPr lang="en-US" dirty="0" smtClean="0"/>
              <a:t>Choice-making is relevant for every individuals, families, societies, institutions, areas, stats and nations and for the whole world.</a:t>
            </a:r>
          </a:p>
          <a:p>
            <a:pPr>
              <a:buNone/>
            </a:pPr>
            <a:endParaRPr lang="en-US" dirty="0" smtClean="0"/>
          </a:p>
          <a:p>
            <a:pPr>
              <a:buFont typeface="Wingdings" pitchFamily="2" charset="2"/>
              <a:buChar char="q"/>
            </a:pPr>
            <a:r>
              <a:rPr lang="en-US" dirty="0" smtClean="0"/>
              <a:t>Hence, Economics has wide applications and relevance to all individuals and institutions.</a:t>
            </a:r>
          </a:p>
          <a:p>
            <a:pPr>
              <a:buFont typeface="Wingdings" pitchFamily="2" charset="2"/>
              <a:buChar char="q"/>
            </a:pPr>
            <a:endParaRPr lang="en-US" dirty="0" smtClean="0"/>
          </a:p>
          <a:p>
            <a:pPr>
              <a:buFont typeface="Wingdings" pitchFamily="2" charset="2"/>
              <a:buChar char="q"/>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FEATURES OF DEVELOPMENT RELATED DEFINITION</a:t>
            </a:r>
            <a:endParaRPr lang="en-US" sz="2400" b="1" dirty="0"/>
          </a:p>
        </p:txBody>
      </p:sp>
      <p:sp>
        <p:nvSpPr>
          <p:cNvPr id="3" name="Content Placeholder 2"/>
          <p:cNvSpPr>
            <a:spLocks noGrp="1"/>
          </p:cNvSpPr>
          <p:nvPr>
            <p:ph sz="quarter" idx="1"/>
          </p:nvPr>
        </p:nvSpPr>
        <p:spPr/>
        <p:txBody>
          <a:bodyPr>
            <a:normAutofit fontScale="92500" lnSpcReduction="20000"/>
          </a:bodyPr>
          <a:lstStyle/>
          <a:p>
            <a:pPr marL="457200" indent="-457200">
              <a:buFont typeface="Wingdings" pitchFamily="2" charset="2"/>
              <a:buChar char="q"/>
            </a:pPr>
            <a:r>
              <a:rPr lang="en-US" dirty="0" smtClean="0"/>
              <a:t>CHARACTERSTICS :</a:t>
            </a:r>
          </a:p>
          <a:p>
            <a:pPr marL="457200" indent="-457200">
              <a:buFont typeface="+mj-lt"/>
              <a:buAutoNum type="alphaUcPeriod"/>
            </a:pPr>
            <a:r>
              <a:rPr lang="en-US" dirty="0" smtClean="0"/>
              <a:t>It is not merely concerned with the allocation of resources but also with the expansion of resources</a:t>
            </a:r>
          </a:p>
          <a:p>
            <a:pPr marL="457200" indent="-457200">
              <a:buFont typeface="+mj-lt"/>
              <a:buAutoNum type="alphaUcPeriod"/>
            </a:pPr>
            <a:r>
              <a:rPr lang="en-US" dirty="0" smtClean="0"/>
              <a:t>It analyzed how the expansion and growth of resources to be used to cope with increasing human wants.</a:t>
            </a:r>
          </a:p>
          <a:p>
            <a:pPr marL="457200" indent="-457200">
              <a:buFont typeface="+mj-lt"/>
              <a:buAutoNum type="alphaUcPeriod"/>
            </a:pPr>
            <a:r>
              <a:rPr lang="en-US" dirty="0" smtClean="0"/>
              <a:t>It is a more dynamic approach.</a:t>
            </a:r>
          </a:p>
          <a:p>
            <a:pPr marL="457200" indent="-457200">
              <a:buFont typeface="+mj-lt"/>
              <a:buAutoNum type="alphaUcPeriod"/>
            </a:pPr>
            <a:r>
              <a:rPr lang="en-US" dirty="0" smtClean="0"/>
              <a:t>It considers the problem of resource allocation as a universal problem.</a:t>
            </a:r>
          </a:p>
          <a:p>
            <a:pPr marL="457200" indent="-457200">
              <a:buFont typeface="+mj-lt"/>
              <a:buAutoNum type="alphaUcPeriod"/>
            </a:pPr>
            <a:r>
              <a:rPr lang="en-US" dirty="0" smtClean="0"/>
              <a:t>It focused on both production and consumption activities.</a:t>
            </a:r>
          </a:p>
          <a:p>
            <a:pPr marL="457200" indent="-457200">
              <a:buFont typeface="+mj-lt"/>
              <a:buAutoNum type="alphaUcPeriod"/>
            </a:pPr>
            <a:r>
              <a:rPr lang="en-US" dirty="0" smtClean="0"/>
              <a:t>It is comprehensive in nature as it is both growth-oriented as well as future-oriented.</a:t>
            </a:r>
          </a:p>
          <a:p>
            <a:pPr marL="457200" indent="-457200">
              <a:buFont typeface="+mj-lt"/>
              <a:buAutoNum type="alphaUcPeriod"/>
            </a:pPr>
            <a:r>
              <a:rPr lang="en-US" dirty="0" smtClean="0"/>
              <a:t>It incorporated the features of all the earlier definitions.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Meaning of the word ‘economics’</a:t>
            </a:r>
            <a:endParaRPr lang="en-US" b="1" dirty="0"/>
          </a:p>
        </p:txBody>
      </p:sp>
      <p:sp>
        <p:nvSpPr>
          <p:cNvPr id="3" name="Content Placeholder 2"/>
          <p:cNvSpPr>
            <a:spLocks noGrp="1"/>
          </p:cNvSpPr>
          <p:nvPr>
            <p:ph sz="quarter" idx="1"/>
          </p:nvPr>
        </p:nvSpPr>
        <p:spPr/>
        <p:txBody>
          <a:bodyPr>
            <a:normAutofit fontScale="92500"/>
          </a:bodyPr>
          <a:lstStyle/>
          <a:p>
            <a:pPr>
              <a:buFont typeface="Wingdings" pitchFamily="2" charset="2"/>
              <a:buChar char="q"/>
            </a:pPr>
            <a:r>
              <a:rPr lang="en-US" dirty="0" smtClean="0"/>
              <a:t>The word ‘Economics’ originates from a Greek word ‘</a:t>
            </a:r>
            <a:r>
              <a:rPr lang="en-US" b="1" dirty="0" err="1" smtClean="0">
                <a:solidFill>
                  <a:srgbClr val="FF0000"/>
                </a:solidFill>
              </a:rPr>
              <a:t>Oikonomikos</a:t>
            </a:r>
            <a:r>
              <a:rPr lang="en-US" dirty="0" smtClean="0"/>
              <a:t>’.</a:t>
            </a:r>
          </a:p>
          <a:p>
            <a:pPr>
              <a:buFont typeface="Wingdings" pitchFamily="2" charset="2"/>
              <a:buChar char="q"/>
            </a:pPr>
            <a:r>
              <a:rPr lang="en-US" dirty="0" smtClean="0"/>
              <a:t>This Greek word has two parts:</a:t>
            </a:r>
          </a:p>
          <a:p>
            <a:pPr>
              <a:buNone/>
            </a:pPr>
            <a:r>
              <a:rPr lang="en-US" dirty="0" smtClean="0"/>
              <a:t> - ‘</a:t>
            </a:r>
            <a:r>
              <a:rPr lang="en-US" b="1" dirty="0" err="1" smtClean="0"/>
              <a:t>Oikos</a:t>
            </a:r>
            <a:r>
              <a:rPr lang="en-US" dirty="0" smtClean="0"/>
              <a:t>’ meaning ‘</a:t>
            </a:r>
            <a:r>
              <a:rPr lang="en-US" b="1" dirty="0" smtClean="0"/>
              <a:t>Home</a:t>
            </a:r>
            <a:r>
              <a:rPr lang="en-US" dirty="0" smtClean="0"/>
              <a:t>’.</a:t>
            </a:r>
          </a:p>
          <a:p>
            <a:pPr>
              <a:buNone/>
            </a:pPr>
            <a:r>
              <a:rPr lang="en-US" dirty="0" smtClean="0"/>
              <a:t> - ‘</a:t>
            </a:r>
            <a:r>
              <a:rPr lang="en-US" b="1" dirty="0" err="1" smtClean="0"/>
              <a:t>Nomos</a:t>
            </a:r>
            <a:r>
              <a:rPr lang="en-US" dirty="0" smtClean="0"/>
              <a:t>’ meaning ‘</a:t>
            </a:r>
            <a:r>
              <a:rPr lang="en-US" b="1" dirty="0" smtClean="0"/>
              <a:t>Management</a:t>
            </a:r>
            <a:r>
              <a:rPr lang="en-US" dirty="0" smtClean="0"/>
              <a:t>’.</a:t>
            </a:r>
          </a:p>
          <a:p>
            <a:pPr>
              <a:buNone/>
            </a:pPr>
            <a:r>
              <a:rPr lang="en-US" dirty="0" smtClean="0"/>
              <a:t>Hence, Economics means ‘Home Management’. In other words, Economics comes from the ancient Greek word “</a:t>
            </a:r>
            <a:r>
              <a:rPr lang="en-US" dirty="0" err="1" smtClean="0"/>
              <a:t>oikonomikos</a:t>
            </a:r>
            <a:r>
              <a:rPr lang="en-US" dirty="0" smtClean="0"/>
              <a:t>” or “</a:t>
            </a:r>
            <a:r>
              <a:rPr lang="en-US" dirty="0" err="1" smtClean="0"/>
              <a:t>oikonomia</a:t>
            </a:r>
            <a:r>
              <a:rPr lang="en-US" dirty="0" smtClean="0"/>
              <a:t>.” </a:t>
            </a:r>
            <a:r>
              <a:rPr lang="en-US" dirty="0" err="1" smtClean="0"/>
              <a:t>Oikonomikos</a:t>
            </a:r>
            <a:r>
              <a:rPr lang="en-US" dirty="0" smtClean="0"/>
              <a:t> literally translates to “the task of managing a household.” </a:t>
            </a:r>
          </a:p>
          <a:p>
            <a:pPr>
              <a:buFont typeface="Wingdings" pitchFamily="2" charset="2"/>
              <a:buChar char="q"/>
            </a:pPr>
            <a:r>
              <a:rPr lang="en-US" dirty="0" smtClean="0"/>
              <a:t>Economics emerged as a subject with high level of applications in all other disciplines due to its basic principle of </a:t>
            </a:r>
            <a:r>
              <a:rPr lang="en-US" b="1" dirty="0" smtClean="0"/>
              <a:t>‘Choice making for optimization with the given resources of scarcity and surplus’</a:t>
            </a:r>
            <a:r>
              <a:rPr lang="en-US" dirty="0" smtClean="0"/>
              <a:t>.</a:t>
            </a:r>
          </a:p>
          <a:p>
            <a:pPr>
              <a:buFont typeface="Wingdings" pitchFamily="2" charset="2"/>
              <a:buChar char="q"/>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Evolution in the definitions of economics</a:t>
            </a:r>
            <a:endParaRPr lang="en-US" b="1" dirty="0"/>
          </a:p>
        </p:txBody>
      </p:sp>
      <p:sp>
        <p:nvSpPr>
          <p:cNvPr id="3" name="Content Placeholder 2"/>
          <p:cNvSpPr>
            <a:spLocks noGrp="1"/>
          </p:cNvSpPr>
          <p:nvPr>
            <p:ph sz="quarter" idx="1"/>
          </p:nvPr>
        </p:nvSpPr>
        <p:spPr/>
        <p:txBody>
          <a:bodyPr/>
          <a:lstStyle/>
          <a:p>
            <a:pPr>
              <a:buFont typeface="Wingdings" pitchFamily="2" charset="2"/>
              <a:buChar char="q"/>
            </a:pPr>
            <a:r>
              <a:rPr lang="en-US" b="1" u="sng" dirty="0" smtClean="0"/>
              <a:t>Wealth Definition (1776)</a:t>
            </a:r>
            <a:r>
              <a:rPr lang="en-US" b="1" dirty="0" smtClean="0"/>
              <a:t>  </a:t>
            </a:r>
            <a:r>
              <a:rPr lang="en-US" dirty="0" smtClean="0"/>
              <a:t>Adam Smith</a:t>
            </a:r>
          </a:p>
          <a:p>
            <a:pPr>
              <a:buNone/>
            </a:pPr>
            <a:endParaRPr lang="en-US" dirty="0" smtClean="0"/>
          </a:p>
          <a:p>
            <a:pPr>
              <a:buFont typeface="Wingdings" pitchFamily="2" charset="2"/>
              <a:buChar char="q"/>
            </a:pPr>
            <a:r>
              <a:rPr lang="en-US" b="1" u="sng" dirty="0" smtClean="0"/>
              <a:t>Welfare Definition (1890)</a:t>
            </a:r>
            <a:r>
              <a:rPr lang="en-US" b="1" dirty="0" smtClean="0"/>
              <a:t>  </a:t>
            </a:r>
            <a:r>
              <a:rPr lang="en-US" dirty="0" smtClean="0"/>
              <a:t>Alfred Marshall</a:t>
            </a:r>
          </a:p>
          <a:p>
            <a:pPr>
              <a:buNone/>
            </a:pPr>
            <a:endParaRPr lang="en-US" dirty="0" smtClean="0"/>
          </a:p>
          <a:p>
            <a:pPr>
              <a:buFont typeface="Wingdings" pitchFamily="2" charset="2"/>
              <a:buChar char="q"/>
            </a:pPr>
            <a:r>
              <a:rPr lang="en-US" b="1" u="sng" dirty="0" smtClean="0"/>
              <a:t>Scarcity Definition (1932)</a:t>
            </a:r>
            <a:r>
              <a:rPr lang="en-US" b="1" dirty="0" smtClean="0"/>
              <a:t>  </a:t>
            </a:r>
            <a:r>
              <a:rPr lang="en-US" dirty="0" smtClean="0"/>
              <a:t>Lionel Robbins</a:t>
            </a:r>
          </a:p>
          <a:p>
            <a:pPr>
              <a:buNone/>
            </a:pPr>
            <a:endParaRPr lang="en-US" dirty="0" smtClean="0"/>
          </a:p>
          <a:p>
            <a:pPr>
              <a:buFont typeface="Wingdings" pitchFamily="2" charset="2"/>
              <a:buChar char="q"/>
            </a:pPr>
            <a:r>
              <a:rPr lang="en-US" b="1" u="sng" dirty="0" smtClean="0"/>
              <a:t>Growth Definition (1948)</a:t>
            </a:r>
            <a:r>
              <a:rPr lang="en-US" b="1" dirty="0" smtClean="0"/>
              <a:t>  </a:t>
            </a:r>
            <a:r>
              <a:rPr lang="en-US" dirty="0" smtClean="0"/>
              <a:t>P.A. Samuelson</a:t>
            </a:r>
          </a:p>
          <a:p>
            <a:pPr>
              <a:buNone/>
            </a:pPr>
            <a:endParaRPr lang="en-US" dirty="0" smtClean="0"/>
          </a:p>
          <a:p>
            <a:pPr>
              <a:buFont typeface="Wingdings" pitchFamily="2" charset="2"/>
              <a:buChar char="q"/>
            </a:pPr>
            <a:r>
              <a:rPr lang="en-US" b="1" u="sng" dirty="0" smtClean="0"/>
              <a:t>Modern Definition (2011)</a:t>
            </a:r>
            <a:r>
              <a:rPr lang="en-US" b="1" dirty="0" smtClean="0"/>
              <a:t>  </a:t>
            </a:r>
            <a:r>
              <a:rPr lang="en-US" dirty="0" smtClean="0"/>
              <a:t>A.C. </a:t>
            </a:r>
            <a:r>
              <a:rPr lang="en-US" dirty="0" err="1" smtClean="0"/>
              <a:t>Dhas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Wealth Definition (1776)</a:t>
            </a:r>
            <a:endParaRPr lang="en-US" dirty="0"/>
          </a:p>
        </p:txBody>
      </p:sp>
      <p:pic>
        <p:nvPicPr>
          <p:cNvPr id="4" name="Content Placeholder 3" descr="adam-smith2.jpg"/>
          <p:cNvPicPr>
            <a:picLocks noGrp="1" noChangeAspect="1"/>
          </p:cNvPicPr>
          <p:nvPr>
            <p:ph sz="quarter" idx="1"/>
          </p:nvPr>
        </p:nvPicPr>
        <p:blipFill>
          <a:blip r:embed="rId2"/>
          <a:stretch>
            <a:fillRect/>
          </a:stretch>
        </p:blipFill>
        <p:spPr>
          <a:xfrm>
            <a:off x="1219200" y="2133600"/>
            <a:ext cx="5867400" cy="3183572"/>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	</a:t>
            </a:r>
            <a:r>
              <a:rPr lang="en-US" b="1" dirty="0" smtClean="0"/>
              <a:t>Wealth Definition (1776)</a:t>
            </a:r>
            <a:endParaRPr lang="en-US" b="1" dirty="0"/>
          </a:p>
        </p:txBody>
      </p:sp>
      <p:sp>
        <p:nvSpPr>
          <p:cNvPr id="3" name="Content Placeholder 2"/>
          <p:cNvSpPr>
            <a:spLocks noGrp="1"/>
          </p:cNvSpPr>
          <p:nvPr>
            <p:ph sz="quarter" idx="1"/>
          </p:nvPr>
        </p:nvSpPr>
        <p:spPr>
          <a:xfrm>
            <a:off x="457200" y="1143000"/>
            <a:ext cx="7467600" cy="5330952"/>
          </a:xfrm>
        </p:spPr>
        <p:txBody>
          <a:bodyPr>
            <a:normAutofit/>
          </a:bodyPr>
          <a:lstStyle/>
          <a:p>
            <a:pPr>
              <a:buFont typeface="Wingdings" pitchFamily="2" charset="2"/>
              <a:buChar char="q"/>
            </a:pPr>
            <a:r>
              <a:rPr lang="en-US" dirty="0" smtClean="0"/>
              <a:t> Adam Smith, who is regarded as Father of Economics, published a book ‘</a:t>
            </a:r>
            <a:r>
              <a:rPr lang="en-US" b="1" i="1" dirty="0" smtClean="0"/>
              <a:t>An inquiry into the Nature and Causes of the Wealth of Nations</a:t>
            </a:r>
            <a:r>
              <a:rPr lang="en-US" dirty="0" smtClean="0"/>
              <a:t>’ in 1776.</a:t>
            </a:r>
          </a:p>
          <a:p>
            <a:pPr>
              <a:buNone/>
            </a:pPr>
            <a:endParaRPr lang="en-US" dirty="0" smtClean="0"/>
          </a:p>
          <a:p>
            <a:pPr>
              <a:buFont typeface="Wingdings" pitchFamily="2" charset="2"/>
              <a:buChar char="q"/>
            </a:pPr>
            <a:r>
              <a:rPr lang="en-US" dirty="0" smtClean="0">
                <a:hlinkClick r:id="rId2"/>
              </a:rPr>
              <a:t>Adam Smith</a:t>
            </a:r>
            <a:r>
              <a:rPr lang="en-US" dirty="0" smtClean="0"/>
              <a:t> was a Scottish philosopher, widely considered as the first modern economist. Smith defined Economics as </a:t>
            </a:r>
            <a:r>
              <a:rPr lang="en-US" b="1" dirty="0" smtClean="0"/>
              <a:t>“a science which inquires into the nature and cause of wealth of nations.”</a:t>
            </a:r>
          </a:p>
          <a:p>
            <a:pPr>
              <a:buNone/>
            </a:pPr>
            <a:endParaRPr lang="en-US" b="1" dirty="0" smtClean="0"/>
          </a:p>
          <a:p>
            <a:pPr>
              <a:buFont typeface="Wingdings" pitchFamily="2" charset="2"/>
              <a:buChar char="q"/>
            </a:pPr>
            <a:r>
              <a:rPr lang="en-US" dirty="0" smtClean="0"/>
              <a:t>He emphasized the production and growth of wealth as the subject matter of Economics.</a:t>
            </a:r>
          </a:p>
          <a:p>
            <a:pPr>
              <a:buFont typeface="Wingdings" pitchFamily="2" charset="2"/>
              <a:buChar char="q"/>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sz="2800" b="1" dirty="0" smtClean="0"/>
              <a:t>FEATURES OF WEALTH DEFINITION</a:t>
            </a:r>
            <a:endParaRPr lang="en-US" sz="2800" b="1" dirty="0"/>
          </a:p>
        </p:txBody>
      </p:sp>
      <p:sp>
        <p:nvSpPr>
          <p:cNvPr id="3" name="Content Placeholder 2"/>
          <p:cNvSpPr>
            <a:spLocks noGrp="1"/>
          </p:cNvSpPr>
          <p:nvPr>
            <p:ph sz="quarter" idx="1"/>
          </p:nvPr>
        </p:nvSpPr>
        <p:spPr>
          <a:xfrm>
            <a:off x="457200" y="1219200"/>
            <a:ext cx="7467600" cy="5254752"/>
          </a:xfrm>
        </p:spPr>
        <p:txBody>
          <a:bodyPr/>
          <a:lstStyle/>
          <a:p>
            <a:pPr>
              <a:buNone/>
            </a:pPr>
            <a:endParaRPr lang="en-US" b="1" dirty="0" smtClean="0"/>
          </a:p>
          <a:p>
            <a:pPr>
              <a:buFont typeface="Wingdings" pitchFamily="2" charset="2"/>
              <a:buChar char="q"/>
            </a:pPr>
            <a:r>
              <a:rPr lang="en-US" sz="2800" b="1" dirty="0" smtClean="0"/>
              <a:t>CHARACTERSTICS :</a:t>
            </a:r>
          </a:p>
          <a:p>
            <a:pPr>
              <a:buNone/>
            </a:pPr>
            <a:endParaRPr lang="en-US" b="1" dirty="0" smtClean="0"/>
          </a:p>
          <a:p>
            <a:pPr marL="457200" indent="-457200">
              <a:buNone/>
            </a:pPr>
            <a:r>
              <a:rPr lang="en-US" dirty="0" smtClean="0"/>
              <a:t>A. It takes into account only material goods.</a:t>
            </a:r>
          </a:p>
          <a:p>
            <a:pPr marL="457200" indent="-457200">
              <a:buNone/>
            </a:pPr>
            <a:endParaRPr lang="en-US" dirty="0" smtClean="0"/>
          </a:p>
          <a:p>
            <a:pPr marL="457200" indent="-457200">
              <a:buNone/>
            </a:pPr>
            <a:r>
              <a:rPr lang="en-US" dirty="0" smtClean="0"/>
              <a:t>B. Exaggerated the emphasis on wealth.</a:t>
            </a:r>
          </a:p>
          <a:p>
            <a:pPr marL="457200" indent="-457200">
              <a:buNone/>
            </a:pPr>
            <a:endParaRPr lang="en-US" dirty="0" smtClean="0"/>
          </a:p>
          <a:p>
            <a:pPr marL="457200" indent="-457200">
              <a:buNone/>
            </a:pPr>
            <a:r>
              <a:rPr lang="en-US" dirty="0" smtClean="0"/>
              <a:t>C. It inquires the caused behind creation of wealth.</a:t>
            </a:r>
          </a:p>
          <a:p>
            <a:pPr marL="457200" indent="-457200">
              <a:buNone/>
            </a:pPr>
            <a:endParaRPr lang="en-US" dirty="0" smtClean="0"/>
          </a:p>
          <a:p>
            <a:pPr marL="457200" indent="-457200">
              <a:buFont typeface="Wingdings" pitchFamily="2" charset="2"/>
              <a:buChar char="q"/>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fontScale="90000"/>
          </a:bodyPr>
          <a:lstStyle/>
          <a:p>
            <a:pPr algn="ctr"/>
            <a:r>
              <a:rPr lang="en-US" b="1" dirty="0" smtClean="0"/>
              <a:t>Criticism of Smith’s Definition</a:t>
            </a:r>
            <a:br>
              <a:rPr lang="en-US" b="1" dirty="0" smtClean="0"/>
            </a:br>
            <a:endParaRPr lang="en-US" dirty="0"/>
          </a:p>
        </p:txBody>
      </p:sp>
      <p:sp>
        <p:nvSpPr>
          <p:cNvPr id="3" name="Content Placeholder 2"/>
          <p:cNvSpPr>
            <a:spLocks noGrp="1"/>
          </p:cNvSpPr>
          <p:nvPr>
            <p:ph sz="quarter" idx="1"/>
          </p:nvPr>
        </p:nvSpPr>
        <p:spPr>
          <a:xfrm>
            <a:off x="457200" y="838200"/>
            <a:ext cx="7467600" cy="5635752"/>
          </a:xfrm>
        </p:spPr>
        <p:txBody>
          <a:bodyPr>
            <a:normAutofit/>
          </a:bodyPr>
          <a:lstStyle/>
          <a:p>
            <a:pPr>
              <a:buFont typeface="Wingdings" pitchFamily="2" charset="2"/>
              <a:buChar char="q"/>
            </a:pPr>
            <a:r>
              <a:rPr lang="en-US" sz="2000" dirty="0" smtClean="0"/>
              <a:t>The wealth-centric definition of economics limited its scope as a subject and was seen as narrow and inaccurate. Smith’s definition forced the subject to ignore all non-wealth aspects of human existence.</a:t>
            </a:r>
          </a:p>
          <a:p>
            <a:pPr>
              <a:buNone/>
            </a:pPr>
            <a:endParaRPr lang="en-US" sz="2000" dirty="0" smtClean="0"/>
          </a:p>
          <a:p>
            <a:pPr>
              <a:buFont typeface="Wingdings" pitchFamily="2" charset="2"/>
              <a:buChar char="q"/>
            </a:pPr>
            <a:r>
              <a:rPr lang="en-US" sz="2000" dirty="0" smtClean="0"/>
              <a:t>The </a:t>
            </a:r>
            <a:r>
              <a:rPr lang="en-US" sz="2000" dirty="0" err="1" smtClean="0"/>
              <a:t>Smithian</a:t>
            </a:r>
            <a:r>
              <a:rPr lang="en-US" sz="2000" dirty="0" smtClean="0"/>
              <a:t> definition over-emphasized the material aspects of well-being and ignored the non-material aspects. It was assumed that human beings acted as rational economic agents who mindlessly strived to maximize their own well-being.</a:t>
            </a:r>
          </a:p>
          <a:p>
            <a:pPr>
              <a:buNone/>
            </a:pPr>
            <a:endParaRPr lang="en-US" sz="2000" dirty="0" smtClean="0"/>
          </a:p>
          <a:p>
            <a:pPr>
              <a:buFont typeface="Wingdings" pitchFamily="2" charset="2"/>
              <a:buChar char="q"/>
            </a:pPr>
            <a:r>
              <a:rPr lang="en-US" sz="2000" dirty="0" smtClean="0"/>
              <a:t>The </a:t>
            </a:r>
            <a:r>
              <a:rPr lang="en-US" sz="2000" dirty="0" err="1" smtClean="0"/>
              <a:t>Smithian</a:t>
            </a:r>
            <a:r>
              <a:rPr lang="en-US" sz="2000" dirty="0" smtClean="0"/>
              <a:t> definition prevents the subject from exploring the concept of resource </a:t>
            </a:r>
            <a:r>
              <a:rPr lang="en-US" sz="2000" dirty="0" smtClean="0">
                <a:hlinkClick r:id="rId2"/>
              </a:rPr>
              <a:t>scarcity</a:t>
            </a:r>
            <a:r>
              <a:rPr lang="en-US" sz="2000" dirty="0" smtClean="0"/>
              <a:t>. The allocation and use of scarce resources are seen as a central topic of analysis in modern economics.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WELFARE DEFINITION (1890)</a:t>
            </a:r>
            <a:endParaRPr lang="en-US" dirty="0"/>
          </a:p>
        </p:txBody>
      </p:sp>
      <p:pic>
        <p:nvPicPr>
          <p:cNvPr id="4" name="Content Placeholder 3" descr="ALFRED MARSHALL.png"/>
          <p:cNvPicPr>
            <a:picLocks noGrp="1" noChangeAspect="1"/>
          </p:cNvPicPr>
          <p:nvPr>
            <p:ph sz="quarter" idx="1"/>
          </p:nvPr>
        </p:nvPicPr>
        <p:blipFill>
          <a:blip r:embed="rId2"/>
          <a:stretch>
            <a:fillRect/>
          </a:stretch>
        </p:blipFill>
        <p:spPr>
          <a:xfrm>
            <a:off x="1219200" y="2590800"/>
            <a:ext cx="5715000" cy="297180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165</TotalTime>
  <Words>910</Words>
  <Application>Microsoft Office PowerPoint</Application>
  <PresentationFormat>On-screen Show (4:3)</PresentationFormat>
  <Paragraphs>94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Oriel</vt:lpstr>
      <vt:lpstr>DEFINITIONS OF ECONOMICS</vt:lpstr>
      <vt:lpstr>INTRODUCTION </vt:lpstr>
      <vt:lpstr>Meaning of the word ‘economics’</vt:lpstr>
      <vt:lpstr>Evolution in the definitions of economics</vt:lpstr>
      <vt:lpstr>Wealth Definition (1776)</vt:lpstr>
      <vt:lpstr> Wealth Definition (1776)</vt:lpstr>
      <vt:lpstr>FEATURES OF WEALTH DEFINITION</vt:lpstr>
      <vt:lpstr>Criticism of Smith’s Definition </vt:lpstr>
      <vt:lpstr>WELFARE DEFINITION (1890)</vt:lpstr>
      <vt:lpstr>WELFARE DEFINITION (1890)</vt:lpstr>
      <vt:lpstr>FEATURES OF WELFARE DEFINITION</vt:lpstr>
      <vt:lpstr>Criticism of Marshall’s Definition </vt:lpstr>
      <vt:lpstr>Scarcity definition (1932)  </vt:lpstr>
      <vt:lpstr>What is scarcity ?</vt:lpstr>
      <vt:lpstr>Scarcity definition</vt:lpstr>
      <vt:lpstr>Features of scarcity definition</vt:lpstr>
      <vt:lpstr>Criticism of Robbin’s Definition </vt:lpstr>
      <vt:lpstr>Development related definition of Economics</vt:lpstr>
      <vt:lpstr>  DEVELOPMENT RELATED Definition of Economics</vt:lpstr>
      <vt:lpstr>FEATURES OF DEVELOPMENT RELATED DEFINITION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DEFINITIONS OF ECONOMICS</dc:title>
  <dc:creator>VINITA</dc:creator>
  <cp:lastModifiedBy>VINITA</cp:lastModifiedBy>
  <cp:revision>16</cp:revision>
  <dcterms:created xsi:type="dcterms:W3CDTF">2020-10-28T15:36:10Z</dcterms:created>
  <dcterms:modified xsi:type="dcterms:W3CDTF">2020-10-29T17:04:39Z</dcterms:modified>
</cp:coreProperties>
</file>