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01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5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28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2802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6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6555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85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58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1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4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8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1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4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1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3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6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500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2B95A4C-C11E-4497-9849-FDCAD3A0E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719090"/>
            <a:ext cx="6013141" cy="2795123"/>
          </a:xfrm>
        </p:spPr>
        <p:txBody>
          <a:bodyPr>
            <a:normAutofit/>
          </a:bodyPr>
          <a:lstStyle/>
          <a:p>
            <a:r>
              <a:rPr lang="hi-IN" dirty="0">
                <a:solidFill>
                  <a:srgbClr val="FFFFFF"/>
                </a:solidFill>
                <a:latin typeface="Kruti Dev 010" pitchFamily="2" charset="0"/>
              </a:rPr>
              <a:t>श्रीरामचरितमानस</a:t>
            </a:r>
            <a:br>
              <a:rPr lang="hi-IN" dirty="0">
                <a:solidFill>
                  <a:srgbClr val="FFFFFF"/>
                </a:solidFill>
                <a:latin typeface="Kruti Dev 010" pitchFamily="2" charset="0"/>
              </a:rPr>
            </a:br>
            <a:r>
              <a:rPr lang="hi-IN" dirty="0">
                <a:solidFill>
                  <a:srgbClr val="FFFFFF"/>
                </a:solidFill>
                <a:latin typeface="Kruti Dev 010" pitchFamily="2" charset="0"/>
              </a:rPr>
              <a:t>(अयोध्याकाण्ड)</a:t>
            </a:r>
            <a:endParaRPr lang="en-IN" dirty="0">
              <a:solidFill>
                <a:srgbClr val="FFFFFF"/>
              </a:solidFill>
              <a:latin typeface="Kruti Dev 010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1300E37-DA04-4875-8774-48BDBC2626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10"/>
          <a:stretch/>
        </p:blipFill>
        <p:spPr>
          <a:xfrm>
            <a:off x="852257" y="328474"/>
            <a:ext cx="4012706" cy="5859262"/>
          </a:xfrm>
          <a:custGeom>
            <a:avLst/>
            <a:gdLst/>
            <a:ahLst/>
            <a:cxnLst/>
            <a:rect l="l" t="t" r="r" b="b"/>
            <a:pathLst>
              <a:path w="3146323" h="3146323">
                <a:moveTo>
                  <a:pt x="91778" y="0"/>
                </a:moveTo>
                <a:lnTo>
                  <a:pt x="3054545" y="0"/>
                </a:lnTo>
                <a:cubicBezTo>
                  <a:pt x="3105233" y="0"/>
                  <a:pt x="3146323" y="41090"/>
                  <a:pt x="3146323" y="91778"/>
                </a:cubicBezTo>
                <a:lnTo>
                  <a:pt x="3146323" y="3054545"/>
                </a:lnTo>
                <a:cubicBezTo>
                  <a:pt x="3146323" y="3105233"/>
                  <a:pt x="3105233" y="3146323"/>
                  <a:pt x="3054545" y="3146323"/>
                </a:cubicBezTo>
                <a:lnTo>
                  <a:pt x="91778" y="3146323"/>
                </a:lnTo>
                <a:cubicBezTo>
                  <a:pt x="41090" y="3146323"/>
                  <a:pt x="0" y="3105233"/>
                  <a:pt x="0" y="3054545"/>
                </a:cubicBezTo>
                <a:lnTo>
                  <a:pt x="0" y="91778"/>
                </a:lnTo>
                <a:cubicBezTo>
                  <a:pt x="0" y="41090"/>
                  <a:pt x="41090" y="0"/>
                  <a:pt x="91778" y="0"/>
                </a:cubicBezTo>
                <a:close/>
              </a:path>
            </a:pathLst>
          </a:cu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796A66B-9B5C-4523-B946-9996E50F6E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935" r="4" b="4"/>
          <a:stretch/>
        </p:blipFill>
        <p:spPr>
          <a:xfrm>
            <a:off x="6496428" y="4651899"/>
            <a:ext cx="5431801" cy="2037918"/>
          </a:xfrm>
          <a:custGeom>
            <a:avLst/>
            <a:gdLst/>
            <a:ahLst/>
            <a:cxnLst/>
            <a:rect l="l" t="t" r="r" b="b"/>
            <a:pathLst>
              <a:path w="5096871" h="3187173">
                <a:moveTo>
                  <a:pt x="76652" y="0"/>
                </a:moveTo>
                <a:lnTo>
                  <a:pt x="5020219" y="0"/>
                </a:lnTo>
                <a:cubicBezTo>
                  <a:pt x="5062553" y="0"/>
                  <a:pt x="5096871" y="34318"/>
                  <a:pt x="5096871" y="76652"/>
                </a:cubicBezTo>
                <a:lnTo>
                  <a:pt x="5096871" y="3110521"/>
                </a:lnTo>
                <a:cubicBezTo>
                  <a:pt x="5096871" y="3152855"/>
                  <a:pt x="5062553" y="3187173"/>
                  <a:pt x="5020219" y="3187173"/>
                </a:cubicBezTo>
                <a:lnTo>
                  <a:pt x="76652" y="3187173"/>
                </a:lnTo>
                <a:cubicBezTo>
                  <a:pt x="34318" y="3187173"/>
                  <a:pt x="0" y="3152855"/>
                  <a:pt x="0" y="3110521"/>
                </a:cubicBezTo>
                <a:lnTo>
                  <a:pt x="0" y="76652"/>
                </a:lnTo>
                <a:cubicBezTo>
                  <a:pt x="0" y="34318"/>
                  <a:pt x="34318" y="0"/>
                  <a:pt x="7665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55414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3DA5E94-11F8-4A8E-99D5-503DC211F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1800" dirty="0">
                <a:solidFill>
                  <a:srgbClr val="FFFF00"/>
                </a:solidFill>
              </a:rPr>
              <a:t>नीलाम्बुजश्यामलकोमलांग सीतासमारोपितवामभागम्।</a:t>
            </a:r>
            <a:br>
              <a:rPr lang="hi-IN" sz="1800" dirty="0">
                <a:solidFill>
                  <a:srgbClr val="FFFF00"/>
                </a:solidFill>
              </a:rPr>
            </a:br>
            <a:r>
              <a:rPr lang="hi-IN" sz="1800" dirty="0">
                <a:solidFill>
                  <a:srgbClr val="FFFF00"/>
                </a:solidFill>
              </a:rPr>
              <a:t>पाणौ महासायकचारुचापं नमामि रामं रघुवंशनाथम्॥3॥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48F4AEA-6DAF-4489-805F-BA551DD0EE53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684168-6BDE-48F1-AD73-C799DDEE4A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hi-IN" sz="7200" b="0" i="0" dirty="0">
                <a:solidFill>
                  <a:srgbClr val="990000"/>
                </a:solidFill>
                <a:effectLst/>
                <a:latin typeface="Mangal" panose="02000500000000000000" pitchFamily="2"/>
              </a:rPr>
              <a:t>प्रसन्नतां या न गताभिषेकतस्तथा न मम्ले वनवासदुःखतः।</a:t>
            </a:r>
            <a:br>
              <a:rPr lang="hi-IN" sz="7200" b="0" i="0" dirty="0">
                <a:solidFill>
                  <a:srgbClr val="990000"/>
                </a:solidFill>
                <a:effectLst/>
                <a:latin typeface="Mangal" panose="02000500000000000000" pitchFamily="2"/>
              </a:rPr>
            </a:br>
            <a:r>
              <a:rPr lang="hi-IN" sz="7200" b="0" i="0" dirty="0">
                <a:solidFill>
                  <a:srgbClr val="990000"/>
                </a:solidFill>
                <a:effectLst/>
                <a:latin typeface="Mangal" panose="02000500000000000000" pitchFamily="2"/>
              </a:rPr>
              <a:t>मुखाम्बुजश्री रघुनन्दनस्य मे सदास्तु सा मंजुलमंगलप्रदा॥2॥</a:t>
            </a:r>
          </a:p>
          <a:p>
            <a:br>
              <a:rPr lang="hi-IN" dirty="0"/>
            </a:b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694892-740E-4011-AA25-E8423C55308F}"/>
              </a:ext>
            </a:extLst>
          </p:cNvPr>
          <p:cNvSpPr txBox="1"/>
          <p:nvPr/>
        </p:nvSpPr>
        <p:spPr>
          <a:xfrm>
            <a:off x="1735015" y="719015"/>
            <a:ext cx="7420707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dirty="0"/>
          </a:p>
          <a:p>
            <a:r>
              <a:rPr lang="en-IN" sz="2800" dirty="0">
                <a:solidFill>
                  <a:srgbClr val="FF0000"/>
                </a:solidFill>
              </a:rPr>
              <a:t>							</a:t>
            </a:r>
            <a:r>
              <a:rPr lang="hi-IN" sz="2800" dirty="0">
                <a:solidFill>
                  <a:srgbClr val="FF0000"/>
                </a:solidFill>
              </a:rPr>
              <a:t>मंगलाचरण</a:t>
            </a:r>
            <a:endParaRPr lang="en-IN" sz="2800" dirty="0">
              <a:solidFill>
                <a:srgbClr val="FF0000"/>
              </a:solidFill>
            </a:endParaRPr>
          </a:p>
          <a:p>
            <a:endParaRPr lang="en-IN" dirty="0"/>
          </a:p>
          <a:p>
            <a:r>
              <a:rPr lang="hi-IN" dirty="0">
                <a:solidFill>
                  <a:schemeClr val="bg2">
                    <a:lumMod val="50000"/>
                  </a:schemeClr>
                </a:solidFill>
              </a:rPr>
              <a:t>श्लोक :</a:t>
            </a:r>
          </a:p>
          <a:p>
            <a:r>
              <a:rPr lang="hi-IN" dirty="0">
                <a:solidFill>
                  <a:schemeClr val="bg2">
                    <a:lumMod val="50000"/>
                  </a:schemeClr>
                </a:solidFill>
              </a:rPr>
              <a:t> यस्यांके च विभाति भूधरसुता देवापगा मस्तके</a:t>
            </a:r>
          </a:p>
          <a:p>
            <a:r>
              <a:rPr lang="hi-IN" dirty="0">
                <a:solidFill>
                  <a:schemeClr val="bg2">
                    <a:lumMod val="50000"/>
                  </a:schemeClr>
                </a:solidFill>
              </a:rPr>
              <a:t>भाले बालविधुर्गले च गरलं यस्योरसि व्यालराट्।</a:t>
            </a:r>
          </a:p>
          <a:p>
            <a:r>
              <a:rPr lang="hi-IN" dirty="0">
                <a:solidFill>
                  <a:schemeClr val="bg2">
                    <a:lumMod val="50000"/>
                  </a:schemeClr>
                </a:solidFill>
              </a:rPr>
              <a:t>सोऽयं भूतिविभूषणः सुरवरः सर्वाधिपः सर्वदा</a:t>
            </a:r>
          </a:p>
          <a:p>
            <a:r>
              <a:rPr lang="hi-IN" dirty="0">
                <a:solidFill>
                  <a:schemeClr val="bg2">
                    <a:lumMod val="50000"/>
                  </a:schemeClr>
                </a:solidFill>
              </a:rPr>
              <a:t>शर्वः सर्वगतः शिवः शशिनिभः श्री शंकरः पातु माम्॥1॥</a:t>
            </a:r>
            <a:endParaRPr lang="en-IN" dirty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endParaRPr lang="hi-IN" b="0" i="0" dirty="0">
              <a:solidFill>
                <a:srgbClr val="990000"/>
              </a:solidFill>
              <a:effectLst/>
              <a:latin typeface="Mangal" panose="02000500000000000000" pitchFamily="2"/>
            </a:endParaRPr>
          </a:p>
          <a:p>
            <a:br>
              <a:rPr lang="hi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921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9E6CE4-20E6-4C81-A5E3-B622E944E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2812" y="593969"/>
            <a:ext cx="6019800" cy="2526973"/>
          </a:xfrm>
        </p:spPr>
        <p:txBody>
          <a:bodyPr>
            <a:normAutofit fontScale="90000"/>
          </a:bodyPr>
          <a:lstStyle/>
          <a:p>
            <a:br>
              <a:rPr lang="en-IN" sz="1400" dirty="0"/>
            </a:br>
            <a:br>
              <a:rPr lang="en-IN" sz="1400" dirty="0"/>
            </a:br>
            <a:br>
              <a:rPr lang="en-IN" sz="1400" dirty="0"/>
            </a:br>
            <a:br>
              <a:rPr lang="en-IN" sz="1400" dirty="0"/>
            </a:br>
            <a:br>
              <a:rPr lang="en-IN" sz="1400" dirty="0"/>
            </a:br>
            <a:br>
              <a:rPr lang="en-IN" sz="1400" dirty="0"/>
            </a:br>
            <a:br>
              <a:rPr lang="en-IN" sz="1400" dirty="0"/>
            </a:br>
            <a:br>
              <a:rPr lang="en-IN" sz="1400" dirty="0"/>
            </a:br>
            <a:br>
              <a:rPr lang="en-IN" sz="1400" dirty="0"/>
            </a:br>
            <a:br>
              <a:rPr lang="en-IN" sz="1400" dirty="0">
                <a:solidFill>
                  <a:schemeClr val="accent6"/>
                </a:solidFill>
              </a:rPr>
            </a:br>
            <a:r>
              <a:rPr lang="en-IN" sz="1400" dirty="0">
                <a:solidFill>
                  <a:schemeClr val="accent6"/>
                </a:solidFill>
              </a:rPr>
              <a:t>				</a:t>
            </a: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r>
              <a:rPr lang="en-IN" sz="1400" dirty="0">
                <a:solidFill>
                  <a:schemeClr val="accent6"/>
                </a:solidFill>
              </a:rPr>
              <a:t>				</a:t>
            </a: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r>
              <a:rPr lang="en-IN" sz="1400" dirty="0">
                <a:solidFill>
                  <a:schemeClr val="accent6"/>
                </a:solidFill>
              </a:rPr>
              <a:t>		</a:t>
            </a: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br>
              <a:rPr lang="en-IN" sz="1400" dirty="0">
                <a:solidFill>
                  <a:schemeClr val="accent6"/>
                </a:solidFill>
              </a:rPr>
            </a:br>
            <a:r>
              <a:rPr lang="en-IN" sz="1400" dirty="0">
                <a:solidFill>
                  <a:schemeClr val="accent6"/>
                </a:solidFill>
              </a:rPr>
              <a:t>			</a:t>
            </a:r>
            <a:br>
              <a:rPr lang="en-IN" sz="1400" dirty="0">
                <a:solidFill>
                  <a:schemeClr val="accent6"/>
                </a:solidFill>
              </a:rPr>
            </a:br>
            <a:r>
              <a:rPr lang="en-IN" sz="1400" dirty="0">
                <a:solidFill>
                  <a:schemeClr val="accent6"/>
                </a:solidFill>
              </a:rPr>
              <a:t>			</a:t>
            </a:r>
            <a:r>
              <a:rPr lang="hi-IN" sz="2700" dirty="0">
                <a:solidFill>
                  <a:schemeClr val="accent6"/>
                </a:solidFill>
              </a:rPr>
              <a:t>रामराज्याभिषेक की तैयारी</a:t>
            </a:r>
            <a:br>
              <a:rPr lang="en-IN" sz="2700" dirty="0">
                <a:solidFill>
                  <a:schemeClr val="accent6"/>
                </a:solidFill>
              </a:rPr>
            </a:br>
            <a:br>
              <a:rPr lang="en-IN" sz="2000" dirty="0">
                <a:solidFill>
                  <a:schemeClr val="accent6"/>
                </a:solidFill>
              </a:rPr>
            </a:br>
            <a:br>
              <a:rPr lang="en-IN" sz="1800" dirty="0">
                <a:solidFill>
                  <a:schemeClr val="accent6"/>
                </a:solidFill>
              </a:rPr>
            </a:br>
            <a:r>
              <a:rPr lang="en-IN" sz="1800" dirty="0">
                <a:solidFill>
                  <a:schemeClr val="accent6"/>
                </a:solidFill>
              </a:rPr>
              <a:t>		</a:t>
            </a:r>
            <a:r>
              <a:rPr lang="en-IN" sz="1800" dirty="0">
                <a:solidFill>
                  <a:schemeClr val="bg1"/>
                </a:solidFill>
              </a:rPr>
              <a:t>“</a:t>
            </a:r>
            <a:r>
              <a:rPr lang="hi-IN" sz="2000" dirty="0">
                <a:solidFill>
                  <a:schemeClr val="accent6">
                    <a:lumMod val="50000"/>
                  </a:schemeClr>
                </a:solidFill>
              </a:rPr>
              <a:t>बेगि बिलंबु न करिअ नृप साजिअ सबुइ समाजु।</a:t>
            </a:r>
            <a:br>
              <a:rPr lang="hi-IN" sz="2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		  </a:t>
            </a:r>
            <a:r>
              <a:rPr lang="hi-IN" sz="2000" dirty="0">
                <a:solidFill>
                  <a:schemeClr val="accent6">
                    <a:lumMod val="50000"/>
                  </a:schemeClr>
                </a:solidFill>
              </a:rPr>
              <a:t>सुदिन सुमंगलु तबहिं जब रामु होहिं जुबराजु॥</a:t>
            </a: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”</a:t>
            </a:r>
            <a:br>
              <a:rPr lang="en-IN" sz="2000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IN" sz="1400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IN" sz="1800" dirty="0">
                <a:solidFill>
                  <a:schemeClr val="accent6"/>
                </a:solidFill>
              </a:rPr>
            </a:br>
            <a:br>
              <a:rPr lang="en-IN" sz="1400" dirty="0"/>
            </a:br>
            <a:endParaRPr lang="en-IN" dirty="0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ECAB283D-D330-4546-90F2-7BB389F57D2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7" b="3217"/>
          <a:stretch>
            <a:fillRect/>
          </a:stretch>
        </p:blipFill>
        <p:spPr/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59A9907-11FC-4919-808C-C9D34014D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sz="1800" dirty="0">
                <a:solidFill>
                  <a:schemeClr val="accent6"/>
                </a:solidFill>
              </a:rPr>
              <a:t>        </a:t>
            </a:r>
          </a:p>
          <a:p>
            <a:r>
              <a:rPr lang="en-IN" sz="2400" dirty="0">
                <a:solidFill>
                  <a:schemeClr val="accent6"/>
                </a:solidFill>
              </a:rPr>
              <a:t>	</a:t>
            </a:r>
            <a:r>
              <a:rPr lang="hi-IN" sz="3800" dirty="0">
                <a:solidFill>
                  <a:schemeClr val="accent6"/>
                </a:solidFill>
              </a:rPr>
              <a:t>देवताओं की व्याकुलता तथा सरस्वतीजी से </a:t>
            </a:r>
            <a:r>
              <a:rPr lang="en-IN" sz="3800" dirty="0">
                <a:solidFill>
                  <a:schemeClr val="accent6"/>
                </a:solidFill>
              </a:rPr>
              <a:t>	</a:t>
            </a:r>
            <a:r>
              <a:rPr lang="hi-IN" sz="3800" dirty="0">
                <a:solidFill>
                  <a:schemeClr val="accent6"/>
                </a:solidFill>
              </a:rPr>
              <a:t>उनकी</a:t>
            </a:r>
            <a:r>
              <a:rPr lang="en-IN" sz="3800" dirty="0">
                <a:solidFill>
                  <a:schemeClr val="accent6"/>
                </a:solidFill>
              </a:rPr>
              <a:t> </a:t>
            </a:r>
            <a:r>
              <a:rPr lang="hi-IN" sz="3800" dirty="0">
                <a:solidFill>
                  <a:schemeClr val="accent6"/>
                </a:solidFill>
              </a:rPr>
              <a:t>प्रार्थना</a:t>
            </a:r>
            <a:endParaRPr lang="en-IN" sz="2300" dirty="0">
              <a:solidFill>
                <a:schemeClr val="accent6"/>
              </a:solidFill>
            </a:endParaRPr>
          </a:p>
          <a:p>
            <a:r>
              <a:rPr lang="en-IN" dirty="0">
                <a:solidFill>
                  <a:schemeClr val="bg1"/>
                </a:solidFill>
              </a:rPr>
              <a:t>		</a:t>
            </a:r>
          </a:p>
          <a:p>
            <a:r>
              <a:rPr lang="en-IN" sz="2100" dirty="0">
                <a:solidFill>
                  <a:schemeClr val="bg1"/>
                </a:solidFill>
              </a:rPr>
              <a:t>		“</a:t>
            </a:r>
            <a:r>
              <a:rPr lang="hi-IN" sz="2600" dirty="0">
                <a:solidFill>
                  <a:schemeClr val="bg1"/>
                </a:solidFill>
              </a:rPr>
              <a:t>बिपति हमारि बिलोकि बड़ि मातु करिअ सोइ आजु।</a:t>
            </a:r>
          </a:p>
          <a:p>
            <a:r>
              <a:rPr lang="en-IN" sz="2600" dirty="0">
                <a:solidFill>
                  <a:schemeClr val="bg1"/>
                </a:solidFill>
              </a:rPr>
              <a:t>		 </a:t>
            </a:r>
            <a:r>
              <a:rPr lang="hi-IN" sz="2600" dirty="0">
                <a:solidFill>
                  <a:schemeClr val="bg1"/>
                </a:solidFill>
              </a:rPr>
              <a:t>रामु जाहिं बन राजु तजि होइ सकल सुरकाजु॥</a:t>
            </a:r>
            <a:r>
              <a:rPr lang="en-IN" sz="2600" dirty="0">
                <a:solidFill>
                  <a:schemeClr val="bg1"/>
                </a:solidFill>
              </a:rPr>
              <a:t>”</a:t>
            </a:r>
            <a:br>
              <a:rPr lang="en-IN" sz="2300" dirty="0">
                <a:solidFill>
                  <a:schemeClr val="accent6"/>
                </a:solidFill>
              </a:rPr>
            </a:br>
            <a:endParaRPr lang="en-IN" sz="2300" dirty="0"/>
          </a:p>
        </p:txBody>
      </p:sp>
    </p:spTree>
    <p:extLst>
      <p:ext uri="{BB962C8B-B14F-4D97-AF65-F5344CB8AC3E}">
        <p14:creationId xmlns:p14="http://schemas.microsoft.com/office/powerpoint/2010/main" val="42127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77DF5FA-E1AB-4E82-88C6-27C0EA6002DE}"/>
              </a:ext>
            </a:extLst>
          </p:cNvPr>
          <p:cNvSpPr txBox="1"/>
          <p:nvPr/>
        </p:nvSpPr>
        <p:spPr>
          <a:xfrm>
            <a:off x="2660342" y="778561"/>
            <a:ext cx="610783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sz="2400" dirty="0">
                <a:solidFill>
                  <a:schemeClr val="accent6"/>
                </a:solidFill>
              </a:rPr>
              <a:t>सरस्वती का मन्थरा की बुद्धि फेरना</a:t>
            </a:r>
            <a:endParaRPr lang="en-IN" sz="24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dirty="0">
              <a:solidFill>
                <a:schemeClr val="accent6"/>
              </a:solidFill>
            </a:endParaRPr>
          </a:p>
          <a:p>
            <a:endParaRPr lang="en-IN" sz="2000" dirty="0">
              <a:solidFill>
                <a:schemeClr val="accent6"/>
              </a:solidFill>
            </a:endParaRPr>
          </a:p>
          <a:p>
            <a:r>
              <a:rPr lang="en-IN" sz="1600" dirty="0">
                <a:solidFill>
                  <a:schemeClr val="accent1">
                    <a:lumMod val="75000"/>
                  </a:schemeClr>
                </a:solidFill>
              </a:rPr>
              <a:t>	“</a:t>
            </a:r>
            <a:r>
              <a:rPr lang="hi-IN" sz="1600" dirty="0">
                <a:solidFill>
                  <a:schemeClr val="accent1">
                    <a:lumMod val="75000"/>
                  </a:schemeClr>
                </a:solidFill>
              </a:rPr>
              <a:t>नामु मंथरा मंदमति चेरी कैकइ केरि।</a:t>
            </a:r>
          </a:p>
          <a:p>
            <a:r>
              <a:rPr lang="en-IN" sz="16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hi-IN" sz="1600" dirty="0">
                <a:solidFill>
                  <a:schemeClr val="accent1">
                    <a:lumMod val="75000"/>
                  </a:schemeClr>
                </a:solidFill>
              </a:rPr>
              <a:t>अजस पेटारी ताहि करि गई गिरा मति फेरि॥</a:t>
            </a:r>
            <a:r>
              <a:rPr lang="en-IN" sz="16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  <a:p>
            <a:endParaRPr lang="en-IN" sz="1600" dirty="0"/>
          </a:p>
          <a:p>
            <a:endParaRPr lang="en-IN" sz="1600" dirty="0"/>
          </a:p>
          <a:p>
            <a:endParaRPr lang="en-I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i-IN" sz="2800" dirty="0">
                <a:solidFill>
                  <a:schemeClr val="accent6"/>
                </a:solidFill>
              </a:rPr>
              <a:t>कैकेयी - मन्थरा संवाद</a:t>
            </a:r>
            <a:endParaRPr lang="en-IN" sz="2800" dirty="0">
              <a:solidFill>
                <a:schemeClr val="accent6"/>
              </a:solidFill>
            </a:endParaRPr>
          </a:p>
          <a:p>
            <a:endParaRPr lang="en-IN" sz="2800" dirty="0">
              <a:solidFill>
                <a:schemeClr val="accent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i-IN" sz="2800" dirty="0">
                <a:solidFill>
                  <a:schemeClr val="accent6"/>
                </a:solidFill>
              </a:rPr>
              <a:t>कैकेयी का कोपभवन में जाना</a:t>
            </a:r>
            <a:endParaRPr lang="en-IN" sz="2800" dirty="0">
              <a:solidFill>
                <a:schemeClr val="accent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accent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i-IN" sz="2800" dirty="0">
                <a:solidFill>
                  <a:schemeClr val="accent6"/>
                </a:solidFill>
              </a:rPr>
              <a:t>दशरथ - कैकेयी - संवाद</a:t>
            </a:r>
            <a:endParaRPr lang="en-IN" sz="2000" dirty="0">
              <a:solidFill>
                <a:schemeClr val="accent6"/>
              </a:solidFill>
            </a:endParaRPr>
          </a:p>
          <a:p>
            <a:endParaRPr lang="en-IN" sz="1600" dirty="0"/>
          </a:p>
          <a:p>
            <a:endParaRPr lang="en-IN" sz="1600" dirty="0"/>
          </a:p>
          <a:p>
            <a:endParaRPr lang="en-IN" sz="1600" dirty="0"/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348583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6B6A55E-9E34-4A08-9412-6BE36BA5B3FD}"/>
              </a:ext>
            </a:extLst>
          </p:cNvPr>
          <p:cNvSpPr/>
          <p:nvPr/>
        </p:nvSpPr>
        <p:spPr>
          <a:xfrm>
            <a:off x="4847896" y="2967335"/>
            <a:ext cx="2496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i-IN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धन्यवाद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1146667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155</TotalTime>
  <Words>236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Kruti Dev 010</vt:lpstr>
      <vt:lpstr>Mangal</vt:lpstr>
      <vt:lpstr>Wingdings 3</vt:lpstr>
      <vt:lpstr>Slice</vt:lpstr>
      <vt:lpstr>श्रीरामचरितमानस (अयोध्याकाण्ड)</vt:lpstr>
      <vt:lpstr>नीलाम्बुजश्यामलकोमलांग सीतासमारोपितवामभागम्। पाणौ महासायकचारुचापं नमामि रामं रघुवंशनाथम्॥3॥</vt:lpstr>
      <vt:lpstr>                                            रामराज्याभिषेक की तैयारी     “बेगि बिलंबु न करिअ नृप साजिअ सबुइ समाजु।     सुदिन सुमंगलु तबहिं जब रामु होहिं जुबराजु॥” 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श्रीरामचरितमानस (अयोध्याकाण्ड)</dc:title>
  <dc:creator>Khushi</dc:creator>
  <cp:lastModifiedBy>Khushi</cp:lastModifiedBy>
  <cp:revision>13</cp:revision>
  <dcterms:created xsi:type="dcterms:W3CDTF">2020-10-28T13:44:52Z</dcterms:created>
  <dcterms:modified xsi:type="dcterms:W3CDTF">2020-10-28T16:20:30Z</dcterms:modified>
</cp:coreProperties>
</file>