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61B3E90-FE9D-49C5-A779-C22743BDB938}">
          <p14:sldIdLst>
            <p14:sldId id="256"/>
            <p14:sldId id="257"/>
          </p14:sldIdLst>
        </p14:section>
        <p14:section name="Untitled Section" id="{C895386C-391A-419A-B98C-11D9EB9CD70E}">
          <p14:sldIdLst>
            <p14:sldId id="258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439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22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6374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8819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77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9819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0986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920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443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375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7702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29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594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324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958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31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1364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3A921-767F-4488-BD20-7DE738472766}" type="datetimeFigureOut">
              <a:rPr lang="en-IN" smtClean="0"/>
              <a:t>02/11/2020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F5D72-887B-4EDD-961F-B1DDB28057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7486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20B98E3-2753-4122-943E-044D4F0B01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 dirty="0">
                <a:solidFill>
                  <a:srgbClr val="FF0000"/>
                </a:solidFill>
              </a:rPr>
              <a:t>गोस्वामी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hi-IN" dirty="0">
                <a:solidFill>
                  <a:srgbClr val="FF0000"/>
                </a:solidFill>
              </a:rPr>
              <a:t>तुलसीदास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C2F1A0F0-D1EC-4C65-A9D2-687EAC4B9E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en-IN" sz="3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i-IN" sz="3200" dirty="0">
                <a:solidFill>
                  <a:schemeClr val="accent1">
                    <a:lumMod val="75000"/>
                  </a:schemeClr>
                </a:solidFill>
              </a:rPr>
              <a:t>व्यक्तित्व एवं कृतित्व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756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9D565F-1A4A-488C-9140-ABF6593A1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	</a:t>
            </a:r>
            <a:r>
              <a:rPr lang="hi-IN" dirty="0">
                <a:solidFill>
                  <a:schemeClr val="accent1">
                    <a:lumMod val="75000"/>
                  </a:schemeClr>
                </a:solidFill>
              </a:rPr>
              <a:t>तुलसीदास </a:t>
            </a:r>
            <a:r>
              <a:rPr lang="hi-IN" dirty="0"/>
              <a:t> </a:t>
            </a:r>
            <a:br>
              <a:rPr lang="en-IN" dirty="0"/>
            </a:br>
            <a:r>
              <a:rPr lang="en-IN" dirty="0"/>
              <a:t>	</a:t>
            </a:r>
          </a:p>
        </p:txBody>
      </p:sp>
      <p:pic>
        <p:nvPicPr>
          <p:cNvPr id="1026" name="Picture 2" descr="रामायण: पुरुष की कामयाबी के पीछे औरत का हाथ होता है - goswami tulsidas ji">
            <a:extLst>
              <a:ext uri="{FF2B5EF4-FFF2-40B4-BE49-F238E27FC236}">
                <a16:creationId xmlns:a16="http://schemas.microsoft.com/office/drawing/2014/main" id="{3E89E4C9-F482-470F-89B4-41E8B27546E1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16" r="27616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0B3724F-3E59-4880-8548-7671B0AEA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sz="2000" dirty="0">
                <a:solidFill>
                  <a:srgbClr val="FF0000"/>
                </a:solidFill>
              </a:rPr>
              <a:t>	</a:t>
            </a:r>
            <a:r>
              <a:rPr lang="hi-IN" sz="2000" dirty="0">
                <a:solidFill>
                  <a:srgbClr val="FF0000"/>
                </a:solidFill>
              </a:rPr>
              <a:t>जीवन परिचय</a:t>
            </a:r>
            <a:endParaRPr lang="en-IN" sz="20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i-IN" dirty="0"/>
              <a:t>जीवन वृत्त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i-IN" dirty="0"/>
              <a:t>जन्म-तिथि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i-IN" dirty="0"/>
              <a:t>मृत्यु-तिथि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i-IN" dirty="0"/>
              <a:t>जन्मस्थान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i-IN" dirty="0"/>
              <a:t>माता-पिता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i-IN" dirty="0"/>
              <a:t>विवाह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i-IN" dirty="0"/>
              <a:t>पुत्र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i-IN" dirty="0"/>
              <a:t>गुरू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i-IN" dirty="0"/>
              <a:t>बचपन का नाम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7932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7BBB9E4-DB49-4F25-A3C1-6A827EEFB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				</a:t>
            </a:r>
            <a:r>
              <a:rPr lang="hi-IN" dirty="0">
                <a:solidFill>
                  <a:srgbClr val="FF0000"/>
                </a:solidFill>
              </a:rPr>
              <a:t>जीवन वृत्त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8FB8CEB-BBF9-42C7-9DD3-B98E20C6E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E2F40D-8517-4C67-BAF8-7B2D7FE41057}"/>
              </a:ext>
            </a:extLst>
          </p:cNvPr>
          <p:cNvSpPr/>
          <p:nvPr/>
        </p:nvSpPr>
        <p:spPr>
          <a:xfrm>
            <a:off x="4731798" y="2254928"/>
            <a:ext cx="2654423" cy="5948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जीवन वृत्त</a:t>
            </a:r>
            <a:endParaRPr lang="en-IN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Arrow: Left-Up 13">
            <a:extLst>
              <a:ext uri="{FF2B5EF4-FFF2-40B4-BE49-F238E27FC236}">
                <a16:creationId xmlns:a16="http://schemas.microsoft.com/office/drawing/2014/main" id="{EA4826D6-DD53-4518-96AA-F53E303990CB}"/>
              </a:ext>
            </a:extLst>
          </p:cNvPr>
          <p:cNvSpPr/>
          <p:nvPr/>
        </p:nvSpPr>
        <p:spPr>
          <a:xfrm rot="13548105">
            <a:off x="5445948" y="2808217"/>
            <a:ext cx="1104283" cy="1287725"/>
          </a:xfrm>
          <a:prstGeom prst="left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5D29382-E022-42E1-A2A5-12457C40B332}"/>
              </a:ext>
            </a:extLst>
          </p:cNvPr>
          <p:cNvSpPr/>
          <p:nvPr/>
        </p:nvSpPr>
        <p:spPr>
          <a:xfrm>
            <a:off x="2991775" y="3481618"/>
            <a:ext cx="2654411" cy="95011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/>
              <a:t>अन्तःसाक्ष्य</a:t>
            </a:r>
            <a:endParaRPr lang="en-IN" dirty="0"/>
          </a:p>
          <a:p>
            <a:pPr algn="ctr"/>
            <a:endParaRPr lang="en-IN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AAD44DD-F2EB-4359-A5B1-734D4635DDC1}"/>
              </a:ext>
            </a:extLst>
          </p:cNvPr>
          <p:cNvSpPr/>
          <p:nvPr/>
        </p:nvSpPr>
        <p:spPr>
          <a:xfrm>
            <a:off x="6177383" y="3481619"/>
            <a:ext cx="2820138" cy="95011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/>
              <a:t>बाह्यसाक्ष्य</a:t>
            </a:r>
            <a:endParaRPr lang="en-IN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895A59F-343E-4524-9F2B-4BCBB5BA6242}"/>
              </a:ext>
            </a:extLst>
          </p:cNvPr>
          <p:cNvCxnSpPr>
            <a:cxnSpLocks/>
          </p:cNvCxnSpPr>
          <p:nvPr/>
        </p:nvCxnSpPr>
        <p:spPr>
          <a:xfrm>
            <a:off x="4385569" y="4431730"/>
            <a:ext cx="0" cy="433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A0F9E31-3F15-45E3-80FC-B6775C422E43}"/>
              </a:ext>
            </a:extLst>
          </p:cNvPr>
          <p:cNvCxnSpPr/>
          <p:nvPr/>
        </p:nvCxnSpPr>
        <p:spPr>
          <a:xfrm>
            <a:off x="7554897" y="4431729"/>
            <a:ext cx="0" cy="419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1DC44F6-662A-484D-93D7-7958253377DA}"/>
              </a:ext>
            </a:extLst>
          </p:cNvPr>
          <p:cNvSpPr txBox="1"/>
          <p:nvPr/>
        </p:nvSpPr>
        <p:spPr>
          <a:xfrm>
            <a:off x="6177383" y="4864963"/>
            <a:ext cx="32862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i-IN" sz="1200" dirty="0">
                <a:solidFill>
                  <a:schemeClr val="accent1"/>
                </a:solidFill>
              </a:rPr>
              <a:t>गोस्वामी गोकुलनाथ द्वारा लिखित दो सौ बावन वैष्णवन की वार्ता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i-IN" sz="1200" dirty="0">
                <a:solidFill>
                  <a:schemeClr val="accent1"/>
                </a:solidFill>
              </a:rPr>
              <a:t>नाभादास का भक्तमाल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i-IN" sz="1200" dirty="0">
                <a:solidFill>
                  <a:schemeClr val="accent1"/>
                </a:solidFill>
              </a:rPr>
              <a:t>बेनीमाधवदास कृत गोसाई चरित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i-IN" sz="1200" dirty="0">
                <a:solidFill>
                  <a:schemeClr val="accent1"/>
                </a:solidFill>
              </a:rPr>
              <a:t>गोसाई चरित और तुलसी चरित की प्रामाणिकता संदिग्ध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A6149C8-79FC-4E9B-913E-1191C0A2EBEB}"/>
              </a:ext>
            </a:extLst>
          </p:cNvPr>
          <p:cNvSpPr txBox="1"/>
          <p:nvPr/>
        </p:nvSpPr>
        <p:spPr>
          <a:xfrm flipH="1">
            <a:off x="3693110" y="4928678"/>
            <a:ext cx="1589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hi-IN" sz="1200" dirty="0">
                <a:solidFill>
                  <a:schemeClr val="accent1"/>
                </a:solidFill>
              </a:rPr>
              <a:t>तुलसीदास द्वारा लिखित ग्रंथ</a:t>
            </a: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637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857741A-02AE-40D9-B7F3-802FC2C88676}"/>
              </a:ext>
            </a:extLst>
          </p:cNvPr>
          <p:cNvSpPr/>
          <p:nvPr/>
        </p:nvSpPr>
        <p:spPr>
          <a:xfrm>
            <a:off x="5202315" y="1690689"/>
            <a:ext cx="1526959" cy="5553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A86E29-F996-4B07-B052-24780C422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6698"/>
            <a:ext cx="10515600" cy="1992168"/>
          </a:xfrm>
        </p:spPr>
        <p:txBody>
          <a:bodyPr>
            <a:normAutofit fontScale="90000"/>
          </a:bodyPr>
          <a:lstStyle/>
          <a:p>
            <a:br>
              <a:rPr lang="en-IN" dirty="0">
                <a:solidFill>
                  <a:srgbClr val="FF0000"/>
                </a:solidFill>
              </a:rPr>
            </a:br>
            <a:r>
              <a:rPr lang="en-IN" dirty="0">
                <a:solidFill>
                  <a:srgbClr val="FF0000"/>
                </a:solidFill>
              </a:rPr>
              <a:t>	</a:t>
            </a:r>
            <a:br>
              <a:rPr lang="en-IN" dirty="0">
                <a:solidFill>
                  <a:srgbClr val="FF0000"/>
                </a:solidFill>
              </a:rPr>
            </a:br>
            <a:r>
              <a:rPr lang="en-IN" dirty="0">
                <a:solidFill>
                  <a:srgbClr val="FF0000"/>
                </a:solidFill>
              </a:rPr>
              <a:t>		</a:t>
            </a:r>
            <a:r>
              <a:rPr lang="hi-IN" sz="3100" dirty="0">
                <a:solidFill>
                  <a:srgbClr val="FF0000"/>
                </a:solidFill>
              </a:rPr>
              <a:t>जन्म-तिथि</a:t>
            </a:r>
            <a:r>
              <a:rPr lang="en-IN" sz="3100" dirty="0">
                <a:solidFill>
                  <a:srgbClr val="FF0000"/>
                </a:solidFill>
              </a:rPr>
              <a:t> </a:t>
            </a:r>
            <a:r>
              <a:rPr lang="hi-IN" sz="3100" dirty="0">
                <a:solidFill>
                  <a:srgbClr val="FF0000"/>
                </a:solidFill>
              </a:rPr>
              <a:t>(सं.1589)</a:t>
            </a:r>
            <a:r>
              <a:rPr lang="en-IN" dirty="0">
                <a:solidFill>
                  <a:srgbClr val="FF0000"/>
                </a:solidFill>
              </a:rPr>
              <a:t>   </a:t>
            </a:r>
            <a:r>
              <a:rPr lang="hi-IN" dirty="0">
                <a:solidFill>
                  <a:srgbClr val="FF0000"/>
                </a:solidFill>
              </a:rPr>
              <a:t>-</a:t>
            </a:r>
            <a:r>
              <a:rPr lang="en-IN" dirty="0">
                <a:solidFill>
                  <a:srgbClr val="FF0000"/>
                </a:solidFill>
              </a:rPr>
              <a:t>   </a:t>
            </a:r>
            <a:r>
              <a:rPr lang="hi-IN" sz="2700" dirty="0">
                <a:solidFill>
                  <a:srgbClr val="FF0000"/>
                </a:solidFill>
              </a:rPr>
              <a:t>मतभेद  </a:t>
            </a:r>
            <a:r>
              <a:rPr lang="en-IN" dirty="0">
                <a:solidFill>
                  <a:srgbClr val="FF0000"/>
                </a:solidFill>
              </a:rPr>
              <a:t>                                                 		</a:t>
            </a:r>
            <a:r>
              <a:rPr lang="hi-IN" sz="3100" dirty="0">
                <a:solidFill>
                  <a:srgbClr val="FF0000"/>
                </a:solidFill>
              </a:rPr>
              <a:t>मृत्यु तिथि (सं.1680)</a:t>
            </a:r>
            <a:r>
              <a:rPr lang="hi-IN" dirty="0">
                <a:solidFill>
                  <a:srgbClr val="FF0000"/>
                </a:solidFill>
              </a:rPr>
              <a:t> - </a:t>
            </a:r>
            <a:r>
              <a:rPr lang="hi-IN" sz="2700" dirty="0">
                <a:solidFill>
                  <a:srgbClr val="FF0000"/>
                </a:solidFill>
              </a:rPr>
              <a:t>सर्वमान्य</a:t>
            </a:r>
            <a:br>
              <a:rPr lang="en-IN" sz="2700" dirty="0">
                <a:solidFill>
                  <a:srgbClr val="FF0000"/>
                </a:solidFill>
              </a:rPr>
            </a:br>
            <a:br>
              <a:rPr lang="en-IN" dirty="0">
                <a:solidFill>
                  <a:srgbClr val="FF0000"/>
                </a:solidFill>
              </a:rPr>
            </a:br>
            <a:br>
              <a:rPr lang="en-IN" dirty="0">
                <a:solidFill>
                  <a:srgbClr val="FF0000"/>
                </a:solidFill>
              </a:rPr>
            </a:br>
            <a:br>
              <a:rPr lang="en-IN" dirty="0">
                <a:solidFill>
                  <a:srgbClr val="FF0000"/>
                </a:solidFill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A59D0-0B5B-467E-A978-7AF7A10FF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8183"/>
            <a:ext cx="10515600" cy="4738780"/>
          </a:xfrm>
        </p:spPr>
        <p:txBody>
          <a:bodyPr/>
          <a:lstStyle/>
          <a:p>
            <a:pPr marL="3657600" lvl="8" indent="0">
              <a:buNone/>
            </a:pP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1C696D-FCFE-4C59-B4F5-EB821C293779}"/>
              </a:ext>
            </a:extLst>
          </p:cNvPr>
          <p:cNvSpPr/>
          <p:nvPr/>
        </p:nvSpPr>
        <p:spPr>
          <a:xfrm>
            <a:off x="1117699" y="1690689"/>
            <a:ext cx="2363236" cy="70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>
                <a:solidFill>
                  <a:schemeClr val="accent3"/>
                </a:solidFill>
              </a:rPr>
              <a:t>जन्म-तिथि</a:t>
            </a:r>
            <a:endParaRPr lang="en-IN" dirty="0">
              <a:solidFill>
                <a:schemeClr val="accent3"/>
              </a:solidFill>
            </a:endParaRPr>
          </a:p>
          <a:p>
            <a:pPr algn="ctr"/>
            <a:r>
              <a:rPr lang="hi-IN" dirty="0">
                <a:solidFill>
                  <a:schemeClr val="accent3"/>
                </a:solidFill>
              </a:rPr>
              <a:t>(सं. 1554)</a:t>
            </a:r>
            <a:endParaRPr lang="en-IN" dirty="0">
              <a:solidFill>
                <a:schemeClr val="accent3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E4DF0B-DB84-454B-AF36-ED9598538E07}"/>
              </a:ext>
            </a:extLst>
          </p:cNvPr>
          <p:cNvSpPr/>
          <p:nvPr/>
        </p:nvSpPr>
        <p:spPr>
          <a:xfrm>
            <a:off x="1225119" y="2805845"/>
            <a:ext cx="2148396" cy="5765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  <a:p>
            <a:pPr algn="ctr"/>
            <a:r>
              <a:rPr lang="hi-IN" dirty="0">
                <a:solidFill>
                  <a:schemeClr val="accent3"/>
                </a:solidFill>
              </a:rPr>
              <a:t>जन्म-तिथि</a:t>
            </a:r>
            <a:endParaRPr lang="en-IN" dirty="0">
              <a:solidFill>
                <a:schemeClr val="accent3"/>
              </a:solidFill>
            </a:endParaRPr>
          </a:p>
          <a:p>
            <a:pPr algn="ctr"/>
            <a:r>
              <a:rPr lang="hi-IN" dirty="0">
                <a:solidFill>
                  <a:schemeClr val="accent3"/>
                </a:solidFill>
              </a:rPr>
              <a:t>(सं. 1583)</a:t>
            </a:r>
            <a:endParaRPr lang="en-IN" dirty="0">
              <a:solidFill>
                <a:schemeClr val="accent3"/>
              </a:solidFill>
            </a:endParaRPr>
          </a:p>
          <a:p>
            <a:pPr algn="ctr"/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2FB83F-BD4C-4700-8D67-DBB2CBE43EEC}"/>
              </a:ext>
            </a:extLst>
          </p:cNvPr>
          <p:cNvSpPr txBox="1"/>
          <p:nvPr/>
        </p:nvSpPr>
        <p:spPr>
          <a:xfrm>
            <a:off x="2760955" y="5770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6F9E95-7EC1-442B-A334-0D491CF1A456}"/>
              </a:ext>
            </a:extLst>
          </p:cNvPr>
          <p:cNvSpPr/>
          <p:nvPr/>
        </p:nvSpPr>
        <p:spPr>
          <a:xfrm>
            <a:off x="6658252" y="1602599"/>
            <a:ext cx="4598633" cy="7962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hi-IN" sz="1800" dirty="0">
              <a:solidFill>
                <a:schemeClr val="accent1"/>
              </a:solidFill>
            </a:endParaRPr>
          </a:p>
          <a:p>
            <a:pPr algn="ctr"/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175821-6E80-47D0-959C-58A8032DC784}"/>
              </a:ext>
            </a:extLst>
          </p:cNvPr>
          <p:cNvSpPr txBox="1"/>
          <p:nvPr/>
        </p:nvSpPr>
        <p:spPr>
          <a:xfrm>
            <a:off x="6658252" y="1771964"/>
            <a:ext cx="46955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 </a:t>
            </a:r>
            <a:r>
              <a:rPr lang="hi-IN" dirty="0"/>
              <a:t>बेनीमाधवदास कृत गोसाई चरित</a:t>
            </a: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i-IN" dirty="0"/>
              <a:t>रघुबरदास रचित तुलसी चरित</a:t>
            </a:r>
            <a:endParaRPr lang="en-IN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62FC8CA1-E0F2-499F-8945-6E57DEF0B75F}"/>
              </a:ext>
            </a:extLst>
          </p:cNvPr>
          <p:cNvSpPr/>
          <p:nvPr/>
        </p:nvSpPr>
        <p:spPr>
          <a:xfrm>
            <a:off x="3852421" y="1690689"/>
            <a:ext cx="978408" cy="562864"/>
          </a:xfrm>
          <a:prstGeom prst="rightArrow">
            <a:avLst>
              <a:gd name="adj1" fmla="val 50000"/>
              <a:gd name="adj2" fmla="val 581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1323F45A-A3E1-45E5-9F3D-1B295A7662A0}"/>
              </a:ext>
            </a:extLst>
          </p:cNvPr>
          <p:cNvSpPr/>
          <p:nvPr/>
        </p:nvSpPr>
        <p:spPr>
          <a:xfrm>
            <a:off x="3852421" y="2805845"/>
            <a:ext cx="891465" cy="576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D66686-DD6B-4EF8-BAA6-A24B37DA05E7}"/>
              </a:ext>
            </a:extLst>
          </p:cNvPr>
          <p:cNvSpPr/>
          <p:nvPr/>
        </p:nvSpPr>
        <p:spPr>
          <a:xfrm>
            <a:off x="6561336" y="2805845"/>
            <a:ext cx="4695548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i-IN" dirty="0">
                <a:solidFill>
                  <a:schemeClr val="tx1"/>
                </a:solidFill>
              </a:rPr>
              <a:t>शिवसिंह सेंगर कृत शिवसिंह सरोज में 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84F5E69-03C1-443E-82B5-AAF064A928C6}"/>
              </a:ext>
            </a:extLst>
          </p:cNvPr>
          <p:cNvSpPr/>
          <p:nvPr/>
        </p:nvSpPr>
        <p:spPr>
          <a:xfrm>
            <a:off x="1225119" y="4065973"/>
            <a:ext cx="2148396" cy="7457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  <a:p>
            <a:pPr algn="ctr"/>
            <a:r>
              <a:rPr lang="hi-IN" dirty="0">
                <a:solidFill>
                  <a:schemeClr val="accent3"/>
                </a:solidFill>
              </a:rPr>
              <a:t>जन्म-तिथि</a:t>
            </a:r>
            <a:endParaRPr lang="en-IN" dirty="0">
              <a:solidFill>
                <a:schemeClr val="accent3"/>
              </a:solidFill>
            </a:endParaRPr>
          </a:p>
          <a:p>
            <a:pPr algn="ctr"/>
            <a:r>
              <a:rPr lang="hi-IN" dirty="0">
                <a:solidFill>
                  <a:schemeClr val="accent3"/>
                </a:solidFill>
              </a:rPr>
              <a:t>(सं. 1589)</a:t>
            </a:r>
            <a:endParaRPr lang="en-IN" dirty="0">
              <a:solidFill>
                <a:schemeClr val="accent3"/>
              </a:solidFill>
            </a:endParaRPr>
          </a:p>
          <a:p>
            <a:pPr algn="ctr"/>
            <a:endParaRPr lang="en-IN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3AD270A5-06C6-4038-B06F-C6216D57074B}"/>
              </a:ext>
            </a:extLst>
          </p:cNvPr>
          <p:cNvSpPr/>
          <p:nvPr/>
        </p:nvSpPr>
        <p:spPr>
          <a:xfrm>
            <a:off x="3852420" y="4065974"/>
            <a:ext cx="891465" cy="576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24E287B-458E-4E36-B2E8-6F288FCC7B07}"/>
              </a:ext>
            </a:extLst>
          </p:cNvPr>
          <p:cNvSpPr/>
          <p:nvPr/>
        </p:nvSpPr>
        <p:spPr>
          <a:xfrm>
            <a:off x="6561336" y="3689974"/>
            <a:ext cx="4695548" cy="1206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    </a:t>
            </a:r>
            <a:r>
              <a:rPr lang="hi-IN" dirty="0">
                <a:solidFill>
                  <a:schemeClr val="tx1"/>
                </a:solidFill>
              </a:rPr>
              <a:t>पं. रामगुलाम द्विवेदी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    </a:t>
            </a:r>
            <a:r>
              <a:rPr lang="hi-IN" dirty="0">
                <a:solidFill>
                  <a:schemeClr val="tx1"/>
                </a:solidFill>
              </a:rPr>
              <a:t>जार्ज ग्रियर्सन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    </a:t>
            </a:r>
            <a:r>
              <a:rPr lang="hi-IN" dirty="0">
                <a:solidFill>
                  <a:schemeClr val="tx1"/>
                </a:solidFill>
              </a:rPr>
              <a:t>माताप्रसाद गुप्त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   </a:t>
            </a:r>
            <a:r>
              <a:rPr lang="hi-IN" dirty="0">
                <a:solidFill>
                  <a:schemeClr val="tx1"/>
                </a:solidFill>
              </a:rPr>
              <a:t>अन्तःसाक्ष्य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D1F6CED-0364-49C3-96FE-F928BE6F3C38}"/>
              </a:ext>
            </a:extLst>
          </p:cNvPr>
          <p:cNvSpPr/>
          <p:nvPr/>
        </p:nvSpPr>
        <p:spPr>
          <a:xfrm>
            <a:off x="2610035" y="5049494"/>
            <a:ext cx="5246703" cy="104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2400" dirty="0">
                <a:solidFill>
                  <a:schemeClr val="accent6"/>
                </a:solidFill>
              </a:rPr>
              <a:t>निष्कर्ष</a:t>
            </a:r>
            <a:r>
              <a:rPr lang="en-IN" dirty="0"/>
              <a:t>        </a:t>
            </a:r>
            <a:r>
              <a:rPr lang="hi-IN" dirty="0">
                <a:solidFill>
                  <a:schemeClr val="accent3"/>
                </a:solidFill>
              </a:rPr>
              <a:t>जन्म-तिथि(सं. 1589)</a:t>
            </a:r>
            <a:r>
              <a:rPr lang="hi-IN" dirty="0">
                <a:solidFill>
                  <a:srgbClr val="FF0000"/>
                </a:solidFill>
              </a:rPr>
              <a:t> </a:t>
            </a:r>
            <a:r>
              <a:rPr lang="hi-IN" dirty="0">
                <a:solidFill>
                  <a:schemeClr val="bg1"/>
                </a:solidFill>
              </a:rPr>
              <a:t>ही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hi-IN" dirty="0"/>
              <a:t> युक्तिसंगत</a:t>
            </a:r>
            <a:endParaRPr lang="en-IN" dirty="0"/>
          </a:p>
          <a:p>
            <a:pPr algn="ctr"/>
            <a:r>
              <a:rPr lang="hi-IN" sz="1800" dirty="0">
                <a:solidFill>
                  <a:schemeClr val="accent3"/>
                </a:solidFill>
              </a:rPr>
              <a:t>मृत्यु तिथि (सं.1680)</a:t>
            </a:r>
            <a:endParaRPr lang="en-IN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525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C15624D-CCAD-42E2-9695-F9215925297E}"/>
              </a:ext>
            </a:extLst>
          </p:cNvPr>
          <p:cNvSpPr/>
          <p:nvPr/>
        </p:nvSpPr>
        <p:spPr>
          <a:xfrm>
            <a:off x="2343705" y="337351"/>
            <a:ext cx="672039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2800" dirty="0">
                <a:solidFill>
                  <a:schemeClr val="accent6"/>
                </a:solidFill>
              </a:rPr>
              <a:t>जन्मस्थान</a:t>
            </a:r>
            <a:r>
              <a:rPr lang="en-IN" sz="2800" dirty="0">
                <a:solidFill>
                  <a:schemeClr val="accent6"/>
                </a:solidFill>
              </a:rPr>
              <a:t> </a:t>
            </a:r>
            <a:r>
              <a:rPr lang="hi-IN" dirty="0">
                <a:solidFill>
                  <a:schemeClr val="accent3"/>
                </a:solidFill>
              </a:rPr>
              <a:t>-</a:t>
            </a:r>
            <a:r>
              <a:rPr lang="en-IN" dirty="0"/>
              <a:t> </a:t>
            </a:r>
            <a:r>
              <a:rPr lang="hi-IN" sz="2000" dirty="0"/>
              <a:t>मतभेद</a:t>
            </a:r>
            <a:r>
              <a:rPr lang="en-IN" sz="2000" dirty="0"/>
              <a:t> </a:t>
            </a:r>
            <a:r>
              <a:rPr lang="hi-IN" sz="2000" dirty="0">
                <a:solidFill>
                  <a:schemeClr val="accent3"/>
                </a:solidFill>
              </a:rPr>
              <a:t>–</a:t>
            </a:r>
            <a:r>
              <a:rPr lang="en-IN" sz="2000" dirty="0"/>
              <a:t> </a:t>
            </a:r>
            <a:r>
              <a:rPr lang="hi-IN" sz="2000" dirty="0"/>
              <a:t> </a:t>
            </a:r>
            <a:r>
              <a:rPr lang="hi-IN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अनिश्चित</a:t>
            </a:r>
            <a:endParaRPr lang="hi-IN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/>
            <a:endParaRPr lang="en-IN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F43F6B3-36ED-46E7-8121-5DDB604B0DA8}"/>
              </a:ext>
            </a:extLst>
          </p:cNvPr>
          <p:cNvCxnSpPr>
            <a:cxnSpLocks/>
          </p:cNvCxnSpPr>
          <p:nvPr/>
        </p:nvCxnSpPr>
        <p:spPr>
          <a:xfrm flipV="1">
            <a:off x="3328018" y="443883"/>
            <a:ext cx="3553287" cy="2334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3563E5-C4EF-4C35-9AEE-EDEEC8B7548C}"/>
              </a:ext>
            </a:extLst>
          </p:cNvPr>
          <p:cNvCxnSpPr>
            <a:cxnSpLocks/>
            <a:stCxn id="5" idx="2"/>
            <a:endCxn id="21" idx="0"/>
          </p:cNvCxnSpPr>
          <p:nvPr/>
        </p:nvCxnSpPr>
        <p:spPr>
          <a:xfrm>
            <a:off x="5703903" y="1251751"/>
            <a:ext cx="2605596" cy="1651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A816881F-1A5C-4BDF-89EE-C3CE144C10BA}"/>
              </a:ext>
            </a:extLst>
          </p:cNvPr>
          <p:cNvSpPr/>
          <p:nvPr/>
        </p:nvSpPr>
        <p:spPr>
          <a:xfrm>
            <a:off x="2194116" y="2778711"/>
            <a:ext cx="1864308" cy="790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>
                <a:solidFill>
                  <a:schemeClr val="accent6"/>
                </a:solidFill>
              </a:rPr>
              <a:t>राजापुर</a:t>
            </a:r>
            <a:endParaRPr lang="en-IN" dirty="0">
              <a:solidFill>
                <a:schemeClr val="accent6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05C308-36B0-42B6-BEB4-E1901EC83489}"/>
              </a:ext>
            </a:extLst>
          </p:cNvPr>
          <p:cNvSpPr/>
          <p:nvPr/>
        </p:nvSpPr>
        <p:spPr>
          <a:xfrm>
            <a:off x="7430610" y="2902997"/>
            <a:ext cx="1757778" cy="790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>
                <a:solidFill>
                  <a:schemeClr val="accent6"/>
                </a:solidFill>
              </a:rPr>
              <a:t>सोरों</a:t>
            </a:r>
            <a:r>
              <a:rPr lang="en-IN" dirty="0">
                <a:solidFill>
                  <a:schemeClr val="accent6"/>
                </a:solidFill>
              </a:rPr>
              <a:t> </a:t>
            </a:r>
            <a:r>
              <a:rPr lang="hi-IN" dirty="0">
                <a:solidFill>
                  <a:schemeClr val="accent6"/>
                </a:solidFill>
              </a:rPr>
              <a:t>(सूकर</a:t>
            </a:r>
            <a:r>
              <a:rPr lang="en-IN" dirty="0">
                <a:solidFill>
                  <a:schemeClr val="accent6"/>
                </a:solidFill>
              </a:rPr>
              <a:t> </a:t>
            </a:r>
            <a:r>
              <a:rPr lang="hi-IN" dirty="0">
                <a:solidFill>
                  <a:schemeClr val="accent6"/>
                </a:solidFill>
              </a:rPr>
              <a:t>क्षेत्र)</a:t>
            </a:r>
            <a:endParaRPr lang="en-IN" dirty="0">
              <a:solidFill>
                <a:schemeClr val="accent6"/>
              </a:solidFill>
            </a:endParaRPr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EB162043-5C90-41F8-862E-E1C690565993}"/>
              </a:ext>
            </a:extLst>
          </p:cNvPr>
          <p:cNvSpPr/>
          <p:nvPr/>
        </p:nvSpPr>
        <p:spPr>
          <a:xfrm>
            <a:off x="3080551" y="3568824"/>
            <a:ext cx="45719" cy="4705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88393125-E3B8-4F8B-B95F-B7C7AD7BC7BE}"/>
              </a:ext>
            </a:extLst>
          </p:cNvPr>
          <p:cNvSpPr/>
          <p:nvPr/>
        </p:nvSpPr>
        <p:spPr>
          <a:xfrm>
            <a:off x="8416031" y="3693110"/>
            <a:ext cx="45719" cy="4705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3E687FD-938A-4E80-9660-225609B90320}"/>
              </a:ext>
            </a:extLst>
          </p:cNvPr>
          <p:cNvSpPr/>
          <p:nvPr/>
        </p:nvSpPr>
        <p:spPr>
          <a:xfrm>
            <a:off x="2015231" y="4079290"/>
            <a:ext cx="2601157" cy="1948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i-IN" dirty="0">
                <a:solidFill>
                  <a:srgbClr val="FFFF00"/>
                </a:solidFill>
              </a:rPr>
              <a:t>गोसाई चरित</a:t>
            </a:r>
            <a:endParaRPr lang="en-IN" dirty="0">
              <a:solidFill>
                <a:srgbClr val="FFFF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dirty="0">
                <a:solidFill>
                  <a:srgbClr val="FFFF00"/>
                </a:solidFill>
              </a:rPr>
              <a:t> </a:t>
            </a:r>
            <a:r>
              <a:rPr lang="hi-IN" dirty="0">
                <a:solidFill>
                  <a:srgbClr val="FFFF00"/>
                </a:solidFill>
              </a:rPr>
              <a:t>तुलसी चरित</a:t>
            </a:r>
            <a:endParaRPr lang="en-IN" dirty="0">
              <a:solidFill>
                <a:srgbClr val="FFFF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dirty="0">
                <a:solidFill>
                  <a:srgbClr val="FFFF00"/>
                </a:solidFill>
              </a:rPr>
              <a:t> </a:t>
            </a:r>
            <a:r>
              <a:rPr lang="hi-IN" dirty="0">
                <a:solidFill>
                  <a:srgbClr val="FFFF00"/>
                </a:solidFill>
              </a:rPr>
              <a:t>शिवसिंह सेंगर</a:t>
            </a:r>
            <a:endParaRPr lang="en-IN" dirty="0">
              <a:solidFill>
                <a:srgbClr val="FFFF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dirty="0">
                <a:solidFill>
                  <a:srgbClr val="FFFF00"/>
                </a:solidFill>
              </a:rPr>
              <a:t> </a:t>
            </a:r>
            <a:r>
              <a:rPr lang="hi-IN" dirty="0">
                <a:solidFill>
                  <a:srgbClr val="FFFF00"/>
                </a:solidFill>
              </a:rPr>
              <a:t>पं.रामगुलाम द्विवेदी</a:t>
            </a:r>
            <a:r>
              <a:rPr lang="hi-IN" dirty="0">
                <a:solidFill>
                  <a:schemeClr val="tx1"/>
                </a:solidFill>
              </a:rPr>
              <a:t> </a:t>
            </a:r>
            <a:r>
              <a:rPr lang="hi-IN" sz="1800" dirty="0">
                <a:solidFill>
                  <a:schemeClr val="accent1"/>
                </a:solidFill>
              </a:rPr>
              <a:t> </a:t>
            </a:r>
            <a:endParaRPr lang="en-IN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9EAB879-8699-488B-A6F9-F3B8D6A1BA97}"/>
              </a:ext>
            </a:extLst>
          </p:cNvPr>
          <p:cNvSpPr/>
          <p:nvPr/>
        </p:nvSpPr>
        <p:spPr>
          <a:xfrm>
            <a:off x="6703972" y="4243526"/>
            <a:ext cx="3539530" cy="1948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i-IN" dirty="0">
                <a:solidFill>
                  <a:srgbClr val="FFFF00"/>
                </a:solidFill>
              </a:rPr>
              <a:t>लाला सीताराम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i-IN" dirty="0">
                <a:solidFill>
                  <a:srgbClr val="FFFF00"/>
                </a:solidFill>
              </a:rPr>
              <a:t>गौरीशंकर द्विवेदी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i-IN" dirty="0">
                <a:solidFill>
                  <a:srgbClr val="FFFF00"/>
                </a:solidFill>
              </a:rPr>
              <a:t>रामनरेश त्रिपाठी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i-IN" dirty="0">
                <a:solidFill>
                  <a:srgbClr val="FFFF00"/>
                </a:solidFill>
              </a:rPr>
              <a:t>रामदत्त भारद्वाज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dirty="0">
                <a:solidFill>
                  <a:srgbClr val="FFFF00"/>
                </a:solidFill>
              </a:rPr>
              <a:t> </a:t>
            </a:r>
            <a:r>
              <a:rPr lang="hi-IN" dirty="0">
                <a:solidFill>
                  <a:srgbClr val="FFFF00"/>
                </a:solidFill>
              </a:rPr>
              <a:t>बांदा जिले के गजेटियर में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i-IN" dirty="0">
                <a:solidFill>
                  <a:srgbClr val="FFFF00"/>
                </a:solidFill>
              </a:rPr>
              <a:t>अन्तःसाक्ष्य</a:t>
            </a:r>
            <a:endParaRPr lang="en-IN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734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rrow: Right 2">
            <a:extLst>
              <a:ext uri="{FF2B5EF4-FFF2-40B4-BE49-F238E27FC236}">
                <a16:creationId xmlns:a16="http://schemas.microsoft.com/office/drawing/2014/main" id="{67C357C7-0F0F-4B7D-A474-65407915CA86}"/>
              </a:ext>
            </a:extLst>
          </p:cNvPr>
          <p:cNvSpPr/>
          <p:nvPr/>
        </p:nvSpPr>
        <p:spPr>
          <a:xfrm>
            <a:off x="3693110" y="603682"/>
            <a:ext cx="2402889" cy="3817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5279E2-2AA3-4EAF-87F5-8399539A24C4}"/>
              </a:ext>
            </a:extLst>
          </p:cNvPr>
          <p:cNvSpPr/>
          <p:nvPr/>
        </p:nvSpPr>
        <p:spPr>
          <a:xfrm>
            <a:off x="6711518" y="461639"/>
            <a:ext cx="5146088" cy="7457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/>
              <a:t>माता-हुलसी, पिता-आत्माराम </a:t>
            </a:r>
            <a:endParaRPr lang="en-IN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07A64AAE-01B3-490D-B33F-65AD935D34FB}"/>
              </a:ext>
            </a:extLst>
          </p:cNvPr>
          <p:cNvSpPr/>
          <p:nvPr/>
        </p:nvSpPr>
        <p:spPr>
          <a:xfrm>
            <a:off x="3693109" y="1993039"/>
            <a:ext cx="2402889" cy="483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46B39C7-8965-430D-8B98-3BDC4C0C509D}"/>
              </a:ext>
            </a:extLst>
          </p:cNvPr>
          <p:cNvSpPr/>
          <p:nvPr/>
        </p:nvSpPr>
        <p:spPr>
          <a:xfrm>
            <a:off x="1023889" y="3167109"/>
            <a:ext cx="1692677" cy="1005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/>
              <a:t>पुत्र</a:t>
            </a:r>
            <a:endParaRPr lang="en-IN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D6AA5BA-B4E9-4DB5-8490-91F81C9D8803}"/>
              </a:ext>
            </a:extLst>
          </p:cNvPr>
          <p:cNvSpPr/>
          <p:nvPr/>
        </p:nvSpPr>
        <p:spPr>
          <a:xfrm>
            <a:off x="1023888" y="4500979"/>
            <a:ext cx="1692675" cy="1005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/>
              <a:t>गुरू</a:t>
            </a:r>
            <a:endParaRPr lang="en-IN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1D8C689-1476-49C4-AE05-8122E2D884A2}"/>
              </a:ext>
            </a:extLst>
          </p:cNvPr>
          <p:cNvSpPr/>
          <p:nvPr/>
        </p:nvSpPr>
        <p:spPr>
          <a:xfrm>
            <a:off x="1023889" y="5799339"/>
            <a:ext cx="177257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/>
              <a:t>बचपन का नाम</a:t>
            </a:r>
            <a:endParaRPr lang="en-IN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F1FD7BE-0111-4DF1-85FA-4EEB9C34ACCC}"/>
              </a:ext>
            </a:extLst>
          </p:cNvPr>
          <p:cNvSpPr/>
          <p:nvPr/>
        </p:nvSpPr>
        <p:spPr>
          <a:xfrm>
            <a:off x="1023891" y="301841"/>
            <a:ext cx="1692672" cy="10497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/>
              <a:t>माता-पिता</a:t>
            </a:r>
            <a:endParaRPr lang="en-IN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5EF11D4-BACE-405A-963D-24843589E2A5}"/>
              </a:ext>
            </a:extLst>
          </p:cNvPr>
          <p:cNvSpPr/>
          <p:nvPr/>
        </p:nvSpPr>
        <p:spPr>
          <a:xfrm>
            <a:off x="1023890" y="1759999"/>
            <a:ext cx="1692676" cy="9765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/>
              <a:t>विवाह</a:t>
            </a:r>
          </a:p>
          <a:p>
            <a:pPr algn="ctr"/>
            <a:endParaRPr lang="en-IN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099BF1DC-B26C-4BA8-B318-DB11C435DB45}"/>
              </a:ext>
            </a:extLst>
          </p:cNvPr>
          <p:cNvSpPr/>
          <p:nvPr/>
        </p:nvSpPr>
        <p:spPr>
          <a:xfrm>
            <a:off x="3693110" y="3364638"/>
            <a:ext cx="2402888" cy="483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870C1413-22A8-41C3-BE44-C906312599A8}"/>
              </a:ext>
            </a:extLst>
          </p:cNvPr>
          <p:cNvSpPr/>
          <p:nvPr/>
        </p:nvSpPr>
        <p:spPr>
          <a:xfrm>
            <a:off x="3693109" y="4749560"/>
            <a:ext cx="2402889" cy="4838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A65CF27A-DECE-4914-95C9-B0735750BE87}"/>
              </a:ext>
            </a:extLst>
          </p:cNvPr>
          <p:cNvSpPr/>
          <p:nvPr/>
        </p:nvSpPr>
        <p:spPr>
          <a:xfrm>
            <a:off x="3693109" y="6169981"/>
            <a:ext cx="240288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A73C2D7-FB2A-4906-8B7F-C69E85037FDF}"/>
              </a:ext>
            </a:extLst>
          </p:cNvPr>
          <p:cNvSpPr/>
          <p:nvPr/>
        </p:nvSpPr>
        <p:spPr>
          <a:xfrm>
            <a:off x="6711518" y="1759999"/>
            <a:ext cx="5146087" cy="832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/>
              <a:t>राजापुर के दीनबंधु पाठक की पुत्री रत्नावली</a:t>
            </a:r>
            <a:endParaRPr lang="en-IN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66C931E-D521-4B7B-ADC4-EA6E887A0349}"/>
              </a:ext>
            </a:extLst>
          </p:cNvPr>
          <p:cNvSpPr/>
          <p:nvPr/>
        </p:nvSpPr>
        <p:spPr>
          <a:xfrm>
            <a:off x="6711519" y="3167109"/>
            <a:ext cx="5146086" cy="832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/>
              <a:t>तारक</a:t>
            </a:r>
            <a:r>
              <a:rPr lang="hi-IN" dirty="0">
                <a:solidFill>
                  <a:srgbClr val="FF0000"/>
                </a:solidFill>
              </a:rPr>
              <a:t> </a:t>
            </a:r>
            <a:r>
              <a:rPr lang="hi-IN" dirty="0">
                <a:solidFill>
                  <a:schemeClr val="tx1"/>
                </a:solidFill>
              </a:rPr>
              <a:t>-</a:t>
            </a:r>
            <a:r>
              <a:rPr lang="hi-IN" dirty="0"/>
              <a:t> किन्तु उसकी मृत्यु हो गई।</a:t>
            </a:r>
            <a:endParaRPr lang="en-IN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853CC-9507-4344-B861-C10B98E37511}"/>
              </a:ext>
            </a:extLst>
          </p:cNvPr>
          <p:cNvSpPr/>
          <p:nvPr/>
        </p:nvSpPr>
        <p:spPr>
          <a:xfrm>
            <a:off x="6711518" y="4574219"/>
            <a:ext cx="5146087" cy="9321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/>
              <a:t>बाबा नरहरिदास</a:t>
            </a:r>
            <a:endParaRPr lang="en-IN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CC32B42-7A04-4926-A7B8-1E3E74ED697F}"/>
              </a:ext>
            </a:extLst>
          </p:cNvPr>
          <p:cNvSpPr/>
          <p:nvPr/>
        </p:nvSpPr>
        <p:spPr>
          <a:xfrm>
            <a:off x="6711518" y="5908087"/>
            <a:ext cx="5146087" cy="805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/>
              <a:t>रामबोला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76088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3E48658E-3055-4DD3-BC0B-433195752812}"/>
              </a:ext>
            </a:extLst>
          </p:cNvPr>
          <p:cNvSpPr/>
          <p:nvPr/>
        </p:nvSpPr>
        <p:spPr>
          <a:xfrm>
            <a:off x="1819923" y="1378258"/>
            <a:ext cx="7989902" cy="41014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6600" dirty="0">
                <a:solidFill>
                  <a:schemeClr val="accent6"/>
                </a:solidFill>
              </a:rPr>
              <a:t>धन्यवाद !</a:t>
            </a:r>
            <a:endParaRPr lang="en-IN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37640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255</TotalTime>
  <Words>222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गोस्वामी तुलसीदास</vt:lpstr>
      <vt:lpstr> तुलसीदास    </vt:lpstr>
      <vt:lpstr>    जीवन वृत्त</vt:lpstr>
      <vt:lpstr>     जन्म-तिथि (सं.1589)   -   मतभेद                                                     मृत्यु तिथि (सं.1680) - सर्वमान्य  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गोस्वामी तुलसीदास: व्यक्तित्व एवं कृतित्व</dc:title>
  <dc:creator>Khushi</dc:creator>
  <cp:lastModifiedBy>Khushi</cp:lastModifiedBy>
  <cp:revision>35</cp:revision>
  <dcterms:created xsi:type="dcterms:W3CDTF">2020-10-30T14:37:08Z</dcterms:created>
  <dcterms:modified xsi:type="dcterms:W3CDTF">2020-11-02T14:27:14Z</dcterms:modified>
</cp:coreProperties>
</file>