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5E253-2315-4B37-95C4-532C30329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6ED869-B195-4891-AB53-657798151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8FD3A-D28A-4384-842C-58EF9522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176FF-D6BE-4446-8BA2-3635C8EE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1B276-2B0D-44D6-A082-23E8AAF9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49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F80BE-1359-46C2-89F3-C381BE24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1E59B-3853-4266-9A51-78F370250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B1390-1867-4A3C-9FF8-669310E9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F6B61-B25B-4460-9CCE-626090EB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C6235-1993-4154-8255-3CF24578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80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4B3320-1CC0-4F07-B67B-5627E1878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8B9175-4106-4E07-AAFB-FF3519629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7BFAB-5F6A-4C85-849A-24FE0057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727C8-AD11-4B68-8CAE-30CB2B159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7990D-B09C-4769-853D-2E173EC1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23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427E7-80C9-49BC-BEA7-0FAE6508A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3E3F5-D5B0-45E9-8983-DE662F757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B1A7E-FC3E-4B12-9158-60EADD13E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24DCB-8C9C-4908-8361-204B90F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36902-34FA-4198-879E-A05DB2CC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56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1FA94-3AF1-4C13-99D6-29DE9C7A3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88F56-A30C-4780-B64A-0F5AE9D6D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8F2BF-186E-487D-9D47-D7E0530C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92A86-6AAF-4269-BE5A-EC93D4B1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49A2D-552A-4599-B58A-3F8B66A9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163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2083-138E-4E70-82D6-EBE0BD7E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D994-C9A2-48C2-99EC-BA38C0EA3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A1D12-19D6-48D0-AD2C-063645C79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DB3F3-3B91-439A-A2C0-8BF49D75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2AD82-4F73-4B72-BA35-FDF51407D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DFF66-5665-4538-B4C3-1211C697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04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585E7-0F85-418F-AEC5-F9E4A85CC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F9C2D-CCF8-4C47-99B9-777CF5FBA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47DD2-98F4-4E97-8BA1-1F10EC7D7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13FFC-C7A0-44C5-94AD-AD41CD197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5E524-F1BA-4EAE-B4FA-878E4BB7F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F198A-0D02-464A-8465-74C51947A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FD1EF-FF3E-45F4-9D0F-236AB9F55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866994-0E2E-4B15-A299-A7AB33B5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40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966B7-CB61-488F-9C49-D086F7ED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78864-86B3-41F0-9291-E8937613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7ABD1-0C9E-46F5-83DE-A3E026DA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4F70B-ECFC-4991-BBC4-91E64B28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14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2F5099-F098-46B9-9081-3F361F55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30CAE-762F-4F78-916D-18229BED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591FA-E4F5-4BD6-95B3-7E866366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99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D8E76-4CA1-4ACD-BEEA-F22C500D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EF08-9928-450D-A316-0FEDA3CC7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7DAF7-8DFC-413F-A4C6-B9C2D38FF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E4E5E-1F3E-49F6-BF3A-6FA04BC0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0CFF2-EEFB-436A-B0FB-5C3E22D8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3FB25-A55F-4205-AB4E-EE6C1B1A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00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08D4-1A48-438B-8D08-C543956C8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91594A-107C-4321-A5A4-B71398FB59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DBD65-0AF5-4D86-9254-52871E47F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2821C-D6AF-49C4-8A16-B0CF70FD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D6999-268F-4CE3-AC98-9D96B316B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5633A-E59D-4BE3-8058-60ADFB3F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8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7EC4A4-0896-4F33-BA2B-B17CF3FD8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EFC40-9FBF-4F97-B169-9A0090333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50BB6-B517-4BD1-87D0-49FB0E230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0EE0-976E-42F5-8F41-DC015B97125F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66983-4129-46C9-A0E8-98063A2CA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D4164-42CF-4B79-89E1-AB512F0FC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A479B-94E6-423A-AD15-1A945A8BCF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23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F73284-9009-46BF-8DA7-C3D3063FD663}"/>
              </a:ext>
            </a:extLst>
          </p:cNvPr>
          <p:cNvSpPr txBox="1"/>
          <p:nvPr/>
        </p:nvSpPr>
        <p:spPr>
          <a:xfrm>
            <a:off x="1562100" y="1295401"/>
            <a:ext cx="9572625" cy="352425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just"/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IN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 Trade Theories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Supply Side Analysis                                                             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Adam Smith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Theory of Absolute Advantage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David Ricardo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Theory of Comparative Advantage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Demand Side Analysis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J. S. Mill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Theory of Reciprocal Demand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85868D-C4DD-4DCC-9CDA-D6B3CEF44BEE}"/>
              </a:ext>
            </a:extLst>
          </p:cNvPr>
          <p:cNvCxnSpPr/>
          <p:nvPr/>
        </p:nvCxnSpPr>
        <p:spPr>
          <a:xfrm>
            <a:off x="5048250" y="1609725"/>
            <a:ext cx="0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BE5D5B-5BAF-4FC4-BC97-26E613CD07A0}"/>
              </a:ext>
            </a:extLst>
          </p:cNvPr>
          <p:cNvCxnSpPr/>
          <p:nvPr/>
        </p:nvCxnSpPr>
        <p:spPr>
          <a:xfrm>
            <a:off x="2390775" y="1914525"/>
            <a:ext cx="5153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00B9DF-C302-4A6D-900E-8EDB372D7049}"/>
              </a:ext>
            </a:extLst>
          </p:cNvPr>
          <p:cNvCxnSpPr/>
          <p:nvPr/>
        </p:nvCxnSpPr>
        <p:spPr>
          <a:xfrm>
            <a:off x="2390775" y="1924050"/>
            <a:ext cx="0" cy="40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2C2EA7-C460-4B08-AC48-5BC415F3BCD9}"/>
              </a:ext>
            </a:extLst>
          </p:cNvPr>
          <p:cNvCxnSpPr/>
          <p:nvPr/>
        </p:nvCxnSpPr>
        <p:spPr>
          <a:xfrm>
            <a:off x="7543800" y="1914525"/>
            <a:ext cx="0" cy="466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17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897DE4-1A26-468E-9FE7-DC43E2422191}"/>
              </a:ext>
            </a:extLst>
          </p:cNvPr>
          <p:cNvSpPr txBox="1"/>
          <p:nvPr/>
        </p:nvSpPr>
        <p:spPr>
          <a:xfrm>
            <a:off x="2309812" y="1905000"/>
            <a:ext cx="75723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Absolute Advantage</a:t>
            </a:r>
          </a:p>
          <a:p>
            <a:pPr algn="ctr"/>
            <a:endParaRPr lang="en-IN" sz="4400" dirty="0"/>
          </a:p>
          <a:p>
            <a:pPr algn="ctr"/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Adam Smith</a:t>
            </a:r>
          </a:p>
        </p:txBody>
      </p:sp>
    </p:spTree>
    <p:extLst>
      <p:ext uri="{BB962C8B-B14F-4D97-AF65-F5344CB8AC3E}">
        <p14:creationId xmlns:p14="http://schemas.microsoft.com/office/powerpoint/2010/main" val="358232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C6A5EB-0A39-4636-B30D-D170A7DCBA90}"/>
              </a:ext>
            </a:extLst>
          </p:cNvPr>
          <p:cNvSpPr txBox="1"/>
          <p:nvPr/>
        </p:nvSpPr>
        <p:spPr>
          <a:xfrm>
            <a:off x="1847850" y="1257300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Trade</a:t>
            </a: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labour enhanced in International Market</a:t>
            </a: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Output Maximised</a:t>
            </a: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Win-Win situation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enhances international Welfare</a:t>
            </a: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000C4E90-1281-4B55-BE0D-546CD1D44C6E}"/>
              </a:ext>
            </a:extLst>
          </p:cNvPr>
          <p:cNvSpPr/>
          <p:nvPr/>
        </p:nvSpPr>
        <p:spPr>
          <a:xfrm>
            <a:off x="6296023" y="1687979"/>
            <a:ext cx="466725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61824AFC-E3E0-45D6-90FC-114A046818BC}"/>
              </a:ext>
            </a:extLst>
          </p:cNvPr>
          <p:cNvSpPr/>
          <p:nvPr/>
        </p:nvSpPr>
        <p:spPr>
          <a:xfrm>
            <a:off x="6296025" y="2847975"/>
            <a:ext cx="466725" cy="723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D80D1E5E-2CD0-4B9D-BBC2-3F6546ABD359}"/>
              </a:ext>
            </a:extLst>
          </p:cNvPr>
          <p:cNvSpPr/>
          <p:nvPr/>
        </p:nvSpPr>
        <p:spPr>
          <a:xfrm>
            <a:off x="6296024" y="3952875"/>
            <a:ext cx="466725" cy="723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008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3ED696-1352-4221-8D20-141D0835C8FE}"/>
              </a:ext>
            </a:extLst>
          </p:cNvPr>
          <p:cNvSpPr txBox="1"/>
          <p:nvPr/>
        </p:nvSpPr>
        <p:spPr>
          <a:xfrm>
            <a:off x="1028700" y="742950"/>
            <a:ext cx="105822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Specialization: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Specialisation among countries based on Absolute Advantage Principle.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of the Nature of natural Advantage.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Specialization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E6D88BE-19E7-425C-B9F0-A8FDFE6C83EE}"/>
              </a:ext>
            </a:extLst>
          </p:cNvPr>
          <p:cNvCxnSpPr>
            <a:cxnSpLocks/>
          </p:cNvCxnSpPr>
          <p:nvPr/>
        </p:nvCxnSpPr>
        <p:spPr>
          <a:xfrm>
            <a:off x="6248402" y="2774274"/>
            <a:ext cx="0" cy="302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A01BC8-9EC4-4BCE-ADD2-8C35D595C8AD}"/>
              </a:ext>
            </a:extLst>
          </p:cNvPr>
          <p:cNvCxnSpPr/>
          <p:nvPr/>
        </p:nvCxnSpPr>
        <p:spPr>
          <a:xfrm>
            <a:off x="4505325" y="3076575"/>
            <a:ext cx="3562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EEAB54-CD82-492E-BCBF-1D5C93029345}"/>
              </a:ext>
            </a:extLst>
          </p:cNvPr>
          <p:cNvCxnSpPr/>
          <p:nvPr/>
        </p:nvCxnSpPr>
        <p:spPr>
          <a:xfrm>
            <a:off x="4505325" y="3076575"/>
            <a:ext cx="0" cy="428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F83F8B-5E21-47EB-A8C3-A0831635C5CF}"/>
              </a:ext>
            </a:extLst>
          </p:cNvPr>
          <p:cNvCxnSpPr/>
          <p:nvPr/>
        </p:nvCxnSpPr>
        <p:spPr>
          <a:xfrm>
            <a:off x="8077200" y="3076575"/>
            <a:ext cx="0" cy="428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76E858-77B1-4384-A04E-3E75F9864630}"/>
              </a:ext>
            </a:extLst>
          </p:cNvPr>
          <p:cNvSpPr txBox="1"/>
          <p:nvPr/>
        </p:nvSpPr>
        <p:spPr>
          <a:xfrm>
            <a:off x="900115" y="3428999"/>
            <a:ext cx="4286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u="sng" dirty="0"/>
              <a:t>Partial Specialisation</a:t>
            </a:r>
          </a:p>
          <a:p>
            <a:pPr algn="r"/>
            <a:endParaRPr lang="en-IN" dirty="0"/>
          </a:p>
          <a:p>
            <a:pPr algn="r"/>
            <a:r>
              <a:rPr lang="en-IN" dirty="0"/>
              <a:t>Majority of production of product having natural Benefits but production of other products is also done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0C24C3-AC4E-4037-8A52-FC041420528C}"/>
              </a:ext>
            </a:extLst>
          </p:cNvPr>
          <p:cNvSpPr txBox="1"/>
          <p:nvPr/>
        </p:nvSpPr>
        <p:spPr>
          <a:xfrm>
            <a:off x="7005644" y="3399354"/>
            <a:ext cx="4367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u="sng" dirty="0"/>
              <a:t>Complete Specialisation</a:t>
            </a:r>
          </a:p>
          <a:p>
            <a:endParaRPr lang="en-IN" dirty="0"/>
          </a:p>
          <a:p>
            <a:r>
              <a:rPr lang="en-IN" dirty="0"/>
              <a:t>No production of other products than having Natural Benefits</a:t>
            </a:r>
          </a:p>
        </p:txBody>
      </p:sp>
    </p:spTree>
    <p:extLst>
      <p:ext uri="{BB962C8B-B14F-4D97-AF65-F5344CB8AC3E}">
        <p14:creationId xmlns:p14="http://schemas.microsoft.com/office/powerpoint/2010/main" val="370010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360AE5-03D4-4EAA-99AB-3CC181E2F209}"/>
              </a:ext>
            </a:extLst>
          </p:cNvPr>
          <p:cNvSpPr txBox="1"/>
          <p:nvPr/>
        </p:nvSpPr>
        <p:spPr>
          <a:xfrm>
            <a:off x="1238250" y="1028700"/>
            <a:ext cx="9496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Assumptions: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2 X 1 Model</a:t>
            </a:r>
          </a:p>
          <a:p>
            <a:pPr marL="342900" indent="-342900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Factors of production are Fully Employed.</a:t>
            </a:r>
          </a:p>
          <a:p>
            <a:pPr marL="342900" indent="-342900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returns to Scale in production.</a:t>
            </a:r>
          </a:p>
          <a:p>
            <a:pPr marL="342900" indent="-342900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Transportation Cost.</a:t>
            </a:r>
          </a:p>
          <a:p>
            <a:pPr marL="342900" indent="-342900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Labour Units Are Homogenous.</a:t>
            </a:r>
          </a:p>
          <a:p>
            <a:pPr marL="342900" indent="-342900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Free Trade: No barrier as tariff or Quota exist.</a:t>
            </a:r>
          </a:p>
          <a:p>
            <a:pPr marL="342900" indent="-342900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Labour is the only  Factor of production.</a:t>
            </a:r>
          </a:p>
        </p:txBody>
      </p:sp>
    </p:spTree>
    <p:extLst>
      <p:ext uri="{BB962C8B-B14F-4D97-AF65-F5344CB8AC3E}">
        <p14:creationId xmlns:p14="http://schemas.microsoft.com/office/powerpoint/2010/main" val="81470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883312-7E19-402B-8516-52E8CA7500DA}"/>
              </a:ext>
            </a:extLst>
          </p:cNvPr>
          <p:cNvSpPr txBox="1"/>
          <p:nvPr/>
        </p:nvSpPr>
        <p:spPr>
          <a:xfrm>
            <a:off x="1276350" y="971550"/>
            <a:ext cx="10153650" cy="555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 of One unit of Labour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Hence, Absolute advantage for: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 A – Food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 B- Cloth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C1842C-A55A-42A6-9E1E-3AE5419D8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45157"/>
              </p:ext>
            </p:extLst>
          </p:nvPr>
        </p:nvGraphicFramePr>
        <p:xfrm>
          <a:off x="1276350" y="1800225"/>
          <a:ext cx="8743952" cy="2609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5988">
                  <a:extLst>
                    <a:ext uri="{9D8B030D-6E8A-4147-A177-3AD203B41FA5}">
                      <a16:colId xmlns:a16="http://schemas.microsoft.com/office/drawing/2014/main" val="1493564464"/>
                    </a:ext>
                  </a:extLst>
                </a:gridCol>
                <a:gridCol w="2185988">
                  <a:extLst>
                    <a:ext uri="{9D8B030D-6E8A-4147-A177-3AD203B41FA5}">
                      <a16:colId xmlns:a16="http://schemas.microsoft.com/office/drawing/2014/main" val="2791435502"/>
                    </a:ext>
                  </a:extLst>
                </a:gridCol>
                <a:gridCol w="2185988">
                  <a:extLst>
                    <a:ext uri="{9D8B030D-6E8A-4147-A177-3AD203B41FA5}">
                      <a16:colId xmlns:a16="http://schemas.microsoft.com/office/drawing/2014/main" val="1522435692"/>
                    </a:ext>
                  </a:extLst>
                </a:gridCol>
                <a:gridCol w="2185988">
                  <a:extLst>
                    <a:ext uri="{9D8B030D-6E8A-4147-A177-3AD203B41FA5}">
                      <a16:colId xmlns:a16="http://schemas.microsoft.com/office/drawing/2014/main" val="3110214698"/>
                    </a:ext>
                  </a:extLst>
                </a:gridCol>
              </a:tblGrid>
              <a:tr h="6100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 A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 B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329634"/>
                  </a:ext>
                </a:extLst>
              </a:tr>
              <a:tr h="999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Food 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unit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Unit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30 unit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304450"/>
                  </a:ext>
                </a:extLst>
              </a:tr>
              <a:tr h="999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Cloth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Unit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Unit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=14 unit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8827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89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B5429F-4E75-46C3-8EB1-1EEC25836959}"/>
              </a:ext>
            </a:extLst>
          </p:cNvPr>
          <p:cNvSpPr txBox="1"/>
          <p:nvPr/>
        </p:nvSpPr>
        <p:spPr>
          <a:xfrm>
            <a:off x="904873" y="1266825"/>
            <a:ext cx="10610850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 of One unit of Labour</a:t>
            </a:r>
            <a:endParaRPr lang="en-IN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307845-5DF5-4E4E-8531-E94AF253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97439"/>
              </p:ext>
            </p:extLst>
          </p:nvPr>
        </p:nvGraphicFramePr>
        <p:xfrm>
          <a:off x="1400175" y="1927464"/>
          <a:ext cx="8772524" cy="3003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3131">
                  <a:extLst>
                    <a:ext uri="{9D8B030D-6E8A-4147-A177-3AD203B41FA5}">
                      <a16:colId xmlns:a16="http://schemas.microsoft.com/office/drawing/2014/main" val="2942277195"/>
                    </a:ext>
                  </a:extLst>
                </a:gridCol>
                <a:gridCol w="2193131">
                  <a:extLst>
                    <a:ext uri="{9D8B030D-6E8A-4147-A177-3AD203B41FA5}">
                      <a16:colId xmlns:a16="http://schemas.microsoft.com/office/drawing/2014/main" val="796149525"/>
                    </a:ext>
                  </a:extLst>
                </a:gridCol>
                <a:gridCol w="2193131">
                  <a:extLst>
                    <a:ext uri="{9D8B030D-6E8A-4147-A177-3AD203B41FA5}">
                      <a16:colId xmlns:a16="http://schemas.microsoft.com/office/drawing/2014/main" val="1339391613"/>
                    </a:ext>
                  </a:extLst>
                </a:gridCol>
                <a:gridCol w="2193131">
                  <a:extLst>
                    <a:ext uri="{9D8B030D-6E8A-4147-A177-3AD203B41FA5}">
                      <a16:colId xmlns:a16="http://schemas.microsoft.com/office/drawing/2014/main" val="3114959616"/>
                    </a:ext>
                  </a:extLst>
                </a:gridCol>
              </a:tblGrid>
              <a:tr h="7019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 A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 B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0801385"/>
                  </a:ext>
                </a:extLst>
              </a:tr>
              <a:tr h="1150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Food 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unit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Unit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=40 unit(new)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027902"/>
                  </a:ext>
                </a:extLst>
              </a:tr>
              <a:tr h="11505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Cloth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Unit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Unit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16 unit (New)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0017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31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06C7A2-5947-448D-A839-4A4018C84C11}"/>
              </a:ext>
            </a:extLst>
          </p:cNvPr>
          <p:cNvSpPr txBox="1"/>
          <p:nvPr/>
        </p:nvSpPr>
        <p:spPr>
          <a:xfrm>
            <a:off x="1590675" y="1428750"/>
            <a:ext cx="94011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Drawback: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one country is advanced and another is backward , than this situation can not be explained with this theory.</a:t>
            </a:r>
          </a:p>
        </p:txBody>
      </p:sp>
    </p:spTree>
    <p:extLst>
      <p:ext uri="{BB962C8B-B14F-4D97-AF65-F5344CB8AC3E}">
        <p14:creationId xmlns:p14="http://schemas.microsoft.com/office/powerpoint/2010/main" val="66134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273</Words>
  <Application>Microsoft Office PowerPoint</Application>
  <PresentationFormat>Widescreen</PresentationFormat>
  <Paragraphs>106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Anita</cp:lastModifiedBy>
  <cp:revision>9</cp:revision>
  <dcterms:created xsi:type="dcterms:W3CDTF">2020-08-07T06:58:11Z</dcterms:created>
  <dcterms:modified xsi:type="dcterms:W3CDTF">2020-11-02T02:53:57Z</dcterms:modified>
</cp:coreProperties>
</file>