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0" r:id="rId4"/>
    <p:sldId id="261" r:id="rId5"/>
    <p:sldId id="262" r:id="rId6"/>
    <p:sldId id="263"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5" autoAdjust="0"/>
    <p:restoredTop sz="94660"/>
  </p:normalViewPr>
  <p:slideViewPr>
    <p:cSldViewPr snapToGrid="0">
      <p:cViewPr varScale="1">
        <p:scale>
          <a:sx n="64" d="100"/>
          <a:sy n="64" d="100"/>
        </p:scale>
        <p:origin x="68" y="1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B14C732-7E09-4466-A599-A2D40700D7CA}" type="datetimeFigureOut">
              <a:rPr lang="en-IN" smtClean="0"/>
              <a:t>02-11-2020</a:t>
            </a:fld>
            <a:endParaRPr lang="en-IN"/>
          </a:p>
        </p:txBody>
      </p:sp>
      <p:sp>
        <p:nvSpPr>
          <p:cNvPr id="5" name="Footer Placeholder 4"/>
          <p:cNvSpPr>
            <a:spLocks noGrp="1"/>
          </p:cNvSpPr>
          <p:nvPr>
            <p:ph type="ftr" sz="quarter" idx="11"/>
          </p:nvPr>
        </p:nvSpPr>
        <p:spPr>
          <a:xfrm>
            <a:off x="2416500" y="329307"/>
            <a:ext cx="4973915" cy="309201"/>
          </a:xfrm>
        </p:spPr>
        <p:txBody>
          <a:bodyPr/>
          <a:lstStyle/>
          <a:p>
            <a:endParaRPr lang="en-IN"/>
          </a:p>
        </p:txBody>
      </p:sp>
      <p:sp>
        <p:nvSpPr>
          <p:cNvPr id="6" name="Slide Number Placeholder 5"/>
          <p:cNvSpPr>
            <a:spLocks noGrp="1"/>
          </p:cNvSpPr>
          <p:nvPr>
            <p:ph type="sldNum" sz="quarter" idx="12"/>
          </p:nvPr>
        </p:nvSpPr>
        <p:spPr>
          <a:xfrm>
            <a:off x="1437664" y="798973"/>
            <a:ext cx="811019" cy="503578"/>
          </a:xfrm>
        </p:spPr>
        <p:txBody>
          <a:bodyPr/>
          <a:lstStyle/>
          <a:p>
            <a:fld id="{E846CA48-E587-44E7-AF66-848130DAD70C}" type="slidenum">
              <a:rPr lang="en-IN" smtClean="0"/>
              <a:t>‹#›</a:t>
            </a:fld>
            <a:endParaRPr lang="en-IN"/>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46559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14C732-7E09-4466-A599-A2D40700D7CA}" type="datetimeFigureOut">
              <a:rPr lang="en-IN" smtClean="0"/>
              <a:t>02-11-2020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46CA48-E587-44E7-AF66-848130DAD70C}" type="slidenum">
              <a:rPr lang="en-IN" smtClean="0"/>
              <a:t>‹#›</a:t>
            </a:fld>
            <a:endParaRPr lang="en-IN"/>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0972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14C732-7E09-4466-A599-A2D40700D7CA}" type="datetimeFigureOut">
              <a:rPr lang="en-IN" smtClean="0"/>
              <a:t>02-11-2020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46CA48-E587-44E7-AF66-848130DAD70C}" type="slidenum">
              <a:rPr lang="en-IN" smtClean="0"/>
              <a:t>‹#›</a:t>
            </a:fld>
            <a:endParaRPr lang="en-IN"/>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48839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14C732-7E09-4466-A599-A2D40700D7CA}" type="datetimeFigureOut">
              <a:rPr lang="en-IN" smtClean="0"/>
              <a:t>02-11-2020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46CA48-E587-44E7-AF66-848130DAD70C}" type="slidenum">
              <a:rPr lang="en-IN" smtClean="0"/>
              <a:t>‹#›</a:t>
            </a:fld>
            <a:endParaRPr lang="en-IN"/>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52526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B14C732-7E09-4466-A599-A2D40700D7CA}" type="datetimeFigureOut">
              <a:rPr lang="en-IN" smtClean="0"/>
              <a:t>02-11-2020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46CA48-E587-44E7-AF66-848130DAD70C}" type="slidenum">
              <a:rPr lang="en-IN" smtClean="0"/>
              <a:t>‹#›</a:t>
            </a:fld>
            <a:endParaRPr lang="en-IN"/>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71906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B14C732-7E09-4466-A599-A2D40700D7CA}" type="datetimeFigureOut">
              <a:rPr lang="en-IN" smtClean="0"/>
              <a:t>02-11-2020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846CA48-E587-44E7-AF66-848130DAD70C}" type="slidenum">
              <a:rPr lang="en-IN" smtClean="0"/>
              <a:t>‹#›</a:t>
            </a:fld>
            <a:endParaRPr lang="en-IN"/>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35447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B14C732-7E09-4466-A599-A2D40700D7CA}" type="datetimeFigureOut">
              <a:rPr lang="en-IN" smtClean="0"/>
              <a:t>02-11-2020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846CA48-E587-44E7-AF66-848130DAD70C}" type="slidenum">
              <a:rPr lang="en-IN" smtClean="0"/>
              <a:t>‹#›</a:t>
            </a:fld>
            <a:endParaRPr lang="en-IN"/>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74383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B14C732-7E09-4466-A599-A2D40700D7CA}" type="datetimeFigureOut">
              <a:rPr lang="en-IN" smtClean="0"/>
              <a:t>02-11-2020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846CA48-E587-44E7-AF66-848130DAD70C}" type="slidenum">
              <a:rPr lang="en-IN" smtClean="0"/>
              <a:t>‹#›</a:t>
            </a:fld>
            <a:endParaRPr lang="en-IN"/>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1569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14C732-7E09-4466-A599-A2D40700D7CA}" type="datetimeFigureOut">
              <a:rPr lang="en-IN" smtClean="0"/>
              <a:t>02-11-2020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846CA48-E587-44E7-AF66-848130DAD70C}" type="slidenum">
              <a:rPr lang="en-IN" smtClean="0"/>
              <a:t>‹#›</a:t>
            </a:fld>
            <a:endParaRPr lang="en-IN"/>
          </a:p>
        </p:txBody>
      </p:sp>
    </p:spTree>
    <p:extLst>
      <p:ext uri="{BB962C8B-B14F-4D97-AF65-F5344CB8AC3E}">
        <p14:creationId xmlns:p14="http://schemas.microsoft.com/office/powerpoint/2010/main" val="340073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B14C732-7E09-4466-A599-A2D40700D7CA}" type="datetimeFigureOut">
              <a:rPr lang="en-IN" smtClean="0"/>
              <a:t>02-11-2020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846CA48-E587-44E7-AF66-848130DAD70C}" type="slidenum">
              <a:rPr lang="en-IN" smtClean="0"/>
              <a:t>‹#›</a:t>
            </a:fld>
            <a:endParaRPr lang="en-IN"/>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05337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FB14C732-7E09-4466-A599-A2D40700D7CA}" type="datetimeFigureOut">
              <a:rPr lang="en-IN" smtClean="0"/>
              <a:t>02-11-2020</a:t>
            </a:fld>
            <a:endParaRPr lang="en-IN"/>
          </a:p>
        </p:txBody>
      </p:sp>
      <p:sp>
        <p:nvSpPr>
          <p:cNvPr id="6" name="Footer Placeholder 5"/>
          <p:cNvSpPr>
            <a:spLocks noGrp="1"/>
          </p:cNvSpPr>
          <p:nvPr>
            <p:ph type="ftr" sz="quarter" idx="11"/>
          </p:nvPr>
        </p:nvSpPr>
        <p:spPr>
          <a:xfrm>
            <a:off x="1447382" y="318640"/>
            <a:ext cx="5541004" cy="320931"/>
          </a:xfrm>
        </p:spPr>
        <p:txBody>
          <a:bodyPr/>
          <a:lstStyle/>
          <a:p>
            <a:endParaRPr lang="en-IN"/>
          </a:p>
        </p:txBody>
      </p:sp>
      <p:sp>
        <p:nvSpPr>
          <p:cNvPr id="7" name="Slide Number Placeholder 6"/>
          <p:cNvSpPr>
            <a:spLocks noGrp="1"/>
          </p:cNvSpPr>
          <p:nvPr>
            <p:ph type="sldNum" sz="quarter" idx="12"/>
          </p:nvPr>
        </p:nvSpPr>
        <p:spPr/>
        <p:txBody>
          <a:bodyPr/>
          <a:lstStyle/>
          <a:p>
            <a:fld id="{E846CA48-E587-44E7-AF66-848130DAD70C}" type="slidenum">
              <a:rPr lang="en-IN" smtClean="0"/>
              <a:t>‹#›</a:t>
            </a:fld>
            <a:endParaRPr lang="en-IN"/>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59765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FB14C732-7E09-4466-A599-A2D40700D7CA}" type="datetimeFigureOut">
              <a:rPr lang="en-IN" smtClean="0"/>
              <a:t>02-11-2020</a:t>
            </a:fld>
            <a:endParaRPr lang="en-IN"/>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E846CA48-E587-44E7-AF66-848130DAD70C}" type="slidenum">
              <a:rPr lang="en-IN" smtClean="0"/>
              <a:t>‹#›</a:t>
            </a:fld>
            <a:endParaRPr lang="en-IN"/>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06319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8F1AFE9-9E4E-4EB0-9E88-F761C3EC2565}"/>
              </a:ext>
            </a:extLst>
          </p:cNvPr>
          <p:cNvSpPr txBox="1"/>
          <p:nvPr/>
        </p:nvSpPr>
        <p:spPr>
          <a:xfrm>
            <a:off x="1400175" y="2409825"/>
            <a:ext cx="9686925" cy="584775"/>
          </a:xfrm>
          <a:prstGeom prst="rect">
            <a:avLst/>
          </a:prstGeom>
          <a:noFill/>
        </p:spPr>
        <p:txBody>
          <a:bodyPr wrap="square" rtlCol="0">
            <a:spAutoFit/>
          </a:bodyPr>
          <a:lstStyle/>
          <a:p>
            <a:r>
              <a:rPr lang="en-IN" sz="3200" dirty="0">
                <a:latin typeface="Times New Roman" panose="02020603050405020304" pitchFamily="18" charset="0"/>
                <a:cs typeface="Times New Roman" panose="02020603050405020304" pitchFamily="18" charset="0"/>
              </a:rPr>
              <a:t>Difference between International And Interregional Trade</a:t>
            </a:r>
          </a:p>
        </p:txBody>
      </p:sp>
    </p:spTree>
    <p:extLst>
      <p:ext uri="{BB962C8B-B14F-4D97-AF65-F5344CB8AC3E}">
        <p14:creationId xmlns:p14="http://schemas.microsoft.com/office/powerpoint/2010/main" val="1698748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309297-FDA2-4067-95A8-CD4EE59EF75E}"/>
              </a:ext>
            </a:extLst>
          </p:cNvPr>
          <p:cNvSpPr txBox="1"/>
          <p:nvPr/>
        </p:nvSpPr>
        <p:spPr>
          <a:xfrm>
            <a:off x="733425" y="933450"/>
            <a:ext cx="10972799" cy="4491486"/>
          </a:xfrm>
          <a:prstGeom prst="rect">
            <a:avLst/>
          </a:prstGeom>
          <a:noFill/>
        </p:spPr>
        <p:txBody>
          <a:bodyPr wrap="square" rtlCol="0">
            <a:spAutoFit/>
          </a:bodyPr>
          <a:lstStyle/>
          <a:p>
            <a:r>
              <a:rPr lang="en-IN" sz="2000" dirty="0">
                <a:latin typeface="Times New Roman" panose="02020603050405020304" pitchFamily="18" charset="0"/>
                <a:cs typeface="Times New Roman" panose="02020603050405020304" pitchFamily="18" charset="0"/>
              </a:rPr>
              <a:t>What is International Trade?</a:t>
            </a:r>
          </a:p>
          <a:p>
            <a:endParaRPr lang="en-IN" sz="2000" dirty="0"/>
          </a:p>
          <a:p>
            <a:pPr marL="342900" indent="-342900" algn="just" fontAlgn="base">
              <a:lnSpc>
                <a:spcPct val="107000"/>
              </a:lnSpc>
              <a:spcAft>
                <a:spcPts val="800"/>
              </a:spcAft>
              <a:buFont typeface="Wingdings" panose="05000000000000000000" pitchFamily="2" charset="2"/>
              <a:buChar char="Ø"/>
            </a:pPr>
            <a:r>
              <a:rPr lang="en-I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International trade is concerned with the exchange of goods between one country and another. It is the movement of goods and services from one Geographical Boundary to another. It is trading with foreign countries. But it is only an extension of internal or domestic trade.</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fontAlgn="base">
              <a:lnSpc>
                <a:spcPct val="107000"/>
              </a:lnSpc>
              <a:spcAft>
                <a:spcPts val="1500"/>
              </a:spcAft>
              <a:buFont typeface="Wingdings" panose="05000000000000000000" pitchFamily="2" charset="2"/>
              <a:buChar char="Ø"/>
            </a:pPr>
            <a:endParaRPr lang="en-I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gn="just" fontAlgn="base">
              <a:lnSpc>
                <a:spcPct val="107000"/>
              </a:lnSpc>
              <a:spcAft>
                <a:spcPts val="1500"/>
              </a:spcAft>
              <a:buFont typeface="Wingdings" panose="05000000000000000000" pitchFamily="2" charset="2"/>
              <a:buChar char="Ø"/>
            </a:pPr>
            <a:r>
              <a:rPr lang="en-I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main motive behind international trade is Profit. Profit from international trade like the Profits from all trade arises because of the fact that specialization increases productivity. </a:t>
            </a:r>
          </a:p>
          <a:p>
            <a:pPr marL="342900" indent="-342900" algn="just" fontAlgn="base">
              <a:lnSpc>
                <a:spcPct val="107000"/>
              </a:lnSpc>
              <a:spcAft>
                <a:spcPts val="1500"/>
              </a:spcAft>
              <a:buFont typeface="Wingdings" panose="05000000000000000000" pitchFamily="2" charset="2"/>
              <a:buChar char="Ø"/>
            </a:pPr>
            <a:endParaRPr lang="en-IN"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gn="just" fontAlgn="base">
              <a:lnSpc>
                <a:spcPct val="107000"/>
              </a:lnSpc>
              <a:spcAft>
                <a:spcPts val="1500"/>
              </a:spcAft>
              <a:buFont typeface="Wingdings" panose="05000000000000000000" pitchFamily="2" charset="2"/>
              <a:buChar char="Ø"/>
            </a:pPr>
            <a:r>
              <a:rPr lang="en-I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International trade means trade between nations with different elements of productive power.</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547807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48A9ACC-E277-4F02-8690-7EA8BE73E63B}"/>
              </a:ext>
            </a:extLst>
          </p:cNvPr>
          <p:cNvSpPr txBox="1"/>
          <p:nvPr/>
        </p:nvSpPr>
        <p:spPr>
          <a:xfrm>
            <a:off x="942974" y="809625"/>
            <a:ext cx="10705687" cy="1200329"/>
          </a:xfrm>
          <a:prstGeom prst="rect">
            <a:avLst/>
          </a:prstGeom>
          <a:noFill/>
        </p:spPr>
        <p:txBody>
          <a:bodyPr wrap="square" rtlCol="0">
            <a:spAutoFit/>
          </a:bodyPr>
          <a:lstStyle/>
          <a:p>
            <a:r>
              <a:rPr lang="en-IN" dirty="0"/>
              <a:t>What is Inter Regional Trade?</a:t>
            </a:r>
          </a:p>
          <a:p>
            <a:r>
              <a:rPr lang="en-IN" dirty="0"/>
              <a:t> </a:t>
            </a:r>
          </a:p>
          <a:p>
            <a:r>
              <a:rPr lang="en-IN" dirty="0"/>
              <a:t>Trade which take place in the same region among different areas is called Inter regional trade</a:t>
            </a:r>
          </a:p>
          <a:p>
            <a:r>
              <a:rPr lang="en-IN" dirty="0"/>
              <a:t>As in India Rajasthan import textile form Gujrat, In </a:t>
            </a:r>
            <a:r>
              <a:rPr lang="en-IN" dirty="0" err="1"/>
              <a:t>rajasthan</a:t>
            </a:r>
            <a:r>
              <a:rPr lang="en-IN" dirty="0"/>
              <a:t> Jaipur import Marble from </a:t>
            </a:r>
            <a:r>
              <a:rPr lang="en-IN" dirty="0" err="1"/>
              <a:t>Rajsamand</a:t>
            </a:r>
            <a:r>
              <a:rPr lang="en-IN" dirty="0"/>
              <a:t> etc.</a:t>
            </a:r>
          </a:p>
        </p:txBody>
      </p:sp>
    </p:spTree>
    <p:extLst>
      <p:ext uri="{BB962C8B-B14F-4D97-AF65-F5344CB8AC3E}">
        <p14:creationId xmlns:p14="http://schemas.microsoft.com/office/powerpoint/2010/main" val="1128326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AEDD011-4051-49C7-9285-FE96F98DB526}"/>
              </a:ext>
            </a:extLst>
          </p:cNvPr>
          <p:cNvSpPr txBox="1"/>
          <p:nvPr/>
        </p:nvSpPr>
        <p:spPr>
          <a:xfrm>
            <a:off x="1162050" y="847725"/>
            <a:ext cx="4562475" cy="1000125"/>
          </a:xfrm>
          <a:prstGeom prst="rect">
            <a:avLst/>
          </a:prstGeom>
          <a:noFill/>
        </p:spPr>
        <p:txBody>
          <a:bodyPr wrap="square" rtlCol="0">
            <a:spAutoFit/>
          </a:bodyPr>
          <a:lstStyle/>
          <a:p>
            <a:endParaRPr lang="en-IN" dirty="0"/>
          </a:p>
        </p:txBody>
      </p:sp>
      <p:sp>
        <p:nvSpPr>
          <p:cNvPr id="3" name="TextBox 2">
            <a:extLst>
              <a:ext uri="{FF2B5EF4-FFF2-40B4-BE49-F238E27FC236}">
                <a16:creationId xmlns:a16="http://schemas.microsoft.com/office/drawing/2014/main" id="{9054D881-DDAC-46A8-B01D-1CA9F5627D97}"/>
              </a:ext>
            </a:extLst>
          </p:cNvPr>
          <p:cNvSpPr txBox="1"/>
          <p:nvPr/>
        </p:nvSpPr>
        <p:spPr>
          <a:xfrm>
            <a:off x="857250" y="361950"/>
            <a:ext cx="8458200" cy="5766066"/>
          </a:xfrm>
          <a:prstGeom prst="rect">
            <a:avLst/>
          </a:prstGeom>
          <a:noFill/>
        </p:spPr>
        <p:txBody>
          <a:bodyPr wrap="square" rtlCol="0">
            <a:spAutoFit/>
          </a:bodyPr>
          <a:lstStyle/>
          <a:p>
            <a:r>
              <a:rPr lang="en-IN"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Features of International Trade :</a:t>
            </a:r>
          </a:p>
          <a:p>
            <a:endParaRPr lang="en-IN"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spcAft>
                <a:spcPts val="800"/>
              </a:spcAft>
            </a:pPr>
            <a:r>
              <a:rPr lang="en-IN"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Immobility of Factors of Production</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7000"/>
              </a:lnSpc>
              <a:spcAft>
                <a:spcPts val="800"/>
              </a:spcAft>
            </a:pPr>
            <a:r>
              <a:rPr lang="en-IN"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Heterogeneous Market</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7000"/>
              </a:lnSpc>
              <a:spcAft>
                <a:spcPts val="800"/>
              </a:spcAft>
            </a:pPr>
            <a:r>
              <a:rPr lang="en-IN"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Different National Policies</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State Intervention</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7000"/>
              </a:lnSpc>
              <a:spcAft>
                <a:spcPts val="800"/>
              </a:spcAft>
            </a:pPr>
            <a:r>
              <a:rPr lang="en-IN"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 Differences in Socio-economic Environment</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7000"/>
              </a:lnSpc>
              <a:spcAft>
                <a:spcPts val="800"/>
              </a:spcAft>
            </a:pPr>
            <a:r>
              <a:rPr lang="en-IN"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 Different Political Units</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7000"/>
              </a:lnSpc>
              <a:spcAft>
                <a:spcPts val="800"/>
              </a:spcAft>
            </a:pPr>
            <a:r>
              <a:rPr lang="en-IN"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 Different Currencies</a:t>
            </a:r>
          </a:p>
          <a:p>
            <a:pPr algn="just" fontAlgn="base">
              <a:lnSpc>
                <a:spcPct val="107000"/>
              </a:lnSpc>
              <a:spcAft>
                <a:spcPts val="800"/>
              </a:spcAft>
            </a:pPr>
            <a:r>
              <a:rPr lang="en-IN"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 Degree of Competition</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7000"/>
              </a:lnSpc>
              <a:spcAft>
                <a:spcPts val="800"/>
              </a:spcAft>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954526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04E871C-1844-4FC8-A4D3-19D3F6325241}"/>
              </a:ext>
            </a:extLst>
          </p:cNvPr>
          <p:cNvSpPr txBox="1"/>
          <p:nvPr/>
        </p:nvSpPr>
        <p:spPr>
          <a:xfrm>
            <a:off x="247649" y="342900"/>
            <a:ext cx="11744325" cy="5334794"/>
          </a:xfrm>
          <a:prstGeom prst="rect">
            <a:avLst/>
          </a:prstGeom>
          <a:noFill/>
        </p:spPr>
        <p:txBody>
          <a:bodyPr wrap="square" rtlCol="0">
            <a:spAutoFit/>
          </a:bodyPr>
          <a:lstStyle/>
          <a:p>
            <a:pPr algn="just" fontAlgn="base">
              <a:lnSpc>
                <a:spcPct val="107000"/>
              </a:lnSpc>
              <a:spcAft>
                <a:spcPts val="800"/>
              </a:spcAft>
            </a:pPr>
            <a:r>
              <a:rPr lang="en-I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Similarities between Inter-Regional Trade &amp; International Trade</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7000"/>
              </a:lnSpc>
              <a:spcAft>
                <a:spcPts val="1500"/>
              </a:spcAft>
            </a:pPr>
            <a:endParaRPr lang="en-I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fontAlgn="base">
              <a:lnSpc>
                <a:spcPct val="107000"/>
              </a:lnSpc>
              <a:spcAft>
                <a:spcPts val="1500"/>
              </a:spcAft>
            </a:pPr>
            <a:r>
              <a:rPr lang="en-I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Participants in both trade have the same desire i.e. to achieve maximum gain at minimum of sacrifice.</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7000"/>
              </a:lnSpc>
              <a:spcAft>
                <a:spcPts val="1500"/>
              </a:spcAft>
            </a:pPr>
            <a:r>
              <a:rPr lang="en-I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The difference between the two trades is one of the degree and not of kind.</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7000"/>
              </a:lnSpc>
              <a:spcAft>
                <a:spcPts val="1500"/>
              </a:spcAft>
            </a:pPr>
            <a:r>
              <a:rPr lang="en-I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No area and no region of any country can produce all that is necessary for itself.</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7000"/>
              </a:lnSpc>
              <a:spcAft>
                <a:spcPts val="1500"/>
              </a:spcAft>
            </a:pPr>
            <a:r>
              <a:rPr lang="en-I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Immobility of factors of production give rise to both internal and international trade. </a:t>
            </a:r>
            <a:r>
              <a:rPr lang="en-IN"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Eg</a:t>
            </a:r>
            <a:r>
              <a:rPr lang="en-I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Assam and Kerala — greater distance, Bihar and Nepal — lesser distance.</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7000"/>
              </a:lnSpc>
              <a:spcAft>
                <a:spcPts val="1500"/>
              </a:spcAft>
            </a:pPr>
            <a:r>
              <a:rPr lang="en-I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 The fundamental principle in both is the same.</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7000"/>
              </a:lnSpc>
              <a:spcAft>
                <a:spcPts val="1500"/>
              </a:spcAft>
            </a:pPr>
            <a:r>
              <a:rPr lang="en-I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 Both trades are due to division of labour.</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7000"/>
              </a:lnSpc>
              <a:spcAft>
                <a:spcPts val="1500"/>
              </a:spcAft>
            </a:pPr>
            <a:r>
              <a:rPr lang="en-I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 In both trades, people specialize in producing goods in which they have greater comparative advantage.</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305115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769D439-6FC4-4709-A59A-E00AEAEAC449}"/>
              </a:ext>
            </a:extLst>
          </p:cNvPr>
          <p:cNvSpPr txBox="1"/>
          <p:nvPr/>
        </p:nvSpPr>
        <p:spPr>
          <a:xfrm>
            <a:off x="876299" y="733425"/>
            <a:ext cx="8067675" cy="5979970"/>
          </a:xfrm>
          <a:prstGeom prst="rect">
            <a:avLst/>
          </a:prstGeom>
          <a:noFill/>
        </p:spPr>
        <p:txBody>
          <a:bodyPr wrap="square" rtlCol="0">
            <a:spAutoFit/>
          </a:bodyPr>
          <a:lstStyle/>
          <a:p>
            <a:r>
              <a:rPr lang="en-I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Differences between Inter-Regional Trade &amp; International Trade</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sz="2000" dirty="0"/>
          </a:p>
          <a:p>
            <a:pPr>
              <a:lnSpc>
                <a:spcPct val="107000"/>
              </a:lnSpc>
              <a:spcAft>
                <a:spcPts val="800"/>
              </a:spcAft>
            </a:pPr>
            <a:r>
              <a:rPr lang="en-I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Immobility of factors of production</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7000"/>
              </a:lnSpc>
              <a:spcAft>
                <a:spcPts val="800"/>
              </a:spcAft>
            </a:pPr>
            <a:r>
              <a:rPr lang="en-I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Differences in production conditions</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Natural Resources</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7000"/>
              </a:lnSpc>
              <a:spcAft>
                <a:spcPts val="800"/>
              </a:spcAft>
            </a:pPr>
            <a:r>
              <a:rPr lang="en-I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Currency system differs</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7000"/>
              </a:lnSpc>
              <a:spcAft>
                <a:spcPts val="800"/>
              </a:spcAft>
            </a:pPr>
            <a:r>
              <a:rPr lang="en-I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 Trade and Exchange controls</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7000"/>
              </a:lnSpc>
              <a:spcAft>
                <a:spcPts val="800"/>
              </a:spcAft>
            </a:pPr>
            <a:r>
              <a:rPr lang="en-I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 Market knowledge</a:t>
            </a:r>
          </a:p>
          <a:p>
            <a:pPr algn="just" fontAlgn="base">
              <a:lnSpc>
                <a:spcPct val="107000"/>
              </a:lnSpc>
              <a:spcAft>
                <a:spcPts val="800"/>
              </a:spcAft>
            </a:pPr>
            <a:r>
              <a:rPr lang="en-I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 Barter systems</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7000"/>
              </a:lnSpc>
              <a:spcAft>
                <a:spcPts val="800"/>
              </a:spcAft>
            </a:pPr>
            <a:r>
              <a:rPr lang="en-I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 Difference in law</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 </a:t>
            </a:r>
            <a:r>
              <a:rPr lang="en-IN"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Different political groups</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7000"/>
              </a:lnSpc>
              <a:spcAft>
                <a:spcPts val="800"/>
              </a:spcAft>
            </a:pPr>
            <a:r>
              <a:rPr lang="en-I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 Cultural distinctions</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7000"/>
              </a:lnSpc>
              <a:spcAft>
                <a:spcPts val="800"/>
              </a:spcAft>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a:p>
            <a:endParaRPr lang="en-IN" dirty="0"/>
          </a:p>
        </p:txBody>
      </p:sp>
    </p:spTree>
    <p:extLst>
      <p:ext uri="{BB962C8B-B14F-4D97-AF65-F5344CB8AC3E}">
        <p14:creationId xmlns:p14="http://schemas.microsoft.com/office/powerpoint/2010/main" val="4018772741"/>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566</TotalTime>
  <Words>385</Words>
  <Application>Microsoft Office PowerPoint</Application>
  <PresentationFormat>Widescreen</PresentationFormat>
  <Paragraphs>45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Gill Sans MT</vt:lpstr>
      <vt:lpstr>Times New Roman</vt:lpstr>
      <vt:lpstr>Wingdings</vt:lpstr>
      <vt:lpstr>Gallery</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Anita</dc:creator>
  <cp:lastModifiedBy>Anita</cp:lastModifiedBy>
  <cp:revision>7</cp:revision>
  <dcterms:created xsi:type="dcterms:W3CDTF">2020-11-01T09:26:06Z</dcterms:created>
  <dcterms:modified xsi:type="dcterms:W3CDTF">2020-11-02T06:31:50Z</dcterms:modified>
</cp:coreProperties>
</file>