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2"/>
    <p:sldId id="256" r:id="rId3"/>
    <p:sldId id="257" r:id="rId4"/>
    <p:sldId id="261" r:id="rId5"/>
  </p:sldIdLst>
  <p:sldSz cx="14257338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40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386" y="72"/>
      </p:cViewPr>
      <p:guideLst>
        <p:guide orient="horz" pos="2880"/>
        <p:guide pos="40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3CA27-FDFC-475A-B4E9-721699243018}" type="datetimeFigureOut">
              <a:rPr lang="en-IN" smtClean="0"/>
              <a:t>03-11-2020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E3994-7590-47E1-8A14-4579185066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16501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BD758-AECE-4400-90C8-A70D34A20E97}" type="datetimeFigureOut">
              <a:rPr lang="en-IN" smtClean="0"/>
              <a:t>03-11-2020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BA641-A6B9-4114-8169-2A90D0FB36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70035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BA641-A6B9-4114-8169-2A90D0FB36BB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3434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BA641-A6B9-4114-8169-2A90D0FB36B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6651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0198" y="3314954"/>
            <a:ext cx="121289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40398" y="5988304"/>
            <a:ext cx="998852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3962">
              <a:lnSpc>
                <a:spcPts val="2660"/>
              </a:lnSpc>
            </a:pPr>
            <a:r>
              <a:rPr lang="en-IN" smtClean="0"/>
              <a:t>26 May</a:t>
            </a:r>
            <a:r>
              <a:rPr lang="en-IN" spc="-255" smtClean="0"/>
              <a:t> </a:t>
            </a:r>
            <a:r>
              <a:rPr lang="en-IN" smtClean="0"/>
              <a:t>2017</a:t>
            </a:r>
            <a:endParaRPr lang="en-IN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EAFB-2632-4CAB-855B-AC975B356239}" type="datetime1">
              <a:rPr lang="en-US" smtClean="0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7925">
              <a:lnSpc>
                <a:spcPts val="2660"/>
              </a:lnSpc>
            </a:pPr>
            <a:fld id="{81D60167-4931-47E6-BA6A-407CBD079E47}" type="slidenum">
              <a:rPr lang="en-IN" smtClean="0"/>
              <a:pPr marL="47925">
                <a:lnSpc>
                  <a:spcPts val="266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3962">
              <a:lnSpc>
                <a:spcPts val="2660"/>
              </a:lnSpc>
            </a:pPr>
            <a:r>
              <a:rPr lang="en-IN" smtClean="0"/>
              <a:t>26 May</a:t>
            </a:r>
            <a:r>
              <a:rPr lang="en-IN" spc="-255" smtClean="0"/>
              <a:t> </a:t>
            </a:r>
            <a:r>
              <a:rPr lang="en-IN" smtClean="0"/>
              <a:t>2017</a:t>
            </a:r>
            <a:endParaRPr lang="en-IN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61348-85A6-464A-91B9-2099A3186406}" type="datetime1">
              <a:rPr lang="en-US" smtClean="0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7925">
              <a:lnSpc>
                <a:spcPts val="2660"/>
              </a:lnSpc>
            </a:pPr>
            <a:fld id="{81D60167-4931-47E6-BA6A-407CBD079E47}" type="slidenum">
              <a:rPr lang="en-IN" smtClean="0"/>
              <a:pPr marL="47925">
                <a:lnSpc>
                  <a:spcPts val="266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3466" y="2459482"/>
            <a:ext cx="62071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48699" y="2459482"/>
            <a:ext cx="62071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3962">
              <a:lnSpc>
                <a:spcPts val="2660"/>
              </a:lnSpc>
            </a:pPr>
            <a:r>
              <a:rPr lang="en-IN" smtClean="0"/>
              <a:t>26 May</a:t>
            </a:r>
            <a:r>
              <a:rPr lang="en-IN" spc="-255" smtClean="0"/>
              <a:t> </a:t>
            </a:r>
            <a:r>
              <a:rPr lang="en-IN" smtClean="0"/>
              <a:t>2017</a:t>
            </a:r>
            <a:endParaRPr lang="en-IN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48FC-1335-4F42-8E18-E72143715927}" type="datetime1">
              <a:rPr lang="en-US" smtClean="0"/>
              <a:t>11/3/2020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7925">
              <a:lnSpc>
                <a:spcPts val="2660"/>
              </a:lnSpc>
            </a:pPr>
            <a:fld id="{81D60167-4931-47E6-BA6A-407CBD079E47}" type="slidenum">
              <a:rPr lang="en-IN" smtClean="0"/>
              <a:pPr marL="47925">
                <a:lnSpc>
                  <a:spcPts val="266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3962">
              <a:lnSpc>
                <a:spcPts val="2660"/>
              </a:lnSpc>
            </a:pPr>
            <a:r>
              <a:rPr lang="en-IN" smtClean="0"/>
              <a:t>26 May</a:t>
            </a:r>
            <a:r>
              <a:rPr lang="en-IN" spc="-255" smtClean="0"/>
              <a:t> </a:t>
            </a:r>
            <a:r>
              <a:rPr lang="en-IN" smtClean="0"/>
              <a:t>2017</a:t>
            </a:r>
            <a:endParaRPr lang="en-IN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A55DE-EA38-4C0A-ACBD-5C7ED26EC337}" type="datetime1">
              <a:rPr lang="en-US" smtClean="0"/>
              <a:t>11/3/2020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7925">
              <a:lnSpc>
                <a:spcPts val="2660"/>
              </a:lnSpc>
            </a:pPr>
            <a:fld id="{81D60167-4931-47E6-BA6A-407CBD079E47}" type="slidenum">
              <a:rPr lang="en-IN" smtClean="0"/>
              <a:pPr marL="47925">
                <a:lnSpc>
                  <a:spcPts val="266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3962">
              <a:lnSpc>
                <a:spcPts val="2660"/>
              </a:lnSpc>
            </a:pPr>
            <a:r>
              <a:rPr lang="en-IN" smtClean="0"/>
              <a:t>26 May</a:t>
            </a:r>
            <a:r>
              <a:rPr lang="en-IN" spc="-255" smtClean="0"/>
              <a:t> </a:t>
            </a:r>
            <a:r>
              <a:rPr lang="en-IN" smtClean="0"/>
              <a:t>2017</a:t>
            </a:r>
            <a:endParaRPr lang="en-IN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DF724-E09A-494A-81C9-8CDEE1DA03A3}" type="datetime1">
              <a:rPr lang="en-US" smtClean="0"/>
              <a:t>11/3/2020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7925">
              <a:lnSpc>
                <a:spcPts val="2660"/>
              </a:lnSpc>
            </a:pPr>
            <a:fld id="{81D60167-4931-47E6-BA6A-407CBD079E47}" type="slidenum">
              <a:rPr lang="en-IN" smtClean="0"/>
              <a:pPr marL="47925">
                <a:lnSpc>
                  <a:spcPts val="266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3466" y="427736"/>
            <a:ext cx="128423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3466" y="2459482"/>
            <a:ext cx="128423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207945" y="10059246"/>
            <a:ext cx="1577890" cy="3462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3962">
              <a:lnSpc>
                <a:spcPts val="2660"/>
              </a:lnSpc>
            </a:pPr>
            <a:r>
              <a:rPr lang="en-IN" smtClean="0"/>
              <a:t>26 May</a:t>
            </a:r>
            <a:r>
              <a:rPr lang="en-IN" spc="-255" smtClean="0"/>
              <a:t> </a:t>
            </a:r>
            <a:r>
              <a:rPr lang="en-IN" smtClean="0"/>
              <a:t>2017</a:t>
            </a:r>
            <a:endParaRPr lang="en-IN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3466" y="9944862"/>
            <a:ext cx="32819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9FD3-B4CB-48B5-9A8B-E479DB2ACE0F}" type="datetime1">
              <a:rPr lang="en-US" smtClean="0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74644" y="10059246"/>
            <a:ext cx="383391" cy="3462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64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7925">
              <a:lnSpc>
                <a:spcPts val="2660"/>
              </a:lnSpc>
            </a:pPr>
            <a:fld id="{81D60167-4931-47E6-BA6A-407CBD079E47}" type="slidenum">
              <a:rPr lang="en-IN" smtClean="0"/>
              <a:pPr marL="47925">
                <a:lnSpc>
                  <a:spcPts val="2660"/>
                </a:lnSpc>
              </a:pPr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862645">
        <a:defRPr>
          <a:latin typeface="+mn-lt"/>
          <a:ea typeface="+mn-ea"/>
          <a:cs typeface="+mn-cs"/>
        </a:defRPr>
      </a:lvl2pPr>
      <a:lvl3pPr marL="1725290">
        <a:defRPr>
          <a:latin typeface="+mn-lt"/>
          <a:ea typeface="+mn-ea"/>
          <a:cs typeface="+mn-cs"/>
        </a:defRPr>
      </a:lvl3pPr>
      <a:lvl4pPr marL="2587935">
        <a:defRPr>
          <a:latin typeface="+mn-lt"/>
          <a:ea typeface="+mn-ea"/>
          <a:cs typeface="+mn-cs"/>
        </a:defRPr>
      </a:lvl4pPr>
      <a:lvl5pPr marL="3450580">
        <a:defRPr>
          <a:latin typeface="+mn-lt"/>
          <a:ea typeface="+mn-ea"/>
          <a:cs typeface="+mn-cs"/>
        </a:defRPr>
      </a:lvl5pPr>
      <a:lvl6pPr marL="4313225">
        <a:defRPr>
          <a:latin typeface="+mn-lt"/>
          <a:ea typeface="+mn-ea"/>
          <a:cs typeface="+mn-cs"/>
        </a:defRPr>
      </a:lvl6pPr>
      <a:lvl7pPr marL="5175870">
        <a:defRPr>
          <a:latin typeface="+mn-lt"/>
          <a:ea typeface="+mn-ea"/>
          <a:cs typeface="+mn-cs"/>
        </a:defRPr>
      </a:lvl7pPr>
      <a:lvl8pPr marL="6038515">
        <a:defRPr>
          <a:latin typeface="+mn-lt"/>
          <a:ea typeface="+mn-ea"/>
          <a:cs typeface="+mn-cs"/>
        </a:defRPr>
      </a:lvl8pPr>
      <a:lvl9pPr marL="69011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862645">
        <a:defRPr>
          <a:latin typeface="+mn-lt"/>
          <a:ea typeface="+mn-ea"/>
          <a:cs typeface="+mn-cs"/>
        </a:defRPr>
      </a:lvl2pPr>
      <a:lvl3pPr marL="1725290">
        <a:defRPr>
          <a:latin typeface="+mn-lt"/>
          <a:ea typeface="+mn-ea"/>
          <a:cs typeface="+mn-cs"/>
        </a:defRPr>
      </a:lvl3pPr>
      <a:lvl4pPr marL="2587935">
        <a:defRPr>
          <a:latin typeface="+mn-lt"/>
          <a:ea typeface="+mn-ea"/>
          <a:cs typeface="+mn-cs"/>
        </a:defRPr>
      </a:lvl4pPr>
      <a:lvl5pPr marL="3450580">
        <a:defRPr>
          <a:latin typeface="+mn-lt"/>
          <a:ea typeface="+mn-ea"/>
          <a:cs typeface="+mn-cs"/>
        </a:defRPr>
      </a:lvl5pPr>
      <a:lvl6pPr marL="4313225">
        <a:defRPr>
          <a:latin typeface="+mn-lt"/>
          <a:ea typeface="+mn-ea"/>
          <a:cs typeface="+mn-cs"/>
        </a:defRPr>
      </a:lvl6pPr>
      <a:lvl7pPr marL="5175870">
        <a:defRPr>
          <a:latin typeface="+mn-lt"/>
          <a:ea typeface="+mn-ea"/>
          <a:cs typeface="+mn-cs"/>
        </a:defRPr>
      </a:lvl7pPr>
      <a:lvl8pPr marL="6038515">
        <a:defRPr>
          <a:latin typeface="+mn-lt"/>
          <a:ea typeface="+mn-ea"/>
          <a:cs typeface="+mn-cs"/>
        </a:defRPr>
      </a:lvl8pPr>
      <a:lvl9pPr marL="690116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992" y="759579"/>
            <a:ext cx="12050127" cy="326243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990" algn="ctr"/>
            <a:r>
              <a:rPr lang="en-IN" sz="4400" b="1" spc="-9" dirty="0" smtClean="0">
                <a:latin typeface="Times New Roman"/>
                <a:cs typeface="Times New Roman"/>
              </a:rPr>
              <a:t>ELECTRODYNAMICS</a:t>
            </a:r>
            <a:r>
              <a:rPr lang="en-IN" sz="4400" b="1" spc="-9" dirty="0">
                <a:latin typeface="Times New Roman"/>
                <a:cs typeface="Times New Roman"/>
              </a:rPr>
              <a:t>, ELECTROMAGNETIC WAVES  AND</a:t>
            </a:r>
            <a:r>
              <a:rPr lang="en-IN" sz="4400" b="1" spc="-142" dirty="0">
                <a:latin typeface="Times New Roman"/>
                <a:cs typeface="Times New Roman"/>
              </a:rPr>
              <a:t> </a:t>
            </a:r>
            <a:r>
              <a:rPr lang="en-IN" sz="4400" b="1" spc="-9" dirty="0">
                <a:latin typeface="Times New Roman"/>
                <a:cs typeface="Times New Roman"/>
              </a:rPr>
              <a:t>RELATIVITY</a:t>
            </a:r>
            <a:r>
              <a:rPr lang="en-IN" sz="3600" dirty="0">
                <a:latin typeface="Times New Roman"/>
                <a:cs typeface="Times New Roman"/>
              </a:rPr>
              <a:t/>
            </a:r>
            <a:br>
              <a:rPr lang="en-IN" sz="3600" dirty="0">
                <a:latin typeface="Times New Roman"/>
                <a:cs typeface="Times New Roman"/>
              </a:rPr>
            </a:br>
            <a:r>
              <a:rPr lang="en-IN" sz="3600" dirty="0" smtClean="0">
                <a:latin typeface="Times New Roman"/>
                <a:cs typeface="Times New Roman"/>
              </a:rPr>
              <a:t/>
            </a:r>
            <a:br>
              <a:rPr lang="en-IN" sz="3600" dirty="0" smtClean="0">
                <a:latin typeface="Times New Roman"/>
                <a:cs typeface="Times New Roman"/>
              </a:rPr>
            </a:br>
            <a:r>
              <a:rPr lang="en-US" sz="4400" b="1" dirty="0" smtClean="0">
                <a:latin typeface="Calibri"/>
                <a:cs typeface="Calibri"/>
              </a:rPr>
              <a:t>Physics </a:t>
            </a:r>
            <a:r>
              <a:rPr lang="en-US" sz="4400" b="1" dirty="0" smtClean="0"/>
              <a:t>Paper-II (</a:t>
            </a:r>
            <a:r>
              <a:rPr lang="en-IN" sz="4400" b="1" dirty="0" smtClean="0">
                <a:latin typeface="Times New Roman"/>
                <a:cs typeface="Times New Roman"/>
              </a:rPr>
              <a:t>3162 </a:t>
            </a:r>
            <a:r>
              <a:rPr lang="en-US" sz="4400" b="1" dirty="0" smtClean="0"/>
              <a:t>)</a:t>
            </a:r>
            <a:br>
              <a:rPr lang="en-US" sz="4400" b="1" dirty="0" smtClean="0"/>
            </a:br>
            <a:r>
              <a:rPr lang="en-US" sz="4400" b="1" dirty="0" smtClean="0"/>
              <a:t>(B.Sc. Part-III)</a:t>
            </a:r>
            <a:endParaRPr sz="4400" b="1" spc="-17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1062" y="4621542"/>
            <a:ext cx="10080541" cy="3163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989" b="1" dirty="0"/>
              <a:t>Dr. Dinesh Patidar</a:t>
            </a:r>
          </a:p>
          <a:p>
            <a:pPr algn="ctr"/>
            <a:r>
              <a:rPr lang="en-US" sz="3742" dirty="0"/>
              <a:t>Assistant Professor </a:t>
            </a:r>
          </a:p>
          <a:p>
            <a:pPr algn="ctr"/>
            <a:r>
              <a:rPr lang="en-US" sz="3742" dirty="0"/>
              <a:t>Department of Physics</a:t>
            </a:r>
          </a:p>
          <a:p>
            <a:pPr algn="ctr"/>
            <a:r>
              <a:rPr lang="en-US" sz="3742" dirty="0" err="1"/>
              <a:t>Mohanlal</a:t>
            </a:r>
            <a:r>
              <a:rPr lang="en-US" sz="3742" dirty="0"/>
              <a:t> Sukhadia University</a:t>
            </a:r>
          </a:p>
          <a:p>
            <a:pPr algn="ctr"/>
            <a:r>
              <a:rPr lang="en-US" sz="3742" dirty="0"/>
              <a:t>Udaipur  </a:t>
            </a:r>
            <a:endParaRPr lang="en-IN" sz="3742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47925">
              <a:lnSpc>
                <a:spcPts val="2660"/>
              </a:lnSpc>
            </a:pPr>
            <a:fld id="{81D60167-4931-47E6-BA6A-407CBD079E47}" type="slidenum">
              <a:rPr lang="en-IN" smtClean="0"/>
              <a:pPr marL="47925">
                <a:lnSpc>
                  <a:spcPts val="2660"/>
                </a:lnSpc>
              </a:pPr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823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998" y="2146300"/>
            <a:ext cx="12420600" cy="6727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264" b="1" spc="-19" dirty="0" smtClean="0">
                <a:latin typeface="Times New Roman"/>
                <a:cs typeface="Times New Roman"/>
              </a:rPr>
              <a:t>UNIT </a:t>
            </a:r>
            <a:r>
              <a:rPr sz="2264" b="1" dirty="0">
                <a:latin typeface="Times New Roman"/>
                <a:cs typeface="Times New Roman"/>
              </a:rPr>
              <a:t>–</a:t>
            </a:r>
            <a:r>
              <a:rPr sz="2264" b="1" spc="-104" dirty="0">
                <a:latin typeface="Times New Roman"/>
                <a:cs typeface="Times New Roman"/>
              </a:rPr>
              <a:t> </a:t>
            </a:r>
            <a:r>
              <a:rPr sz="2264" b="1" spc="-9" dirty="0">
                <a:latin typeface="Times New Roman"/>
                <a:cs typeface="Times New Roman"/>
              </a:rPr>
              <a:t>I</a:t>
            </a:r>
            <a:endParaRPr sz="2264" dirty="0">
              <a:latin typeface="Times New Roman"/>
              <a:cs typeface="Times New Roman"/>
            </a:endParaRPr>
          </a:p>
          <a:p>
            <a:pPr marL="23962" marR="28755" algn="just">
              <a:lnSpc>
                <a:spcPts val="2623"/>
              </a:lnSpc>
            </a:pPr>
            <a:r>
              <a:rPr sz="2264" spc="-9" dirty="0" smtClean="0">
                <a:latin typeface="Times New Roman"/>
                <a:cs typeface="Times New Roman"/>
              </a:rPr>
              <a:t>Motion </a:t>
            </a:r>
            <a:r>
              <a:rPr sz="2264" spc="19" dirty="0">
                <a:latin typeface="Times New Roman"/>
                <a:cs typeface="Times New Roman"/>
              </a:rPr>
              <a:t>of </a:t>
            </a:r>
            <a:r>
              <a:rPr sz="2264" spc="-9" dirty="0">
                <a:latin typeface="Times New Roman"/>
                <a:cs typeface="Times New Roman"/>
              </a:rPr>
              <a:t>charged particles </a:t>
            </a:r>
            <a:r>
              <a:rPr sz="2264" spc="-28" dirty="0">
                <a:latin typeface="Times New Roman"/>
                <a:cs typeface="Times New Roman"/>
              </a:rPr>
              <a:t>in </a:t>
            </a:r>
            <a:r>
              <a:rPr sz="2264" b="1" dirty="0">
                <a:latin typeface="Times New Roman"/>
                <a:cs typeface="Times New Roman"/>
              </a:rPr>
              <a:t>E </a:t>
            </a:r>
            <a:r>
              <a:rPr sz="2264" spc="-9" dirty="0">
                <a:latin typeface="Times New Roman"/>
                <a:cs typeface="Times New Roman"/>
              </a:rPr>
              <a:t>and </a:t>
            </a:r>
            <a:r>
              <a:rPr sz="2264" b="1" dirty="0">
                <a:latin typeface="Times New Roman"/>
                <a:cs typeface="Times New Roman"/>
              </a:rPr>
              <a:t>B </a:t>
            </a:r>
            <a:r>
              <a:rPr sz="2264" spc="-19" dirty="0">
                <a:latin typeface="Times New Roman"/>
                <a:cs typeface="Times New Roman"/>
              </a:rPr>
              <a:t>fields: Case </a:t>
            </a:r>
            <a:r>
              <a:rPr sz="2264" spc="19" dirty="0">
                <a:latin typeface="Times New Roman"/>
                <a:cs typeface="Times New Roman"/>
              </a:rPr>
              <a:t>of </a:t>
            </a:r>
            <a:r>
              <a:rPr sz="2264" dirty="0">
                <a:latin typeface="Times New Roman"/>
                <a:cs typeface="Times New Roman"/>
              </a:rPr>
              <a:t>cathode </a:t>
            </a:r>
            <a:r>
              <a:rPr sz="2264" spc="9" dirty="0">
                <a:latin typeface="Times New Roman"/>
                <a:cs typeface="Times New Roman"/>
              </a:rPr>
              <a:t>ray </a:t>
            </a:r>
            <a:r>
              <a:rPr sz="2264" spc="-9" dirty="0">
                <a:latin typeface="Times New Roman"/>
                <a:cs typeface="Times New Roman"/>
              </a:rPr>
              <a:t>oscillograph,  </a:t>
            </a:r>
            <a:r>
              <a:rPr sz="2264" spc="-19" dirty="0">
                <a:latin typeface="Times New Roman"/>
                <a:cs typeface="Times New Roman"/>
              </a:rPr>
              <a:t>positive </a:t>
            </a:r>
            <a:r>
              <a:rPr sz="2264" spc="9" dirty="0">
                <a:latin typeface="Times New Roman"/>
                <a:cs typeface="Times New Roman"/>
              </a:rPr>
              <a:t>ray </a:t>
            </a:r>
            <a:r>
              <a:rPr sz="2264" spc="-9" dirty="0">
                <a:latin typeface="Times New Roman"/>
                <a:cs typeface="Times New Roman"/>
              </a:rPr>
              <a:t>parabola, velocity </a:t>
            </a:r>
            <a:r>
              <a:rPr sz="2264" dirty="0">
                <a:latin typeface="Times New Roman"/>
                <a:cs typeface="Times New Roman"/>
              </a:rPr>
              <a:t>selector, </a:t>
            </a:r>
            <a:r>
              <a:rPr sz="2264" spc="-19" dirty="0">
                <a:latin typeface="Times New Roman"/>
                <a:cs typeface="Times New Roman"/>
              </a:rPr>
              <a:t>magnetic </a:t>
            </a:r>
            <a:r>
              <a:rPr sz="2264" spc="-9" dirty="0">
                <a:latin typeface="Times New Roman"/>
                <a:cs typeface="Times New Roman"/>
              </a:rPr>
              <a:t>focusing,  </a:t>
            </a:r>
            <a:r>
              <a:rPr sz="2264" spc="-28" dirty="0">
                <a:latin typeface="Times New Roman"/>
                <a:cs typeface="Times New Roman"/>
              </a:rPr>
              <a:t>mass</a:t>
            </a:r>
            <a:r>
              <a:rPr sz="2264" spc="245" dirty="0">
                <a:latin typeface="Times New Roman"/>
                <a:cs typeface="Times New Roman"/>
              </a:rPr>
              <a:t> </a:t>
            </a:r>
            <a:r>
              <a:rPr sz="2264" spc="-9" dirty="0">
                <a:latin typeface="Times New Roman"/>
                <a:cs typeface="Times New Roman"/>
              </a:rPr>
              <a:t>spectrography.</a:t>
            </a:r>
            <a:endParaRPr sz="2264" dirty="0">
              <a:latin typeface="Times New Roman"/>
              <a:cs typeface="Times New Roman"/>
            </a:endParaRPr>
          </a:p>
          <a:p>
            <a:pPr>
              <a:spcBef>
                <a:spcPts val="28"/>
              </a:spcBef>
            </a:pPr>
            <a:endParaRPr sz="2170" dirty="0">
              <a:latin typeface="Times New Roman"/>
              <a:cs typeface="Times New Roman"/>
            </a:endParaRPr>
          </a:p>
          <a:p>
            <a:pPr marL="23962" marR="22764" algn="just">
              <a:lnSpc>
                <a:spcPct val="95900"/>
              </a:lnSpc>
            </a:pPr>
            <a:r>
              <a:rPr sz="2264" spc="-38" dirty="0">
                <a:latin typeface="Times New Roman"/>
                <a:cs typeface="Times New Roman"/>
              </a:rPr>
              <a:t>Faraday‟s </a:t>
            </a:r>
            <a:r>
              <a:rPr sz="2264" spc="-9" dirty="0">
                <a:latin typeface="Times New Roman"/>
                <a:cs typeface="Times New Roman"/>
              </a:rPr>
              <a:t>law </a:t>
            </a:r>
            <a:r>
              <a:rPr sz="2264" spc="-19" dirty="0">
                <a:latin typeface="Times New Roman"/>
                <a:cs typeface="Times New Roman"/>
              </a:rPr>
              <a:t>for </a:t>
            </a:r>
            <a:r>
              <a:rPr sz="2264" spc="-9" dirty="0">
                <a:latin typeface="Times New Roman"/>
                <a:cs typeface="Times New Roman"/>
              </a:rPr>
              <a:t>electromagnetic induction: </a:t>
            </a:r>
            <a:r>
              <a:rPr sz="2264" spc="-38" dirty="0">
                <a:latin typeface="Times New Roman"/>
                <a:cs typeface="Times New Roman"/>
              </a:rPr>
              <a:t>Faraday‟s </a:t>
            </a:r>
            <a:r>
              <a:rPr sz="2264" spc="-19" dirty="0">
                <a:latin typeface="Times New Roman"/>
                <a:cs typeface="Times New Roman"/>
              </a:rPr>
              <a:t>law </a:t>
            </a:r>
            <a:r>
              <a:rPr sz="2264" spc="-9" dirty="0">
                <a:latin typeface="Times New Roman"/>
                <a:cs typeface="Times New Roman"/>
              </a:rPr>
              <a:t>integral and differential  forms; self-inductance </a:t>
            </a:r>
            <a:r>
              <a:rPr sz="2264" spc="19" dirty="0">
                <a:latin typeface="Times New Roman"/>
                <a:cs typeface="Times New Roman"/>
              </a:rPr>
              <a:t>of </a:t>
            </a:r>
            <a:r>
              <a:rPr sz="2264" dirty="0">
                <a:latin typeface="Times New Roman"/>
                <a:cs typeface="Times New Roman"/>
              </a:rPr>
              <a:t>a </a:t>
            </a:r>
            <a:r>
              <a:rPr sz="2264" spc="-9" dirty="0">
                <a:latin typeface="Times New Roman"/>
                <a:cs typeface="Times New Roman"/>
              </a:rPr>
              <a:t>solenoid and </a:t>
            </a:r>
            <a:r>
              <a:rPr sz="2264" spc="38" dirty="0">
                <a:latin typeface="Times New Roman"/>
                <a:cs typeface="Times New Roman"/>
              </a:rPr>
              <a:t>of </a:t>
            </a:r>
            <a:r>
              <a:rPr sz="2264" dirty="0">
                <a:latin typeface="Times New Roman"/>
                <a:cs typeface="Times New Roman"/>
              </a:rPr>
              <a:t>a </a:t>
            </a:r>
            <a:r>
              <a:rPr lang="en-IN" sz="2264" spc="-19" dirty="0">
                <a:latin typeface="Times New Roman"/>
                <a:cs typeface="Times New Roman"/>
              </a:rPr>
              <a:t>law,  </a:t>
            </a:r>
            <a:r>
              <a:rPr lang="en-IN" sz="2264" spc="-38" dirty="0" err="1">
                <a:latin typeface="Times New Roman"/>
                <a:cs typeface="Times New Roman"/>
              </a:rPr>
              <a:t>Maxwell‟s</a:t>
            </a:r>
            <a:r>
              <a:rPr lang="en-IN" sz="2264" spc="-38" dirty="0">
                <a:latin typeface="Times New Roman"/>
                <a:cs typeface="Times New Roman"/>
              </a:rPr>
              <a:t> </a:t>
            </a:r>
            <a:r>
              <a:rPr lang="en-IN" sz="2264" dirty="0">
                <a:latin typeface="Times New Roman"/>
                <a:cs typeface="Times New Roman"/>
              </a:rPr>
              <a:t>equation </a:t>
            </a:r>
            <a:r>
              <a:rPr lang="en-IN" sz="2264" spc="-19" dirty="0">
                <a:latin typeface="Times New Roman"/>
                <a:cs typeface="Times New Roman"/>
              </a:rPr>
              <a:t>for </a:t>
            </a:r>
            <a:r>
              <a:rPr lang="en-IN" sz="2264" spc="-9" dirty="0">
                <a:latin typeface="Times New Roman"/>
                <a:cs typeface="Times New Roman"/>
              </a:rPr>
              <a:t>time-dependent electromagnetic </a:t>
            </a:r>
            <a:r>
              <a:rPr lang="en-IN" sz="2264" spc="-28" dirty="0">
                <a:latin typeface="Times New Roman"/>
                <a:cs typeface="Times New Roman"/>
              </a:rPr>
              <a:t>field in </a:t>
            </a:r>
            <a:r>
              <a:rPr lang="en-IN" sz="2264" spc="-9" dirty="0">
                <a:latin typeface="Times New Roman"/>
                <a:cs typeface="Times New Roman"/>
              </a:rPr>
              <a:t>vacuum and </a:t>
            </a:r>
            <a:r>
              <a:rPr lang="en-IN" sz="2264" spc="-28" dirty="0">
                <a:latin typeface="Times New Roman"/>
                <a:cs typeface="Times New Roman"/>
              </a:rPr>
              <a:t>in  </a:t>
            </a:r>
            <a:r>
              <a:rPr lang="en-IN" sz="2264" spc="-9" dirty="0">
                <a:latin typeface="Times New Roman"/>
                <a:cs typeface="Times New Roman"/>
              </a:rPr>
              <a:t>material </a:t>
            </a:r>
            <a:r>
              <a:rPr lang="en-IN" sz="2264" spc="-19" dirty="0">
                <a:latin typeface="Times New Roman"/>
                <a:cs typeface="Times New Roman"/>
              </a:rPr>
              <a:t>media, </a:t>
            </a:r>
            <a:r>
              <a:rPr lang="en-IN" sz="2264" dirty="0">
                <a:latin typeface="Times New Roman"/>
                <a:cs typeface="Times New Roman"/>
              </a:rPr>
              <a:t>boundary</a:t>
            </a:r>
            <a:r>
              <a:rPr lang="en-IN" sz="2264" spc="-66" dirty="0">
                <a:latin typeface="Times New Roman"/>
                <a:cs typeface="Times New Roman"/>
              </a:rPr>
              <a:t> </a:t>
            </a:r>
            <a:r>
              <a:rPr lang="en-IN" sz="2264" spc="-9" dirty="0">
                <a:latin typeface="Times New Roman"/>
                <a:cs typeface="Times New Roman"/>
              </a:rPr>
              <a:t>conditions.</a:t>
            </a:r>
            <a:endParaRPr lang="en-IN" sz="2264" dirty="0">
              <a:latin typeface="Times New Roman"/>
              <a:cs typeface="Times New Roman"/>
            </a:endParaRPr>
          </a:p>
          <a:p>
            <a:pPr>
              <a:spcBef>
                <a:spcPts val="28"/>
              </a:spcBef>
            </a:pPr>
            <a:endParaRPr lang="en-IN" sz="217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en-IN" sz="2264" b="1" spc="-19" dirty="0">
                <a:latin typeface="Times New Roman"/>
                <a:cs typeface="Times New Roman"/>
              </a:rPr>
              <a:t>UNIT </a:t>
            </a:r>
            <a:r>
              <a:rPr lang="en-IN" sz="2264" b="1" dirty="0">
                <a:latin typeface="Times New Roman"/>
                <a:cs typeface="Times New Roman"/>
              </a:rPr>
              <a:t>–</a:t>
            </a:r>
            <a:r>
              <a:rPr lang="en-IN" sz="2264" b="1" spc="-94" dirty="0">
                <a:latin typeface="Times New Roman"/>
                <a:cs typeface="Times New Roman"/>
              </a:rPr>
              <a:t> </a:t>
            </a:r>
            <a:r>
              <a:rPr lang="en-IN" sz="2264" b="1" spc="-38" dirty="0">
                <a:latin typeface="Times New Roman"/>
                <a:cs typeface="Times New Roman"/>
              </a:rPr>
              <a:t>II</a:t>
            </a:r>
            <a:endParaRPr lang="en-IN" sz="2264" dirty="0">
              <a:latin typeface="Times New Roman"/>
              <a:cs typeface="Times New Roman"/>
            </a:endParaRPr>
          </a:p>
          <a:p>
            <a:pPr marL="23962" marR="11981" algn="just">
              <a:lnSpc>
                <a:spcPct val="95600"/>
              </a:lnSpc>
            </a:pPr>
            <a:r>
              <a:rPr lang="en-IN" sz="2264" spc="-9" dirty="0" smtClean="0">
                <a:latin typeface="Times New Roman"/>
                <a:cs typeface="Times New Roman"/>
              </a:rPr>
              <a:t>Electromagnetic </a:t>
            </a:r>
            <a:r>
              <a:rPr lang="en-IN" sz="2264" spc="-9" dirty="0">
                <a:latin typeface="Times New Roman"/>
                <a:cs typeface="Times New Roman"/>
              </a:rPr>
              <a:t>potentials: Magnetic </a:t>
            </a:r>
            <a:r>
              <a:rPr lang="en-IN" sz="2264" dirty="0">
                <a:latin typeface="Times New Roman"/>
                <a:cs typeface="Times New Roman"/>
              </a:rPr>
              <a:t>vector </a:t>
            </a:r>
            <a:r>
              <a:rPr lang="en-IN" sz="2264" spc="-9" dirty="0">
                <a:latin typeface="Times New Roman"/>
                <a:cs typeface="Times New Roman"/>
              </a:rPr>
              <a:t>potential </a:t>
            </a:r>
            <a:r>
              <a:rPr lang="en-IN" sz="2264" b="1" spc="-9" dirty="0">
                <a:latin typeface="Times New Roman"/>
                <a:cs typeface="Times New Roman"/>
              </a:rPr>
              <a:t>A </a:t>
            </a:r>
            <a:r>
              <a:rPr lang="en-IN" sz="2264" spc="-19" dirty="0">
                <a:latin typeface="Times New Roman"/>
                <a:cs typeface="Times New Roman"/>
              </a:rPr>
              <a:t>and </a:t>
            </a:r>
            <a:r>
              <a:rPr lang="en-IN" sz="2264" spc="-9" dirty="0">
                <a:latin typeface="Times New Roman"/>
                <a:cs typeface="Times New Roman"/>
              </a:rPr>
              <a:t>scalar potential </a:t>
            </a:r>
            <a:r>
              <a:rPr lang="en-IN" sz="2264" dirty="0">
                <a:latin typeface="Times New Roman"/>
                <a:cs typeface="Times New Roman"/>
              </a:rPr>
              <a:t>Φ.  </a:t>
            </a:r>
            <a:r>
              <a:rPr lang="en-IN" sz="2264" spc="-38" dirty="0" err="1">
                <a:latin typeface="Times New Roman"/>
                <a:cs typeface="Times New Roman"/>
              </a:rPr>
              <a:t>Poisson‟s</a:t>
            </a:r>
            <a:r>
              <a:rPr lang="en-IN" sz="2264" spc="-38" dirty="0">
                <a:latin typeface="Times New Roman"/>
                <a:cs typeface="Times New Roman"/>
              </a:rPr>
              <a:t> </a:t>
            </a:r>
            <a:r>
              <a:rPr lang="en-IN" sz="2264" dirty="0">
                <a:latin typeface="Times New Roman"/>
                <a:cs typeface="Times New Roman"/>
              </a:rPr>
              <a:t>equation </a:t>
            </a:r>
            <a:r>
              <a:rPr lang="en-IN" sz="2264" spc="-19" dirty="0">
                <a:latin typeface="Times New Roman"/>
                <a:cs typeface="Times New Roman"/>
              </a:rPr>
              <a:t>for </a:t>
            </a:r>
            <a:r>
              <a:rPr lang="en-IN" sz="2264" b="1" spc="-9" dirty="0">
                <a:latin typeface="Times New Roman"/>
                <a:cs typeface="Times New Roman"/>
              </a:rPr>
              <a:t>A </a:t>
            </a:r>
            <a:r>
              <a:rPr lang="en-IN" sz="2264" spc="-28" dirty="0">
                <a:latin typeface="Times New Roman"/>
                <a:cs typeface="Times New Roman"/>
              </a:rPr>
              <a:t>in </a:t>
            </a:r>
            <a:r>
              <a:rPr lang="en-IN" sz="2264" dirty="0">
                <a:latin typeface="Times New Roman"/>
                <a:cs typeface="Times New Roman"/>
              </a:rPr>
              <a:t>terms </a:t>
            </a:r>
            <a:r>
              <a:rPr lang="en-IN" sz="2264" spc="38" dirty="0">
                <a:latin typeface="Times New Roman"/>
                <a:cs typeface="Times New Roman"/>
              </a:rPr>
              <a:t>of </a:t>
            </a:r>
            <a:r>
              <a:rPr lang="en-IN" sz="2264" spc="-9" dirty="0">
                <a:latin typeface="Times New Roman"/>
                <a:cs typeface="Times New Roman"/>
              </a:rPr>
              <a:t>current </a:t>
            </a:r>
            <a:r>
              <a:rPr lang="en-IN" sz="2264" spc="-19" dirty="0">
                <a:latin typeface="Times New Roman"/>
                <a:cs typeface="Times New Roman"/>
              </a:rPr>
              <a:t>density, </a:t>
            </a:r>
            <a:r>
              <a:rPr lang="en-IN" sz="2264" spc="-9" dirty="0">
                <a:latin typeface="Times New Roman"/>
                <a:cs typeface="Times New Roman"/>
              </a:rPr>
              <a:t>solutions </a:t>
            </a:r>
            <a:r>
              <a:rPr lang="en-IN" sz="2264" spc="-19" dirty="0">
                <a:latin typeface="Times New Roman"/>
                <a:cs typeface="Times New Roman"/>
              </a:rPr>
              <a:t>for </a:t>
            </a:r>
            <a:r>
              <a:rPr lang="en-IN" sz="2264" spc="-28" dirty="0">
                <a:latin typeface="Times New Roman"/>
                <a:cs typeface="Times New Roman"/>
              </a:rPr>
              <a:t>line </a:t>
            </a:r>
            <a:r>
              <a:rPr lang="en-IN" sz="2264" spc="-9" dirty="0">
                <a:latin typeface="Times New Roman"/>
                <a:cs typeface="Times New Roman"/>
              </a:rPr>
              <a:t>surface  currents. </a:t>
            </a:r>
            <a:r>
              <a:rPr lang="en-IN" sz="2264" spc="-19" dirty="0">
                <a:latin typeface="Times New Roman"/>
                <a:cs typeface="Times New Roman"/>
              </a:rPr>
              <a:t>Coulomb </a:t>
            </a:r>
            <a:r>
              <a:rPr lang="en-IN" sz="2264" spc="-9" dirty="0">
                <a:latin typeface="Times New Roman"/>
                <a:cs typeface="Times New Roman"/>
              </a:rPr>
              <a:t>and </a:t>
            </a:r>
            <a:r>
              <a:rPr lang="en-IN" sz="2264" dirty="0">
                <a:latin typeface="Times New Roman"/>
                <a:cs typeface="Times New Roman"/>
              </a:rPr>
              <a:t>Lorentz </a:t>
            </a:r>
            <a:r>
              <a:rPr lang="en-IN" sz="2264" spc="-9" dirty="0">
                <a:latin typeface="Times New Roman"/>
                <a:cs typeface="Times New Roman"/>
              </a:rPr>
              <a:t>gauge </a:t>
            </a:r>
            <a:r>
              <a:rPr lang="en-IN" sz="2264" spc="-19" dirty="0">
                <a:latin typeface="Times New Roman"/>
                <a:cs typeface="Times New Roman"/>
              </a:rPr>
              <a:t>transformations, </a:t>
            </a:r>
            <a:r>
              <a:rPr lang="en-IN" sz="2264" dirty="0">
                <a:latin typeface="Times New Roman"/>
                <a:cs typeface="Times New Roman"/>
              </a:rPr>
              <a:t>Lorentz </a:t>
            </a:r>
            <a:r>
              <a:rPr lang="en-IN" sz="2264" spc="-38" dirty="0">
                <a:latin typeface="Times New Roman"/>
                <a:cs typeface="Times New Roman"/>
              </a:rPr>
              <a:t>law</a:t>
            </a:r>
            <a:r>
              <a:rPr lang="en-IN" sz="2264" spc="491" dirty="0">
                <a:latin typeface="Times New Roman"/>
                <a:cs typeface="Times New Roman"/>
              </a:rPr>
              <a:t> </a:t>
            </a:r>
            <a:r>
              <a:rPr lang="en-IN" sz="2264" spc="-28" dirty="0">
                <a:latin typeface="Times New Roman"/>
                <a:cs typeface="Times New Roman"/>
              </a:rPr>
              <a:t>in </a:t>
            </a:r>
            <a:r>
              <a:rPr lang="en-IN" sz="2264" dirty="0">
                <a:latin typeface="Times New Roman"/>
                <a:cs typeface="Times New Roman"/>
              </a:rPr>
              <a:t>terms </a:t>
            </a:r>
            <a:r>
              <a:rPr lang="en-IN" sz="2264" spc="19" dirty="0">
                <a:latin typeface="Times New Roman"/>
                <a:cs typeface="Times New Roman"/>
              </a:rPr>
              <a:t>of  </a:t>
            </a:r>
            <a:r>
              <a:rPr lang="en-IN" sz="2264" spc="-9" dirty="0">
                <a:latin typeface="Times New Roman"/>
                <a:cs typeface="Times New Roman"/>
              </a:rPr>
              <a:t>potentials.</a:t>
            </a:r>
            <a:endParaRPr lang="en-IN" sz="2264" dirty="0">
              <a:latin typeface="Times New Roman"/>
              <a:cs typeface="Times New Roman"/>
            </a:endParaRPr>
          </a:p>
          <a:p>
            <a:pPr>
              <a:spcBef>
                <a:spcPts val="94"/>
              </a:spcBef>
            </a:pPr>
            <a:endParaRPr lang="en-IN" sz="2170" dirty="0">
              <a:latin typeface="Times New Roman"/>
              <a:cs typeface="Times New Roman"/>
            </a:endParaRPr>
          </a:p>
          <a:p>
            <a:pPr marL="23962" marR="16774" algn="just">
              <a:lnSpc>
                <a:spcPct val="96200"/>
              </a:lnSpc>
            </a:pPr>
            <a:r>
              <a:rPr lang="en-IN" sz="2264" spc="-38" dirty="0" err="1">
                <a:latin typeface="Times New Roman"/>
                <a:cs typeface="Times New Roman"/>
              </a:rPr>
              <a:t>Maxwell‟s</a:t>
            </a:r>
            <a:r>
              <a:rPr lang="en-IN" sz="2264" spc="-38" dirty="0">
                <a:latin typeface="Times New Roman"/>
                <a:cs typeface="Times New Roman"/>
              </a:rPr>
              <a:t> </a:t>
            </a:r>
            <a:r>
              <a:rPr lang="en-IN" sz="2264" spc="-9" dirty="0">
                <a:latin typeface="Times New Roman"/>
                <a:cs typeface="Times New Roman"/>
              </a:rPr>
              <a:t>equations and electromagnetic waves: Plane-wave solution </a:t>
            </a:r>
            <a:r>
              <a:rPr lang="en-IN" sz="2264" spc="-19" dirty="0">
                <a:latin typeface="Times New Roman"/>
                <a:cs typeface="Times New Roman"/>
              </a:rPr>
              <a:t>for </a:t>
            </a:r>
            <a:r>
              <a:rPr lang="en-IN" sz="2264" spc="-38" dirty="0" err="1">
                <a:latin typeface="Times New Roman"/>
                <a:cs typeface="Times New Roman"/>
              </a:rPr>
              <a:t>Maxwell‟s</a:t>
            </a:r>
            <a:r>
              <a:rPr lang="en-IN" sz="2264" spc="-38" dirty="0">
                <a:latin typeface="Times New Roman"/>
                <a:cs typeface="Times New Roman"/>
              </a:rPr>
              <a:t>  </a:t>
            </a:r>
            <a:r>
              <a:rPr lang="en-IN" sz="2264" spc="-9" dirty="0">
                <a:latin typeface="Times New Roman"/>
                <a:cs typeface="Times New Roman"/>
              </a:rPr>
              <a:t>equation; </a:t>
            </a:r>
            <a:r>
              <a:rPr lang="en-IN" sz="2264" dirty="0">
                <a:latin typeface="Times New Roman"/>
                <a:cs typeface="Times New Roman"/>
              </a:rPr>
              <a:t>orthogonality </a:t>
            </a:r>
            <a:r>
              <a:rPr lang="en-IN" sz="2264" spc="19" dirty="0">
                <a:latin typeface="Times New Roman"/>
                <a:cs typeface="Times New Roman"/>
              </a:rPr>
              <a:t>of </a:t>
            </a:r>
            <a:r>
              <a:rPr lang="en-IN" sz="2264" b="1" spc="-9" dirty="0">
                <a:latin typeface="Times New Roman"/>
                <a:cs typeface="Times New Roman"/>
              </a:rPr>
              <a:t>E</a:t>
            </a:r>
            <a:r>
              <a:rPr lang="en-IN" sz="2264" spc="-9" dirty="0">
                <a:latin typeface="Times New Roman"/>
                <a:cs typeface="Times New Roman"/>
              </a:rPr>
              <a:t>, </a:t>
            </a:r>
            <a:r>
              <a:rPr lang="en-IN" sz="2264" b="1" dirty="0">
                <a:latin typeface="Times New Roman"/>
                <a:cs typeface="Times New Roman"/>
              </a:rPr>
              <a:t>B </a:t>
            </a:r>
            <a:r>
              <a:rPr lang="en-IN" sz="2264" spc="-19" dirty="0">
                <a:latin typeface="Times New Roman"/>
                <a:cs typeface="Times New Roman"/>
              </a:rPr>
              <a:t>and </a:t>
            </a:r>
            <a:r>
              <a:rPr lang="en-IN" sz="2264" spc="-9" dirty="0">
                <a:latin typeface="Times New Roman"/>
                <a:cs typeface="Times New Roman"/>
              </a:rPr>
              <a:t>propagation vector. </a:t>
            </a:r>
            <a:r>
              <a:rPr lang="en-IN" sz="2264" spc="-19" dirty="0" err="1">
                <a:latin typeface="Times New Roman"/>
                <a:cs typeface="Times New Roman"/>
              </a:rPr>
              <a:t>Poynting</a:t>
            </a:r>
            <a:r>
              <a:rPr lang="en-IN" sz="2264" spc="-19" dirty="0">
                <a:latin typeface="Times New Roman"/>
                <a:cs typeface="Times New Roman"/>
              </a:rPr>
              <a:t> </a:t>
            </a:r>
            <a:r>
              <a:rPr lang="en-IN" sz="2264" dirty="0">
                <a:latin typeface="Times New Roman"/>
                <a:cs typeface="Times New Roman"/>
              </a:rPr>
              <a:t>vector; energy </a:t>
            </a:r>
            <a:r>
              <a:rPr lang="en-IN" sz="2264" spc="-9" dirty="0">
                <a:latin typeface="Times New Roman"/>
                <a:cs typeface="Times New Roman"/>
              </a:rPr>
              <a:t>and  </a:t>
            </a:r>
            <a:r>
              <a:rPr lang="en-IN" sz="2264" dirty="0">
                <a:latin typeface="Times New Roman"/>
                <a:cs typeface="Times New Roman"/>
              </a:rPr>
              <a:t>momentum </a:t>
            </a:r>
            <a:r>
              <a:rPr lang="en-IN" sz="2264" spc="-9" dirty="0">
                <a:latin typeface="Times New Roman"/>
                <a:cs typeface="Times New Roman"/>
              </a:rPr>
              <a:t>propagation, reflection and </a:t>
            </a:r>
            <a:r>
              <a:rPr lang="en-IN" sz="2264" dirty="0">
                <a:latin typeface="Times New Roman"/>
                <a:cs typeface="Times New Roman"/>
              </a:rPr>
              <a:t>transmission </a:t>
            </a:r>
            <a:r>
              <a:rPr lang="en-IN" sz="2264" spc="-9" dirty="0">
                <a:latin typeface="Times New Roman"/>
                <a:cs typeface="Times New Roman"/>
              </a:rPr>
              <a:t>at </a:t>
            </a:r>
            <a:r>
              <a:rPr lang="en-IN" sz="2264" spc="-19" dirty="0">
                <a:latin typeface="Times New Roman"/>
                <a:cs typeface="Times New Roman"/>
              </a:rPr>
              <a:t>dielectric </a:t>
            </a:r>
            <a:r>
              <a:rPr lang="en-IN" sz="2264" dirty="0">
                <a:latin typeface="Times New Roman"/>
                <a:cs typeface="Times New Roman"/>
              </a:rPr>
              <a:t>boundaries </a:t>
            </a:r>
            <a:r>
              <a:rPr lang="en-IN" sz="2264" spc="-9" dirty="0">
                <a:latin typeface="Times New Roman"/>
                <a:cs typeface="Times New Roman"/>
              </a:rPr>
              <a:t>(normal  incidence), polarization </a:t>
            </a:r>
            <a:r>
              <a:rPr lang="en-IN" sz="2264" dirty="0">
                <a:latin typeface="Times New Roman"/>
                <a:cs typeface="Times New Roman"/>
              </a:rPr>
              <a:t>by </a:t>
            </a:r>
            <a:r>
              <a:rPr lang="en-IN" sz="2264" spc="-9" dirty="0">
                <a:latin typeface="Times New Roman"/>
                <a:cs typeface="Times New Roman"/>
              </a:rPr>
              <a:t>reflection, </a:t>
            </a:r>
            <a:r>
              <a:rPr lang="en-IN" sz="2264" spc="-38" dirty="0" err="1">
                <a:latin typeface="Times New Roman"/>
                <a:cs typeface="Times New Roman"/>
              </a:rPr>
              <a:t>Brewster‟s</a:t>
            </a:r>
            <a:r>
              <a:rPr lang="en-IN" sz="2264" spc="57" dirty="0">
                <a:latin typeface="Times New Roman"/>
                <a:cs typeface="Times New Roman"/>
              </a:rPr>
              <a:t> </a:t>
            </a:r>
            <a:r>
              <a:rPr lang="en-IN" sz="2264" spc="-9" dirty="0">
                <a:latin typeface="Times New Roman"/>
                <a:cs typeface="Times New Roman"/>
              </a:rPr>
              <a:t>angle.</a:t>
            </a:r>
            <a:endParaRPr lang="en-IN" sz="2264" dirty="0">
              <a:latin typeface="Times New Roman"/>
              <a:cs typeface="Times New Roman"/>
            </a:endParaRPr>
          </a:p>
          <a:p>
            <a:pPr marL="23962" marR="22764" algn="just">
              <a:lnSpc>
                <a:spcPct val="95900"/>
              </a:lnSpc>
            </a:pPr>
            <a:endParaRPr lang="en-US" sz="2264" spc="-9" dirty="0" smtClean="0">
              <a:latin typeface="Times New Roman"/>
              <a:cs typeface="Times New Roman"/>
            </a:endParaRPr>
          </a:p>
          <a:p>
            <a:pPr marL="23962" marR="22764" algn="just">
              <a:lnSpc>
                <a:spcPct val="95900"/>
              </a:lnSpc>
            </a:pPr>
            <a:r>
              <a:rPr sz="2264" spc="-9" dirty="0" smtClean="0">
                <a:latin typeface="Times New Roman"/>
                <a:cs typeface="Times New Roman"/>
              </a:rPr>
              <a:t>straight </a:t>
            </a:r>
            <a:r>
              <a:rPr sz="2264" spc="-9" dirty="0">
                <a:latin typeface="Times New Roman"/>
                <a:cs typeface="Times New Roman"/>
              </a:rPr>
              <a:t>conductor, energy </a:t>
            </a:r>
            <a:r>
              <a:rPr sz="2264" spc="9" dirty="0">
                <a:latin typeface="Times New Roman"/>
                <a:cs typeface="Times New Roman"/>
              </a:rPr>
              <a:t>stored </a:t>
            </a:r>
            <a:r>
              <a:rPr sz="2264" spc="-47" dirty="0">
                <a:latin typeface="Times New Roman"/>
                <a:cs typeface="Times New Roman"/>
              </a:rPr>
              <a:t>in </a:t>
            </a:r>
            <a:r>
              <a:rPr sz="2264" spc="9" dirty="0">
                <a:latin typeface="Times New Roman"/>
                <a:cs typeface="Times New Roman"/>
              </a:rPr>
              <a:t>an  </a:t>
            </a:r>
            <a:r>
              <a:rPr sz="2264" dirty="0">
                <a:latin typeface="Times New Roman"/>
                <a:cs typeface="Times New Roman"/>
              </a:rPr>
              <a:t>inductor </a:t>
            </a:r>
            <a:r>
              <a:rPr sz="2264" spc="-19" dirty="0">
                <a:latin typeface="Times New Roman"/>
                <a:cs typeface="Times New Roman"/>
              </a:rPr>
              <a:t>and </a:t>
            </a:r>
            <a:r>
              <a:rPr sz="2264" spc="-28" dirty="0">
                <a:latin typeface="Times New Roman"/>
                <a:cs typeface="Times New Roman"/>
              </a:rPr>
              <a:t>in </a:t>
            </a:r>
            <a:r>
              <a:rPr sz="2264" dirty="0">
                <a:latin typeface="Times New Roman"/>
                <a:cs typeface="Times New Roman"/>
              </a:rPr>
              <a:t>the </a:t>
            </a:r>
            <a:r>
              <a:rPr sz="2264" spc="-9" dirty="0">
                <a:latin typeface="Times New Roman"/>
                <a:cs typeface="Times New Roman"/>
              </a:rPr>
              <a:t>magnetic </a:t>
            </a:r>
            <a:r>
              <a:rPr sz="2264" spc="-19" dirty="0">
                <a:latin typeface="Times New Roman"/>
                <a:cs typeface="Times New Roman"/>
              </a:rPr>
              <a:t>field. </a:t>
            </a:r>
            <a:r>
              <a:rPr sz="2264" spc="-9" dirty="0">
                <a:latin typeface="Times New Roman"/>
                <a:cs typeface="Times New Roman"/>
              </a:rPr>
              <a:t>Displacement </a:t>
            </a:r>
            <a:r>
              <a:rPr sz="2264" dirty="0">
                <a:latin typeface="Times New Roman"/>
                <a:cs typeface="Times New Roman"/>
              </a:rPr>
              <a:t>current; </a:t>
            </a:r>
            <a:r>
              <a:rPr sz="2264" spc="-19" dirty="0">
                <a:latin typeface="Times New Roman"/>
                <a:cs typeface="Times New Roman"/>
              </a:rPr>
              <a:t>modified </a:t>
            </a:r>
            <a:r>
              <a:rPr sz="2264" spc="-47" dirty="0" err="1" smtClean="0">
                <a:latin typeface="Times New Roman"/>
                <a:cs typeface="Times New Roman"/>
              </a:rPr>
              <a:t>Ampere‟s</a:t>
            </a:r>
            <a:endParaRPr sz="2170" dirty="0">
              <a:latin typeface="Times New Roman"/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47925">
              <a:lnSpc>
                <a:spcPts val="2660"/>
              </a:lnSpc>
            </a:pPr>
            <a:fld id="{81D60167-4931-47E6-BA6A-407CBD079E47}" type="slidenum">
              <a:rPr lang="en-IN" smtClean="0"/>
              <a:pPr marL="47925">
                <a:lnSpc>
                  <a:spcPts val="2660"/>
                </a:lnSpc>
              </a:pPr>
              <a:t>2</a:t>
            </a:fld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691966" y="6985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Syllabus…………….</a:t>
            </a:r>
            <a:endParaRPr lang="en-IN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9889" y="507598"/>
            <a:ext cx="12539580" cy="101858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198"/>
            <a:endParaRPr lang="en-IN" sz="2264" b="1" spc="-19" dirty="0">
              <a:latin typeface="Times New Roman"/>
              <a:cs typeface="Times New Roman"/>
            </a:endParaRPr>
          </a:p>
          <a:p>
            <a:pPr marR="1198"/>
            <a:r>
              <a:rPr lang="en-IN" sz="2264" b="1" spc="-19" dirty="0">
                <a:latin typeface="Times New Roman"/>
                <a:cs typeface="Times New Roman"/>
              </a:rPr>
              <a:t>UNIT </a:t>
            </a:r>
            <a:r>
              <a:rPr lang="en-IN" sz="2264" b="1" dirty="0">
                <a:latin typeface="Times New Roman"/>
                <a:cs typeface="Times New Roman"/>
              </a:rPr>
              <a:t>–</a:t>
            </a:r>
            <a:r>
              <a:rPr lang="en-IN" sz="2264" b="1" spc="-85" dirty="0">
                <a:latin typeface="Times New Roman"/>
                <a:cs typeface="Times New Roman"/>
              </a:rPr>
              <a:t> </a:t>
            </a:r>
            <a:r>
              <a:rPr lang="en-IN" sz="2264" b="1" spc="-38" dirty="0">
                <a:latin typeface="Times New Roman"/>
                <a:cs typeface="Times New Roman"/>
              </a:rPr>
              <a:t>III</a:t>
            </a:r>
            <a:endParaRPr lang="en-IN" sz="2264" dirty="0">
              <a:latin typeface="Times New Roman"/>
              <a:cs typeface="Times New Roman"/>
            </a:endParaRPr>
          </a:p>
          <a:p>
            <a:pPr marL="23962" marR="22764" algn="just">
              <a:lnSpc>
                <a:spcPct val="95800"/>
              </a:lnSpc>
            </a:pPr>
            <a:r>
              <a:rPr lang="en-IN" sz="2264" spc="-9" dirty="0">
                <a:latin typeface="Times New Roman"/>
                <a:cs typeface="Times New Roman"/>
              </a:rPr>
              <a:t>Electromagnetic </a:t>
            </a:r>
            <a:r>
              <a:rPr lang="en-IN" sz="2264" dirty="0">
                <a:latin typeface="Times New Roman"/>
                <a:cs typeface="Times New Roman"/>
              </a:rPr>
              <a:t>waves </a:t>
            </a:r>
            <a:r>
              <a:rPr lang="en-IN" sz="2264" spc="-28" dirty="0">
                <a:latin typeface="Times New Roman"/>
                <a:cs typeface="Times New Roman"/>
              </a:rPr>
              <a:t>in </a:t>
            </a:r>
            <a:r>
              <a:rPr lang="en-IN" sz="2264" dirty="0">
                <a:latin typeface="Times New Roman"/>
                <a:cs typeface="Times New Roman"/>
              </a:rPr>
              <a:t>conductors: </a:t>
            </a:r>
            <a:r>
              <a:rPr lang="en-IN" sz="2264" spc="-19" dirty="0">
                <a:latin typeface="Times New Roman"/>
                <a:cs typeface="Times New Roman"/>
              </a:rPr>
              <a:t>Modified </a:t>
            </a:r>
            <a:r>
              <a:rPr lang="en-IN" sz="2264" spc="-28" dirty="0">
                <a:latin typeface="Times New Roman"/>
                <a:cs typeface="Times New Roman"/>
              </a:rPr>
              <a:t>field </a:t>
            </a:r>
            <a:r>
              <a:rPr lang="en-IN" sz="2264" dirty="0">
                <a:latin typeface="Times New Roman"/>
                <a:cs typeface="Times New Roman"/>
              </a:rPr>
              <a:t>equation; attenuation </a:t>
            </a:r>
            <a:r>
              <a:rPr lang="en-IN" sz="2264" spc="38" dirty="0">
                <a:latin typeface="Times New Roman"/>
                <a:cs typeface="Times New Roman"/>
              </a:rPr>
              <a:t>of </a:t>
            </a:r>
            <a:r>
              <a:rPr lang="en-IN" sz="2264" dirty="0">
                <a:latin typeface="Times New Roman"/>
                <a:cs typeface="Times New Roman"/>
              </a:rPr>
              <a:t>the  </a:t>
            </a:r>
            <a:r>
              <a:rPr lang="en-IN" sz="2264" spc="-19" dirty="0">
                <a:latin typeface="Times New Roman"/>
                <a:cs typeface="Times New Roman"/>
              </a:rPr>
              <a:t>wave, </a:t>
            </a:r>
            <a:r>
              <a:rPr lang="en-IN" sz="2264" dirty="0">
                <a:latin typeface="Times New Roman"/>
                <a:cs typeface="Times New Roman"/>
              </a:rPr>
              <a:t>reflection </a:t>
            </a:r>
            <a:r>
              <a:rPr lang="en-IN" sz="2264" spc="-9" dirty="0">
                <a:latin typeface="Times New Roman"/>
                <a:cs typeface="Times New Roman"/>
              </a:rPr>
              <a:t>at </a:t>
            </a:r>
            <a:r>
              <a:rPr lang="en-IN" sz="2264" spc="-19" dirty="0">
                <a:latin typeface="Times New Roman"/>
                <a:cs typeface="Times New Roman"/>
              </a:rPr>
              <a:t>and </a:t>
            </a:r>
            <a:r>
              <a:rPr lang="en-IN" sz="2264" spc="-9" dirty="0">
                <a:latin typeface="Times New Roman"/>
                <a:cs typeface="Times New Roman"/>
              </a:rPr>
              <a:t>transmission </a:t>
            </a:r>
            <a:r>
              <a:rPr lang="en-IN" sz="2264" dirty="0">
                <a:latin typeface="Times New Roman"/>
                <a:cs typeface="Times New Roman"/>
              </a:rPr>
              <a:t>through a </a:t>
            </a:r>
            <a:r>
              <a:rPr lang="en-IN" sz="2264" spc="-9" dirty="0">
                <a:latin typeface="Times New Roman"/>
                <a:cs typeface="Times New Roman"/>
              </a:rPr>
              <a:t>conducting </a:t>
            </a:r>
            <a:r>
              <a:rPr lang="en-IN" sz="2264" dirty="0" err="1">
                <a:latin typeface="Times New Roman"/>
                <a:cs typeface="Times New Roman"/>
              </a:rPr>
              <a:t>surface.Total</a:t>
            </a:r>
            <a:r>
              <a:rPr lang="en-IN" sz="2264" dirty="0">
                <a:latin typeface="Times New Roman"/>
                <a:cs typeface="Times New Roman"/>
              </a:rPr>
              <a:t> internal  </a:t>
            </a:r>
            <a:r>
              <a:rPr lang="en-IN" sz="2264" spc="-9" dirty="0">
                <a:latin typeface="Times New Roman"/>
                <a:cs typeface="Times New Roman"/>
              </a:rPr>
              <a:t>reflection</a:t>
            </a:r>
            <a:endParaRPr lang="en-IN" sz="2264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IN" sz="2264" dirty="0">
              <a:latin typeface="Times New Roman"/>
              <a:cs typeface="Times New Roman"/>
            </a:endParaRPr>
          </a:p>
          <a:p>
            <a:pPr marL="23962" marR="17972" algn="just">
              <a:lnSpc>
                <a:spcPct val="95600"/>
              </a:lnSpc>
            </a:pPr>
            <a:r>
              <a:rPr lang="en-IN" sz="2264" spc="-9" dirty="0">
                <a:latin typeface="Times New Roman"/>
                <a:cs typeface="Times New Roman"/>
              </a:rPr>
              <a:t>Radiation </a:t>
            </a:r>
            <a:r>
              <a:rPr lang="en-IN" sz="2264" dirty="0">
                <a:latin typeface="Times New Roman"/>
                <a:cs typeface="Times New Roman"/>
              </a:rPr>
              <a:t>from </a:t>
            </a:r>
            <a:r>
              <a:rPr lang="en-IN" sz="2264" spc="-9" dirty="0">
                <a:latin typeface="Times New Roman"/>
                <a:cs typeface="Times New Roman"/>
              </a:rPr>
              <a:t>accelerated charges: Modification(Conceptual </a:t>
            </a:r>
            <a:r>
              <a:rPr lang="en-IN" sz="2264" spc="-19" dirty="0">
                <a:latin typeface="Times New Roman"/>
                <a:cs typeface="Times New Roman"/>
              </a:rPr>
              <a:t>only) </a:t>
            </a:r>
            <a:r>
              <a:rPr lang="en-IN" sz="2264" spc="19" dirty="0">
                <a:latin typeface="Times New Roman"/>
                <a:cs typeface="Times New Roman"/>
              </a:rPr>
              <a:t>of </a:t>
            </a:r>
            <a:r>
              <a:rPr lang="en-IN" sz="2264" spc="-38" dirty="0" err="1">
                <a:latin typeface="Times New Roman"/>
                <a:cs typeface="Times New Roman"/>
              </a:rPr>
              <a:t>Coulomb‟s</a:t>
            </a:r>
            <a:r>
              <a:rPr lang="en-IN" sz="2264" spc="-38" dirty="0">
                <a:latin typeface="Times New Roman"/>
                <a:cs typeface="Times New Roman"/>
              </a:rPr>
              <a:t> law  </a:t>
            </a:r>
            <a:r>
              <a:rPr lang="en-IN" sz="2264" dirty="0">
                <a:latin typeface="Times New Roman"/>
                <a:cs typeface="Times New Roman"/>
              </a:rPr>
              <a:t>to </a:t>
            </a:r>
            <a:r>
              <a:rPr lang="en-IN" sz="2264" spc="-19" dirty="0">
                <a:latin typeface="Times New Roman"/>
                <a:cs typeface="Times New Roman"/>
              </a:rPr>
              <a:t>include </a:t>
            </a:r>
            <a:r>
              <a:rPr lang="en-IN" sz="2264" spc="-9" dirty="0">
                <a:latin typeface="Times New Roman"/>
                <a:cs typeface="Times New Roman"/>
              </a:rPr>
              <a:t>velocity and acceleration dependent terms </a:t>
            </a:r>
            <a:r>
              <a:rPr lang="en-IN" sz="2264" spc="-28" dirty="0">
                <a:latin typeface="Times New Roman"/>
                <a:cs typeface="Times New Roman"/>
              </a:rPr>
              <a:t>in </a:t>
            </a:r>
            <a:r>
              <a:rPr lang="en-IN" sz="2264" b="1" dirty="0">
                <a:latin typeface="Times New Roman"/>
                <a:cs typeface="Times New Roman"/>
              </a:rPr>
              <a:t>E </a:t>
            </a:r>
            <a:r>
              <a:rPr lang="en-IN" sz="2264" spc="-19" dirty="0">
                <a:latin typeface="Times New Roman"/>
                <a:cs typeface="Times New Roman"/>
              </a:rPr>
              <a:t>field. </a:t>
            </a:r>
            <a:r>
              <a:rPr lang="en-IN" sz="2264" spc="-9" dirty="0">
                <a:latin typeface="Times New Roman"/>
                <a:cs typeface="Times New Roman"/>
              </a:rPr>
              <a:t>Radiation </a:t>
            </a:r>
            <a:r>
              <a:rPr lang="en-IN" sz="2264" dirty="0">
                <a:latin typeface="Times New Roman"/>
                <a:cs typeface="Times New Roman"/>
              </a:rPr>
              <a:t>from </a:t>
            </a:r>
            <a:r>
              <a:rPr lang="en-IN" sz="2264" spc="9" dirty="0">
                <a:latin typeface="Times New Roman"/>
                <a:cs typeface="Times New Roman"/>
              </a:rPr>
              <a:t>an  </a:t>
            </a:r>
            <a:r>
              <a:rPr lang="en-IN" sz="2264" spc="-19" dirty="0">
                <a:latin typeface="Times New Roman"/>
                <a:cs typeface="Times New Roman"/>
              </a:rPr>
              <a:t>oscillating </a:t>
            </a:r>
            <a:r>
              <a:rPr lang="en-IN" sz="2264" spc="-9" dirty="0">
                <a:latin typeface="Times New Roman"/>
                <a:cs typeface="Times New Roman"/>
              </a:rPr>
              <a:t>dipole and its polarization. Radial and spherical </a:t>
            </a:r>
            <a:r>
              <a:rPr lang="en-IN" sz="2264" dirty="0">
                <a:latin typeface="Times New Roman"/>
                <a:cs typeface="Times New Roman"/>
              </a:rPr>
              <a:t>power </a:t>
            </a:r>
            <a:r>
              <a:rPr lang="en-IN" sz="2264" spc="19" dirty="0">
                <a:latin typeface="Times New Roman"/>
                <a:cs typeface="Times New Roman"/>
              </a:rPr>
              <a:t>of </a:t>
            </a:r>
            <a:r>
              <a:rPr lang="en-IN" sz="2264" dirty="0">
                <a:latin typeface="Times New Roman"/>
                <a:cs typeface="Times New Roman"/>
              </a:rPr>
              <a:t>electromagnetic  </a:t>
            </a:r>
            <a:r>
              <a:rPr lang="en-IN" sz="2264" spc="-9" dirty="0">
                <a:latin typeface="Times New Roman"/>
                <a:cs typeface="Times New Roman"/>
              </a:rPr>
              <a:t>radiation, Radiation pressure </a:t>
            </a:r>
            <a:r>
              <a:rPr lang="en-IN" sz="2264" dirty="0">
                <a:latin typeface="Times New Roman"/>
                <a:cs typeface="Times New Roman"/>
              </a:rPr>
              <a:t>equation </a:t>
            </a:r>
            <a:r>
              <a:rPr lang="en-IN" sz="2264" spc="-28" dirty="0">
                <a:latin typeface="Times New Roman"/>
                <a:cs typeface="Times New Roman"/>
              </a:rPr>
              <a:t>in </a:t>
            </a:r>
            <a:r>
              <a:rPr lang="en-IN" sz="2264" spc="-19" dirty="0">
                <a:latin typeface="Times New Roman"/>
                <a:cs typeface="Times New Roman"/>
              </a:rPr>
              <a:t>free </a:t>
            </a:r>
            <a:r>
              <a:rPr lang="en-IN" sz="2264" dirty="0">
                <a:latin typeface="Times New Roman"/>
                <a:cs typeface="Times New Roman"/>
              </a:rPr>
              <a:t>space </a:t>
            </a:r>
            <a:r>
              <a:rPr lang="en-IN" sz="2264" spc="-19" dirty="0">
                <a:latin typeface="Times New Roman"/>
                <a:cs typeface="Times New Roman"/>
              </a:rPr>
              <a:t>and</a:t>
            </a:r>
            <a:r>
              <a:rPr lang="en-IN" sz="2264" spc="151" dirty="0">
                <a:latin typeface="Times New Roman"/>
                <a:cs typeface="Times New Roman"/>
              </a:rPr>
              <a:t> </a:t>
            </a:r>
            <a:r>
              <a:rPr lang="en-IN" sz="2264" spc="-19" dirty="0">
                <a:latin typeface="Times New Roman"/>
                <a:cs typeface="Times New Roman"/>
              </a:rPr>
              <a:t>medium</a:t>
            </a:r>
            <a:endParaRPr lang="en-IN" sz="2170" dirty="0">
              <a:latin typeface="Times New Roman"/>
              <a:cs typeface="Times New Roman"/>
            </a:endParaRPr>
          </a:p>
          <a:p>
            <a:pPr marR="3594"/>
            <a:endParaRPr lang="en-IN" sz="2264" b="1" spc="-19" dirty="0" smtClean="0">
              <a:latin typeface="Times New Roman"/>
              <a:cs typeface="Times New Roman"/>
            </a:endParaRPr>
          </a:p>
          <a:p>
            <a:pPr marR="3594"/>
            <a:r>
              <a:rPr lang="en-IN" sz="2264" b="1" spc="-19" dirty="0" smtClean="0">
                <a:latin typeface="Times New Roman"/>
                <a:cs typeface="Times New Roman"/>
              </a:rPr>
              <a:t>UNIT </a:t>
            </a:r>
            <a:r>
              <a:rPr lang="en-IN" sz="2264" b="1" dirty="0">
                <a:latin typeface="Times New Roman"/>
                <a:cs typeface="Times New Roman"/>
              </a:rPr>
              <a:t>–</a:t>
            </a:r>
            <a:r>
              <a:rPr lang="en-IN" sz="2264" b="1" spc="-94" dirty="0">
                <a:latin typeface="Times New Roman"/>
                <a:cs typeface="Times New Roman"/>
              </a:rPr>
              <a:t> </a:t>
            </a:r>
            <a:r>
              <a:rPr lang="en-IN" sz="2264" b="1" spc="-38" dirty="0">
                <a:latin typeface="Times New Roman"/>
                <a:cs typeface="Times New Roman"/>
              </a:rPr>
              <a:t>IV</a:t>
            </a:r>
            <a:endParaRPr lang="en-IN" sz="2264" dirty="0">
              <a:latin typeface="Times New Roman"/>
              <a:cs typeface="Times New Roman"/>
            </a:endParaRPr>
          </a:p>
          <a:p>
            <a:pPr marL="23962" marR="9585" algn="just">
              <a:lnSpc>
                <a:spcPct val="96000"/>
              </a:lnSpc>
            </a:pPr>
            <a:r>
              <a:rPr lang="en-IN" sz="2264" spc="-19" dirty="0" smtClean="0">
                <a:latin typeface="Times New Roman"/>
                <a:cs typeface="Times New Roman"/>
              </a:rPr>
              <a:t>The </a:t>
            </a:r>
            <a:r>
              <a:rPr lang="en-IN" sz="2264" dirty="0">
                <a:latin typeface="Times New Roman"/>
                <a:cs typeface="Times New Roman"/>
              </a:rPr>
              <a:t>Lorentz </a:t>
            </a:r>
            <a:r>
              <a:rPr lang="en-IN" sz="2264" spc="-9" dirty="0">
                <a:latin typeface="Times New Roman"/>
                <a:cs typeface="Times New Roman"/>
              </a:rPr>
              <a:t>transformations: </a:t>
            </a:r>
            <a:r>
              <a:rPr lang="en-IN" sz="2264" dirty="0">
                <a:latin typeface="Times New Roman"/>
                <a:cs typeface="Times New Roman"/>
              </a:rPr>
              <a:t>Galilean </a:t>
            </a:r>
            <a:r>
              <a:rPr lang="en-IN" sz="2264" spc="-9" dirty="0">
                <a:latin typeface="Times New Roman"/>
                <a:cs typeface="Times New Roman"/>
              </a:rPr>
              <a:t>transformations; </a:t>
            </a:r>
            <a:r>
              <a:rPr lang="en-IN" sz="2264" dirty="0">
                <a:latin typeface="Times New Roman"/>
                <a:cs typeface="Times New Roman"/>
              </a:rPr>
              <a:t>Newtonian </a:t>
            </a:r>
            <a:r>
              <a:rPr lang="en-IN" sz="2264" spc="-9" dirty="0">
                <a:latin typeface="Times New Roman"/>
                <a:cs typeface="Times New Roman"/>
              </a:rPr>
              <a:t>relativity,  instances </a:t>
            </a:r>
            <a:r>
              <a:rPr lang="en-IN" sz="2264" spc="19" dirty="0">
                <a:latin typeface="Times New Roman"/>
                <a:cs typeface="Times New Roman"/>
              </a:rPr>
              <a:t>of </a:t>
            </a:r>
            <a:r>
              <a:rPr lang="en-IN" sz="2264" spc="-9" dirty="0">
                <a:latin typeface="Times New Roman"/>
                <a:cs typeface="Times New Roman"/>
              </a:rPr>
              <a:t>their failure; electromagnetism, aberration </a:t>
            </a:r>
            <a:r>
              <a:rPr lang="en-IN" sz="2264" spc="19" dirty="0">
                <a:latin typeface="Times New Roman"/>
                <a:cs typeface="Times New Roman"/>
              </a:rPr>
              <a:t>of </a:t>
            </a:r>
            <a:r>
              <a:rPr lang="en-IN" sz="2264" dirty="0">
                <a:latin typeface="Times New Roman"/>
                <a:cs typeface="Times New Roman"/>
              </a:rPr>
              <a:t>light, Michelson-Morley  </a:t>
            </a:r>
            <a:r>
              <a:rPr lang="en-IN" sz="2264" spc="-9" dirty="0">
                <a:latin typeface="Times New Roman"/>
                <a:cs typeface="Times New Roman"/>
              </a:rPr>
              <a:t>experiment; </a:t>
            </a:r>
            <a:r>
              <a:rPr lang="en-IN" sz="2264" spc="-38" dirty="0" err="1">
                <a:latin typeface="Times New Roman"/>
                <a:cs typeface="Times New Roman"/>
              </a:rPr>
              <a:t>Einstein‟s</a:t>
            </a:r>
            <a:r>
              <a:rPr lang="en-IN" sz="2264" spc="-38" dirty="0">
                <a:latin typeface="Times New Roman"/>
                <a:cs typeface="Times New Roman"/>
              </a:rPr>
              <a:t> </a:t>
            </a:r>
            <a:r>
              <a:rPr lang="en-IN" sz="2264" spc="-9" dirty="0">
                <a:latin typeface="Times New Roman"/>
                <a:cs typeface="Times New Roman"/>
              </a:rPr>
              <a:t>basic postulates </a:t>
            </a:r>
            <a:r>
              <a:rPr lang="en-IN" sz="2264" spc="-19" dirty="0">
                <a:latin typeface="Times New Roman"/>
                <a:cs typeface="Times New Roman"/>
              </a:rPr>
              <a:t>and </a:t>
            </a:r>
            <a:r>
              <a:rPr lang="en-IN" sz="2264" spc="-9" dirty="0">
                <a:latin typeface="Times New Roman"/>
                <a:cs typeface="Times New Roman"/>
              </a:rPr>
              <a:t>geometric derivation </a:t>
            </a:r>
            <a:r>
              <a:rPr lang="en-IN" sz="2264" spc="19" dirty="0">
                <a:latin typeface="Times New Roman"/>
                <a:cs typeface="Times New Roman"/>
              </a:rPr>
              <a:t>of </a:t>
            </a:r>
            <a:r>
              <a:rPr lang="en-IN" sz="2264" dirty="0">
                <a:latin typeface="Times New Roman"/>
                <a:cs typeface="Times New Roman"/>
              </a:rPr>
              <a:t>Lorentz  </a:t>
            </a:r>
            <a:r>
              <a:rPr lang="en-IN" sz="2264" spc="-9" dirty="0">
                <a:latin typeface="Times New Roman"/>
                <a:cs typeface="Times New Roman"/>
              </a:rPr>
              <a:t>transformations; invariance </a:t>
            </a:r>
            <a:r>
              <a:rPr lang="en-IN" sz="2264" spc="38" dirty="0">
                <a:latin typeface="Times New Roman"/>
                <a:cs typeface="Times New Roman"/>
              </a:rPr>
              <a:t>of </a:t>
            </a:r>
            <a:r>
              <a:rPr lang="en-IN" sz="2264" spc="-28" dirty="0" err="1">
                <a:latin typeface="Times New Roman"/>
                <a:cs typeface="Times New Roman"/>
              </a:rPr>
              <a:t>Maxwell‟s</a:t>
            </a:r>
            <a:r>
              <a:rPr lang="en-IN" sz="2264" spc="-28" dirty="0">
                <a:latin typeface="Times New Roman"/>
                <a:cs typeface="Times New Roman"/>
              </a:rPr>
              <a:t> </a:t>
            </a:r>
            <a:r>
              <a:rPr lang="en-IN" sz="2264" spc="-9" dirty="0">
                <a:latin typeface="Times New Roman"/>
                <a:cs typeface="Times New Roman"/>
              </a:rPr>
              <a:t>equations, length contraction, simultaneity,  synchronization and time dilation, </a:t>
            </a:r>
            <a:r>
              <a:rPr lang="en-IN" sz="2264" spc="-28" dirty="0" err="1">
                <a:latin typeface="Times New Roman"/>
                <a:cs typeface="Times New Roman"/>
              </a:rPr>
              <a:t>Einstein‟s</a:t>
            </a:r>
            <a:r>
              <a:rPr lang="en-IN" sz="2264" spc="-28" dirty="0">
                <a:latin typeface="Times New Roman"/>
                <a:cs typeface="Times New Roman"/>
              </a:rPr>
              <a:t> </a:t>
            </a:r>
            <a:r>
              <a:rPr lang="en-IN" sz="2264" spc="-9" dirty="0">
                <a:latin typeface="Times New Roman"/>
                <a:cs typeface="Times New Roman"/>
              </a:rPr>
              <a:t>velocity </a:t>
            </a:r>
            <a:r>
              <a:rPr lang="en-IN" sz="2264" dirty="0">
                <a:latin typeface="Times New Roman"/>
                <a:cs typeface="Times New Roman"/>
              </a:rPr>
              <a:t>addition </a:t>
            </a:r>
            <a:r>
              <a:rPr lang="en-IN" sz="2264" spc="-9" dirty="0">
                <a:latin typeface="Times New Roman"/>
                <a:cs typeface="Times New Roman"/>
              </a:rPr>
              <a:t>rule, Doppler effect </a:t>
            </a:r>
            <a:r>
              <a:rPr lang="en-IN" sz="2264" spc="-28" dirty="0">
                <a:latin typeface="Times New Roman"/>
                <a:cs typeface="Times New Roman"/>
              </a:rPr>
              <a:t>in  </a:t>
            </a:r>
            <a:r>
              <a:rPr lang="en-IN" sz="2264" dirty="0">
                <a:latin typeface="Times New Roman"/>
                <a:cs typeface="Times New Roman"/>
              </a:rPr>
              <a:t>light. </a:t>
            </a:r>
            <a:r>
              <a:rPr lang="en-IN" sz="2264" spc="-19" dirty="0">
                <a:latin typeface="Times New Roman"/>
                <a:cs typeface="Times New Roman"/>
              </a:rPr>
              <a:t>Relativistic </a:t>
            </a:r>
            <a:r>
              <a:rPr lang="en-IN" sz="2264" dirty="0">
                <a:latin typeface="Times New Roman"/>
                <a:cs typeface="Times New Roman"/>
              </a:rPr>
              <a:t>gravitational Red</a:t>
            </a:r>
            <a:r>
              <a:rPr lang="en-IN" sz="2264" spc="-85" dirty="0">
                <a:latin typeface="Times New Roman"/>
                <a:cs typeface="Times New Roman"/>
              </a:rPr>
              <a:t> </a:t>
            </a:r>
            <a:r>
              <a:rPr lang="en-IN" sz="2264" spc="-28" dirty="0">
                <a:latin typeface="Times New Roman"/>
                <a:cs typeface="Times New Roman"/>
              </a:rPr>
              <a:t>Shift</a:t>
            </a:r>
            <a:endParaRPr lang="en-IN" sz="2264" dirty="0">
              <a:latin typeface="Times New Roman"/>
              <a:cs typeface="Times New Roman"/>
            </a:endParaRPr>
          </a:p>
          <a:p>
            <a:pPr>
              <a:spcBef>
                <a:spcPts val="38"/>
              </a:spcBef>
            </a:pPr>
            <a:endParaRPr lang="en-IN" sz="217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en-IN" sz="2264" b="1" spc="-19" dirty="0">
                <a:latin typeface="Times New Roman"/>
                <a:cs typeface="Times New Roman"/>
              </a:rPr>
              <a:t>UNIT </a:t>
            </a:r>
            <a:r>
              <a:rPr lang="en-IN" sz="2264" b="1" dirty="0">
                <a:latin typeface="Times New Roman"/>
                <a:cs typeface="Times New Roman"/>
              </a:rPr>
              <a:t>–</a:t>
            </a:r>
            <a:r>
              <a:rPr lang="en-IN" sz="2264" b="1" spc="-104" dirty="0">
                <a:latin typeface="Times New Roman"/>
                <a:cs typeface="Times New Roman"/>
              </a:rPr>
              <a:t> </a:t>
            </a:r>
            <a:r>
              <a:rPr lang="en-IN" sz="2264" b="1" spc="-9" dirty="0">
                <a:latin typeface="Times New Roman"/>
                <a:cs typeface="Times New Roman"/>
              </a:rPr>
              <a:t>V</a:t>
            </a:r>
            <a:endParaRPr lang="en-IN" sz="2264" dirty="0">
              <a:latin typeface="Times New Roman"/>
              <a:cs typeface="Times New Roman"/>
            </a:endParaRPr>
          </a:p>
          <a:p>
            <a:pPr marL="23962" marR="31151" algn="just">
              <a:lnSpc>
                <a:spcPts val="2585"/>
              </a:lnSpc>
            </a:pPr>
            <a:r>
              <a:rPr lang="en-IN" sz="2264" spc="-9" dirty="0" smtClean="0">
                <a:latin typeface="Times New Roman"/>
                <a:cs typeface="Times New Roman"/>
              </a:rPr>
              <a:t>Relativistic </a:t>
            </a:r>
            <a:r>
              <a:rPr lang="en-IN" sz="2264" spc="-9" dirty="0">
                <a:latin typeface="Times New Roman"/>
                <a:cs typeface="Times New Roman"/>
              </a:rPr>
              <a:t>dynamics: </a:t>
            </a:r>
            <a:r>
              <a:rPr lang="en-IN" sz="2264" dirty="0">
                <a:latin typeface="Times New Roman"/>
                <a:cs typeface="Times New Roman"/>
              </a:rPr>
              <a:t>Variation </a:t>
            </a:r>
            <a:r>
              <a:rPr lang="en-IN" sz="2264" spc="38" dirty="0">
                <a:latin typeface="Times New Roman"/>
                <a:cs typeface="Times New Roman"/>
              </a:rPr>
              <a:t>of </a:t>
            </a:r>
            <a:r>
              <a:rPr lang="en-IN" sz="2264" spc="-19" dirty="0">
                <a:latin typeface="Times New Roman"/>
                <a:cs typeface="Times New Roman"/>
              </a:rPr>
              <a:t>mass </a:t>
            </a:r>
            <a:r>
              <a:rPr lang="en-IN" sz="2264" dirty="0">
                <a:latin typeface="Times New Roman"/>
                <a:cs typeface="Times New Roman"/>
              </a:rPr>
              <a:t>with </a:t>
            </a:r>
            <a:r>
              <a:rPr lang="en-IN" sz="2264" spc="-19" dirty="0">
                <a:latin typeface="Times New Roman"/>
                <a:cs typeface="Times New Roman"/>
              </a:rPr>
              <a:t>velocity, </a:t>
            </a:r>
            <a:r>
              <a:rPr lang="en-IN" sz="2264" spc="-9" dirty="0">
                <a:latin typeface="Times New Roman"/>
                <a:cs typeface="Times New Roman"/>
              </a:rPr>
              <a:t>mass </a:t>
            </a:r>
            <a:r>
              <a:rPr lang="en-IN" sz="2264" dirty="0">
                <a:latin typeface="Times New Roman"/>
                <a:cs typeface="Times New Roman"/>
              </a:rPr>
              <a:t>energy </a:t>
            </a:r>
            <a:r>
              <a:rPr lang="en-IN" sz="2264" spc="-9" dirty="0">
                <a:latin typeface="Times New Roman"/>
                <a:cs typeface="Times New Roman"/>
              </a:rPr>
              <a:t>equivalence,  relativistic </a:t>
            </a:r>
            <a:r>
              <a:rPr lang="en-IN" sz="2264" spc="-19" dirty="0">
                <a:latin typeface="Times New Roman"/>
                <a:cs typeface="Times New Roman"/>
              </a:rPr>
              <a:t>formulae for </a:t>
            </a:r>
            <a:r>
              <a:rPr lang="en-IN" sz="2264" spc="-9" dirty="0">
                <a:latin typeface="Times New Roman"/>
                <a:cs typeface="Times New Roman"/>
              </a:rPr>
              <a:t>momentum and</a:t>
            </a:r>
            <a:r>
              <a:rPr lang="en-IN" sz="2264" spc="75" dirty="0">
                <a:latin typeface="Times New Roman"/>
                <a:cs typeface="Times New Roman"/>
              </a:rPr>
              <a:t> </a:t>
            </a:r>
            <a:r>
              <a:rPr lang="en-IN" sz="2264" spc="-9" dirty="0">
                <a:latin typeface="Times New Roman"/>
                <a:cs typeface="Times New Roman"/>
              </a:rPr>
              <a:t>energy.</a:t>
            </a:r>
            <a:endParaRPr lang="en-IN" sz="2264" dirty="0">
              <a:latin typeface="Times New Roman"/>
              <a:cs typeface="Times New Roman"/>
            </a:endParaRPr>
          </a:p>
          <a:p>
            <a:pPr marL="23962" marR="9585" algn="just">
              <a:lnSpc>
                <a:spcPts val="2623"/>
              </a:lnSpc>
            </a:pPr>
            <a:endParaRPr lang="en-US" sz="2264" spc="-19" dirty="0" smtClean="0">
              <a:latin typeface="Times New Roman"/>
              <a:cs typeface="Times New Roman"/>
            </a:endParaRPr>
          </a:p>
          <a:p>
            <a:pPr marL="23962" marR="9585" algn="just">
              <a:lnSpc>
                <a:spcPts val="2623"/>
              </a:lnSpc>
            </a:pPr>
            <a:r>
              <a:rPr sz="2264" spc="-19" dirty="0" smtClean="0">
                <a:latin typeface="Times New Roman"/>
                <a:cs typeface="Times New Roman"/>
              </a:rPr>
              <a:t>The </a:t>
            </a:r>
            <a:r>
              <a:rPr sz="2264" dirty="0">
                <a:latin typeface="Times New Roman"/>
                <a:cs typeface="Times New Roman"/>
              </a:rPr>
              <a:t>structure </a:t>
            </a:r>
            <a:r>
              <a:rPr sz="2264" spc="19" dirty="0">
                <a:latin typeface="Times New Roman"/>
                <a:cs typeface="Times New Roman"/>
              </a:rPr>
              <a:t>of </a:t>
            </a:r>
            <a:r>
              <a:rPr sz="2264" spc="-9" dirty="0">
                <a:latin typeface="Times New Roman"/>
                <a:cs typeface="Times New Roman"/>
              </a:rPr>
              <a:t>space-time: </a:t>
            </a:r>
            <a:r>
              <a:rPr sz="2264" dirty="0">
                <a:latin typeface="Times New Roman"/>
                <a:cs typeface="Times New Roman"/>
              </a:rPr>
              <a:t>Four vectors; </a:t>
            </a:r>
            <a:r>
              <a:rPr sz="2264" spc="-9" dirty="0">
                <a:latin typeface="Times New Roman"/>
                <a:cs typeface="Times New Roman"/>
              </a:rPr>
              <a:t>invariance </a:t>
            </a:r>
            <a:r>
              <a:rPr sz="2264" spc="19" dirty="0">
                <a:latin typeface="Times New Roman"/>
                <a:cs typeface="Times New Roman"/>
              </a:rPr>
              <a:t>of </a:t>
            </a:r>
            <a:r>
              <a:rPr sz="2264" spc="9" dirty="0">
                <a:latin typeface="Times New Roman"/>
                <a:cs typeface="Times New Roman"/>
              </a:rPr>
              <a:t>an </a:t>
            </a:r>
            <a:r>
              <a:rPr sz="2264" spc="-19" dirty="0">
                <a:latin typeface="Times New Roman"/>
                <a:cs typeface="Times New Roman"/>
              </a:rPr>
              <a:t>interval, </a:t>
            </a:r>
            <a:r>
              <a:rPr sz="2264" dirty="0">
                <a:latin typeface="Times New Roman"/>
                <a:cs typeface="Times New Roman"/>
              </a:rPr>
              <a:t>time-like, </a:t>
            </a:r>
            <a:r>
              <a:rPr sz="2264" spc="-9" dirty="0">
                <a:latin typeface="Times New Roman"/>
                <a:cs typeface="Times New Roman"/>
              </a:rPr>
              <a:t>space-  like and </a:t>
            </a:r>
            <a:r>
              <a:rPr sz="2264" spc="-19" dirty="0">
                <a:latin typeface="Times New Roman"/>
                <a:cs typeface="Times New Roman"/>
              </a:rPr>
              <a:t>light-like </a:t>
            </a:r>
            <a:r>
              <a:rPr sz="2264" spc="-9" dirty="0">
                <a:latin typeface="Times New Roman"/>
                <a:cs typeface="Times New Roman"/>
              </a:rPr>
              <a:t>intervals, Minkowski</a:t>
            </a:r>
            <a:r>
              <a:rPr sz="2264" spc="113" dirty="0">
                <a:latin typeface="Times New Roman"/>
                <a:cs typeface="Times New Roman"/>
              </a:rPr>
              <a:t> </a:t>
            </a:r>
            <a:r>
              <a:rPr sz="2264" spc="-9" dirty="0">
                <a:latin typeface="Times New Roman"/>
                <a:cs typeface="Times New Roman"/>
              </a:rPr>
              <a:t>space.</a:t>
            </a:r>
            <a:endParaRPr sz="2264" dirty="0">
              <a:latin typeface="Times New Roman"/>
              <a:cs typeface="Times New Roman"/>
            </a:endParaRPr>
          </a:p>
          <a:p>
            <a:pPr>
              <a:spcBef>
                <a:spcPts val="38"/>
              </a:spcBef>
            </a:pPr>
            <a:endParaRPr sz="2170" dirty="0">
              <a:latin typeface="Times New Roman"/>
              <a:cs typeface="Times New Roman"/>
            </a:endParaRPr>
          </a:p>
          <a:p>
            <a:pPr marL="23962" marR="10783" algn="just">
              <a:lnSpc>
                <a:spcPct val="95800"/>
              </a:lnSpc>
            </a:pPr>
            <a:r>
              <a:rPr sz="2264" spc="-9" dirty="0">
                <a:latin typeface="Times New Roman"/>
                <a:cs typeface="Times New Roman"/>
              </a:rPr>
              <a:t>Relativistic electrodynamics: Electric </a:t>
            </a:r>
            <a:r>
              <a:rPr sz="2264" spc="-19" dirty="0">
                <a:latin typeface="Times New Roman"/>
                <a:cs typeface="Times New Roman"/>
              </a:rPr>
              <a:t>field </a:t>
            </a:r>
            <a:r>
              <a:rPr sz="2264" spc="19" dirty="0">
                <a:latin typeface="Times New Roman"/>
                <a:cs typeface="Times New Roman"/>
              </a:rPr>
              <a:t>of </a:t>
            </a:r>
            <a:r>
              <a:rPr sz="2264" dirty="0">
                <a:latin typeface="Times New Roman"/>
                <a:cs typeface="Times New Roman"/>
              </a:rPr>
              <a:t>a </a:t>
            </a:r>
            <a:r>
              <a:rPr sz="2264" spc="-19" dirty="0">
                <a:latin typeface="Times New Roman"/>
                <a:cs typeface="Times New Roman"/>
              </a:rPr>
              <a:t>point </a:t>
            </a:r>
            <a:r>
              <a:rPr sz="2264" spc="-9" dirty="0">
                <a:latin typeface="Times New Roman"/>
                <a:cs typeface="Times New Roman"/>
              </a:rPr>
              <a:t>charge </a:t>
            </a:r>
            <a:r>
              <a:rPr sz="2264" spc="-28" dirty="0">
                <a:latin typeface="Times New Roman"/>
                <a:cs typeface="Times New Roman"/>
              </a:rPr>
              <a:t>in </a:t>
            </a:r>
            <a:r>
              <a:rPr sz="2264" dirty="0">
                <a:latin typeface="Times New Roman"/>
                <a:cs typeface="Times New Roman"/>
              </a:rPr>
              <a:t>uniform </a:t>
            </a:r>
            <a:r>
              <a:rPr sz="2264" spc="-9" dirty="0">
                <a:latin typeface="Times New Roman"/>
                <a:cs typeface="Times New Roman"/>
              </a:rPr>
              <a:t>motion;  transverse components, magnetism as </a:t>
            </a:r>
            <a:r>
              <a:rPr sz="2264" dirty="0">
                <a:latin typeface="Times New Roman"/>
                <a:cs typeface="Times New Roman"/>
              </a:rPr>
              <a:t>a </a:t>
            </a:r>
            <a:r>
              <a:rPr sz="2264" spc="-9" dirty="0">
                <a:latin typeface="Times New Roman"/>
                <a:cs typeface="Times New Roman"/>
              </a:rPr>
              <a:t>relativistic phenomenon, transformation </a:t>
            </a:r>
            <a:r>
              <a:rPr sz="2264" spc="19" dirty="0">
                <a:latin typeface="Times New Roman"/>
                <a:cs typeface="Times New Roman"/>
              </a:rPr>
              <a:t>of </a:t>
            </a:r>
            <a:r>
              <a:rPr sz="2264" b="1" dirty="0">
                <a:latin typeface="Times New Roman"/>
                <a:cs typeface="Times New Roman"/>
              </a:rPr>
              <a:t>E  </a:t>
            </a:r>
            <a:r>
              <a:rPr sz="2264" spc="-19" dirty="0">
                <a:latin typeface="Times New Roman"/>
                <a:cs typeface="Times New Roman"/>
              </a:rPr>
              <a:t>and </a:t>
            </a:r>
            <a:r>
              <a:rPr sz="2264" b="1" dirty="0">
                <a:latin typeface="Times New Roman"/>
                <a:cs typeface="Times New Roman"/>
              </a:rPr>
              <a:t>B</a:t>
            </a:r>
            <a:r>
              <a:rPr sz="2264" b="1" spc="-75" dirty="0">
                <a:latin typeface="Times New Roman"/>
                <a:cs typeface="Times New Roman"/>
              </a:rPr>
              <a:t> </a:t>
            </a:r>
            <a:r>
              <a:rPr sz="2264" spc="-19" dirty="0">
                <a:latin typeface="Times New Roman"/>
                <a:cs typeface="Times New Roman"/>
              </a:rPr>
              <a:t>fields.</a:t>
            </a:r>
            <a:endParaRPr sz="2264" dirty="0">
              <a:latin typeface="Times New Roman"/>
              <a:cs typeface="Times New Roman"/>
            </a:endParaRPr>
          </a:p>
          <a:p>
            <a:pPr>
              <a:spcBef>
                <a:spcPts val="75"/>
              </a:spcBef>
            </a:pPr>
            <a:endParaRPr sz="2264" dirty="0">
              <a:latin typeface="Times New Roman"/>
              <a:cs typeface="Times New Roman"/>
            </a:endParaRPr>
          </a:p>
          <a:p>
            <a:pPr marL="23962" marR="13179" algn="just">
              <a:lnSpc>
                <a:spcPts val="2811"/>
              </a:lnSpc>
            </a:pPr>
            <a:r>
              <a:rPr sz="2453" spc="-9" dirty="0">
                <a:latin typeface="Times New Roman"/>
                <a:cs typeface="Times New Roman"/>
              </a:rPr>
              <a:t>Recent developments in Physics </a:t>
            </a:r>
            <a:r>
              <a:rPr sz="2453" dirty="0">
                <a:latin typeface="Times New Roman"/>
                <a:cs typeface="Times New Roman"/>
              </a:rPr>
              <a:t>including </a:t>
            </a:r>
            <a:r>
              <a:rPr sz="2453" spc="-9" dirty="0">
                <a:latin typeface="Times New Roman"/>
                <a:cs typeface="Times New Roman"/>
              </a:rPr>
              <a:t>discussion of </a:t>
            </a:r>
            <a:r>
              <a:rPr sz="2453" dirty="0">
                <a:latin typeface="Times New Roman"/>
                <a:cs typeface="Times New Roman"/>
              </a:rPr>
              <a:t>Nobel </a:t>
            </a:r>
            <a:r>
              <a:rPr sz="2453" spc="-9" dirty="0">
                <a:latin typeface="Times New Roman"/>
                <a:cs typeface="Times New Roman"/>
              </a:rPr>
              <a:t>prizes in  Physics (no questions to be set in the theory</a:t>
            </a:r>
            <a:r>
              <a:rPr sz="2453" spc="236" dirty="0">
                <a:latin typeface="Times New Roman"/>
                <a:cs typeface="Times New Roman"/>
              </a:rPr>
              <a:t> </a:t>
            </a:r>
            <a:r>
              <a:rPr sz="2453" spc="-9" dirty="0">
                <a:latin typeface="Times New Roman"/>
                <a:cs typeface="Times New Roman"/>
              </a:rPr>
              <a:t>examination).</a:t>
            </a:r>
            <a:endParaRPr sz="2453" dirty="0">
              <a:latin typeface="Times New Roman"/>
              <a:cs typeface="Times New Roman"/>
            </a:endParaRPr>
          </a:p>
          <a:p>
            <a:pPr>
              <a:spcBef>
                <a:spcPts val="75"/>
              </a:spcBef>
            </a:pPr>
            <a:endParaRPr sz="2075" dirty="0">
              <a:latin typeface="Times New Roman"/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47925">
              <a:lnSpc>
                <a:spcPts val="2660"/>
              </a:lnSpc>
            </a:pPr>
            <a:fld id="{81D60167-4931-47E6-BA6A-407CBD079E47}" type="slidenum">
              <a:rPr lang="en-IN" smtClean="0"/>
              <a:pPr marL="47925">
                <a:lnSpc>
                  <a:spcPts val="2660"/>
                </a:lnSpc>
              </a:pPr>
              <a:t>3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47925">
              <a:lnSpc>
                <a:spcPts val="2660"/>
              </a:lnSpc>
            </a:pPr>
            <a:fld id="{81D60167-4931-47E6-BA6A-407CBD079E47}" type="slidenum">
              <a:rPr lang="en-IN" smtClean="0"/>
              <a:pPr marL="47925">
                <a:lnSpc>
                  <a:spcPts val="2660"/>
                </a:lnSpc>
              </a:pPr>
              <a:t>4</a:t>
            </a:fld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499269" y="469900"/>
            <a:ext cx="13487400" cy="8946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962" algn="just">
              <a:spcBef>
                <a:spcPts val="9"/>
              </a:spcBef>
            </a:pPr>
            <a:r>
              <a:rPr lang="en-IN" sz="4000" b="1" spc="-9" dirty="0">
                <a:latin typeface="Times New Roman"/>
                <a:cs typeface="Times New Roman"/>
              </a:rPr>
              <a:t>Text and </a:t>
            </a:r>
            <a:r>
              <a:rPr lang="en-IN" sz="4000" b="1" spc="-19" dirty="0">
                <a:latin typeface="Times New Roman"/>
                <a:cs typeface="Times New Roman"/>
              </a:rPr>
              <a:t>Reference</a:t>
            </a:r>
            <a:r>
              <a:rPr lang="en-IN" sz="4000" b="1" spc="-38" dirty="0">
                <a:latin typeface="Times New Roman"/>
                <a:cs typeface="Times New Roman"/>
              </a:rPr>
              <a:t> </a:t>
            </a:r>
            <a:r>
              <a:rPr lang="en-IN" sz="4000" b="1" spc="-9" dirty="0">
                <a:latin typeface="Times New Roman"/>
                <a:cs typeface="Times New Roman"/>
              </a:rPr>
              <a:t>books:</a:t>
            </a:r>
            <a:endParaRPr lang="en-IN" sz="4000" dirty="0">
              <a:latin typeface="Times New Roman"/>
              <a:cs typeface="Times New Roman"/>
            </a:endParaRPr>
          </a:p>
          <a:p>
            <a:pPr>
              <a:spcBef>
                <a:spcPts val="57"/>
              </a:spcBef>
            </a:pPr>
            <a:endParaRPr lang="en-IN" sz="3200" dirty="0">
              <a:latin typeface="Times New Roman"/>
              <a:cs typeface="Times New Roman"/>
            </a:endParaRPr>
          </a:p>
          <a:p>
            <a:pPr marL="912485" indent="-457200">
              <a:lnSpc>
                <a:spcPts val="2670"/>
              </a:lnSpc>
              <a:buFont typeface="Arial" panose="020B0604020202020204" pitchFamily="34" charset="0"/>
              <a:buChar char="•"/>
              <a:tabLst>
                <a:tab pos="887804" algn="l"/>
              </a:tabLst>
            </a:pPr>
            <a:r>
              <a:rPr lang="en-IN" sz="32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D.J. </a:t>
            </a:r>
            <a:r>
              <a:rPr lang="en-IN" sz="3200" b="1" spc="-19" dirty="0">
                <a:solidFill>
                  <a:srgbClr val="FF0000"/>
                </a:solidFill>
                <a:latin typeface="Times New Roman"/>
                <a:cs typeface="Times New Roman"/>
              </a:rPr>
              <a:t>Griffiths: </a:t>
            </a:r>
            <a:r>
              <a:rPr lang="en-IN" sz="32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Introduction </a:t>
            </a:r>
            <a:r>
              <a:rPr lang="en-IN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lang="en-IN" sz="32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Electrodynamics, </a:t>
            </a:r>
            <a:r>
              <a:rPr lang="en-IN" sz="3200" b="1" spc="-19" dirty="0">
                <a:solidFill>
                  <a:srgbClr val="FF0000"/>
                </a:solidFill>
                <a:latin typeface="Times New Roman"/>
                <a:cs typeface="Times New Roman"/>
              </a:rPr>
              <a:t>Prentice </a:t>
            </a:r>
            <a:r>
              <a:rPr lang="en-IN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Hall </a:t>
            </a:r>
            <a:r>
              <a:rPr lang="en-IN" sz="3200" b="1" spc="38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lang="en-IN" sz="32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India,</a:t>
            </a:r>
            <a:r>
              <a:rPr lang="en-IN" sz="3200" b="1" spc="10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IN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1989</a:t>
            </a:r>
            <a:r>
              <a:rPr lang="en-IN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</a:p>
          <a:p>
            <a:pPr marL="912485" indent="-457200">
              <a:lnSpc>
                <a:spcPts val="2670"/>
              </a:lnSpc>
              <a:buFont typeface="Arial" panose="020B0604020202020204" pitchFamily="34" charset="0"/>
              <a:buChar char="•"/>
              <a:tabLst>
                <a:tab pos="887804" algn="l"/>
              </a:tabLst>
            </a:pPr>
            <a:endParaRPr lang="en-IN" sz="32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912485" indent="-457200">
              <a:lnSpc>
                <a:spcPts val="2604"/>
              </a:lnSpc>
              <a:buFont typeface="Arial" panose="020B0604020202020204" pitchFamily="34" charset="0"/>
              <a:buChar char="•"/>
              <a:tabLst>
                <a:tab pos="887804" algn="l"/>
              </a:tabLst>
            </a:pPr>
            <a:r>
              <a:rPr lang="en-IN" sz="32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Reitz </a:t>
            </a:r>
            <a:r>
              <a:rPr lang="en-IN" sz="3200" b="1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IN" sz="32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Milford: Introduction </a:t>
            </a:r>
            <a:r>
              <a:rPr lang="en-IN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lang="en-IN" sz="32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Electrodynamics,</a:t>
            </a:r>
            <a:r>
              <a:rPr lang="en-IN" sz="3200" b="1" spc="29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IN" sz="3200" b="1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Addison-Wesley.</a:t>
            </a:r>
            <a:endParaRPr lang="en-IN" sz="32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912485" indent="-457200">
              <a:lnSpc>
                <a:spcPts val="2604"/>
              </a:lnSpc>
              <a:buFont typeface="Arial" panose="020B0604020202020204" pitchFamily="34" charset="0"/>
              <a:buChar char="•"/>
              <a:tabLst>
                <a:tab pos="887804" algn="l"/>
              </a:tabLst>
            </a:pPr>
            <a:endParaRPr lang="en-IN" sz="3200" b="1" spc="-19" dirty="0" smtClean="0">
              <a:latin typeface="Times New Roman"/>
              <a:cs typeface="Times New Roman"/>
            </a:endParaRPr>
          </a:p>
          <a:p>
            <a:pPr marL="912485" indent="-457200">
              <a:lnSpc>
                <a:spcPts val="2604"/>
              </a:lnSpc>
              <a:buFont typeface="Arial" panose="020B0604020202020204" pitchFamily="34" charset="0"/>
              <a:buChar char="•"/>
              <a:tabLst>
                <a:tab pos="887804" algn="l"/>
              </a:tabLst>
            </a:pPr>
            <a:r>
              <a:rPr lang="en-IN" sz="3200" b="1" spc="-19" dirty="0" smtClean="0">
                <a:latin typeface="Times New Roman"/>
                <a:cs typeface="Times New Roman"/>
              </a:rPr>
              <a:t>A.M. </a:t>
            </a:r>
            <a:r>
              <a:rPr lang="en-IN" sz="3200" b="1" spc="-9" dirty="0" smtClean="0">
                <a:latin typeface="Times New Roman"/>
                <a:cs typeface="Times New Roman"/>
              </a:rPr>
              <a:t>Portis: Electromagnetic</a:t>
            </a:r>
            <a:r>
              <a:rPr lang="en-IN" sz="3200" b="1" spc="9" dirty="0" smtClean="0">
                <a:latin typeface="Times New Roman"/>
                <a:cs typeface="Times New Roman"/>
              </a:rPr>
              <a:t> </a:t>
            </a:r>
            <a:r>
              <a:rPr lang="en-IN" sz="3200" b="1" spc="-19" dirty="0" smtClean="0">
                <a:latin typeface="Times New Roman"/>
                <a:cs typeface="Times New Roman"/>
              </a:rPr>
              <a:t>Fields</a:t>
            </a:r>
          </a:p>
          <a:p>
            <a:pPr marL="912485" indent="-457200">
              <a:lnSpc>
                <a:spcPts val="2604"/>
              </a:lnSpc>
              <a:buFont typeface="Arial" panose="020B0604020202020204" pitchFamily="34" charset="0"/>
              <a:buChar char="•"/>
              <a:tabLst>
                <a:tab pos="887804" algn="l"/>
              </a:tabLst>
            </a:pPr>
            <a:endParaRPr lang="en-IN" sz="3200" b="1" dirty="0" smtClean="0">
              <a:latin typeface="Times New Roman"/>
              <a:cs typeface="Times New Roman"/>
            </a:endParaRPr>
          </a:p>
          <a:p>
            <a:pPr marL="912485" indent="-457200">
              <a:lnSpc>
                <a:spcPts val="2604"/>
              </a:lnSpc>
              <a:buFont typeface="Arial" panose="020B0604020202020204" pitchFamily="34" charset="0"/>
              <a:buChar char="•"/>
              <a:tabLst>
                <a:tab pos="887804" algn="l"/>
              </a:tabLst>
            </a:pPr>
            <a:r>
              <a:rPr lang="en-IN" sz="3200" b="1" spc="-9" dirty="0" smtClean="0">
                <a:latin typeface="Times New Roman"/>
                <a:cs typeface="Times New Roman"/>
              </a:rPr>
              <a:t>J.B. </a:t>
            </a:r>
            <a:r>
              <a:rPr lang="en-IN" sz="3200" b="1" spc="-19" dirty="0" smtClean="0">
                <a:latin typeface="Times New Roman"/>
                <a:cs typeface="Times New Roman"/>
              </a:rPr>
              <a:t>Marion: </a:t>
            </a:r>
            <a:r>
              <a:rPr lang="en-IN" sz="3200" b="1" spc="-9" dirty="0" smtClean="0">
                <a:latin typeface="Times New Roman"/>
                <a:cs typeface="Times New Roman"/>
              </a:rPr>
              <a:t>Classical Electromagnetic </a:t>
            </a:r>
            <a:r>
              <a:rPr lang="en-IN" sz="3200" b="1" dirty="0" smtClean="0">
                <a:latin typeface="Times New Roman"/>
                <a:cs typeface="Times New Roman"/>
              </a:rPr>
              <a:t>radiation </a:t>
            </a:r>
            <a:r>
              <a:rPr lang="en-IN" sz="3200" b="1" spc="-19" dirty="0" smtClean="0">
                <a:latin typeface="Times New Roman"/>
                <a:cs typeface="Times New Roman"/>
              </a:rPr>
              <a:t>(Academic</a:t>
            </a:r>
            <a:r>
              <a:rPr lang="en-IN" sz="3200" b="1" spc="94" dirty="0" smtClean="0">
                <a:latin typeface="Times New Roman"/>
                <a:cs typeface="Times New Roman"/>
              </a:rPr>
              <a:t> </a:t>
            </a:r>
            <a:r>
              <a:rPr lang="en-IN" sz="3200" b="1" spc="-9" dirty="0" smtClean="0">
                <a:latin typeface="Times New Roman"/>
                <a:cs typeface="Times New Roman"/>
              </a:rPr>
              <a:t>Press)</a:t>
            </a:r>
            <a:endParaRPr lang="en-IN" sz="3200" b="1" dirty="0" smtClean="0">
              <a:latin typeface="Times New Roman"/>
              <a:cs typeface="Times New Roman"/>
            </a:endParaRPr>
          </a:p>
          <a:p>
            <a:pPr marL="912485" marR="754814" indent="-457200">
              <a:lnSpc>
                <a:spcPts val="2585"/>
              </a:lnSpc>
              <a:spcBef>
                <a:spcPts val="132"/>
              </a:spcBef>
              <a:buFont typeface="Arial" panose="020B0604020202020204" pitchFamily="34" charset="0"/>
              <a:buChar char="•"/>
              <a:tabLst>
                <a:tab pos="887804" algn="l"/>
              </a:tabLst>
            </a:pPr>
            <a:endParaRPr lang="en-IN" sz="3200" b="1" dirty="0" smtClean="0">
              <a:latin typeface="Times New Roman"/>
              <a:cs typeface="Times New Roman"/>
            </a:endParaRPr>
          </a:p>
          <a:p>
            <a:pPr marL="912485" marR="754814" indent="-457200">
              <a:lnSpc>
                <a:spcPts val="2585"/>
              </a:lnSpc>
              <a:spcBef>
                <a:spcPts val="132"/>
              </a:spcBef>
              <a:buFont typeface="Arial" panose="020B0604020202020204" pitchFamily="34" charset="0"/>
              <a:buChar char="•"/>
              <a:tabLst>
                <a:tab pos="887804" algn="l"/>
              </a:tabLst>
            </a:pPr>
            <a:r>
              <a:rPr lang="en-IN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R.P. </a:t>
            </a:r>
            <a:r>
              <a:rPr lang="en-IN" sz="3200" b="1" spc="-1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Feynmann</a:t>
            </a:r>
            <a:r>
              <a:rPr lang="en-IN" sz="3200" b="1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IN" sz="32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R.B. Leighton </a:t>
            </a:r>
            <a:r>
              <a:rPr lang="en-IN" sz="3200" b="1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and M. Sands: </a:t>
            </a:r>
            <a:r>
              <a:rPr lang="en-IN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lang="en-IN" sz="3200" b="1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Feynmann</a:t>
            </a:r>
            <a:r>
              <a:rPr lang="en-IN" sz="32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lectures </a:t>
            </a:r>
            <a:r>
              <a:rPr lang="en-IN" sz="3200" b="1" spc="-28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  </a:t>
            </a:r>
            <a:r>
              <a:rPr lang="en-IN" sz="32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physics, </a:t>
            </a:r>
            <a:r>
              <a:rPr lang="en-IN" sz="3200" b="1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Vol. </a:t>
            </a:r>
            <a:r>
              <a:rPr lang="en-IN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II </a:t>
            </a:r>
            <a:r>
              <a:rPr lang="en-IN" sz="32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(B.I.</a:t>
            </a:r>
            <a:r>
              <a:rPr lang="en-IN" sz="3200" b="1" spc="9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IN" sz="3200" b="1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Publications).</a:t>
            </a:r>
            <a:endParaRPr lang="en-IN" sz="32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912485" marR="769192" indent="-457200">
              <a:lnSpc>
                <a:spcPts val="2585"/>
              </a:lnSpc>
              <a:spcBef>
                <a:spcPts val="38"/>
              </a:spcBef>
              <a:buFont typeface="Arial" panose="020B0604020202020204" pitchFamily="34" charset="0"/>
              <a:buChar char="•"/>
              <a:tabLst>
                <a:tab pos="887804" algn="l"/>
              </a:tabLst>
            </a:pPr>
            <a:endParaRPr lang="en-IN" sz="3200" b="1" spc="-9" dirty="0" smtClean="0">
              <a:latin typeface="Times New Roman"/>
              <a:cs typeface="Times New Roman"/>
            </a:endParaRPr>
          </a:p>
          <a:p>
            <a:pPr marL="912485" marR="769192" indent="-457200">
              <a:lnSpc>
                <a:spcPts val="2585"/>
              </a:lnSpc>
              <a:spcBef>
                <a:spcPts val="38"/>
              </a:spcBef>
              <a:buFont typeface="Arial" panose="020B0604020202020204" pitchFamily="34" charset="0"/>
              <a:buChar char="•"/>
              <a:tabLst>
                <a:tab pos="887804" algn="l"/>
              </a:tabLst>
            </a:pPr>
            <a:r>
              <a:rPr lang="en-IN" sz="3200" b="1" spc="-9" dirty="0" smtClean="0">
                <a:latin typeface="Times New Roman"/>
                <a:cs typeface="Times New Roman"/>
              </a:rPr>
              <a:t>B. </a:t>
            </a:r>
            <a:r>
              <a:rPr lang="en-IN" sz="3200" b="1" spc="-9" dirty="0" err="1" smtClean="0">
                <a:latin typeface="Times New Roman"/>
                <a:cs typeface="Times New Roman"/>
              </a:rPr>
              <a:t>Saraf</a:t>
            </a:r>
            <a:r>
              <a:rPr lang="en-IN" sz="3200" b="1" spc="-9" dirty="0" smtClean="0">
                <a:latin typeface="Times New Roman"/>
                <a:cs typeface="Times New Roman"/>
              </a:rPr>
              <a:t> et </a:t>
            </a:r>
            <a:r>
              <a:rPr lang="en-IN" sz="3200" b="1" spc="-38" dirty="0" smtClean="0">
                <a:latin typeface="Times New Roman"/>
                <a:cs typeface="Times New Roman"/>
              </a:rPr>
              <a:t>al. </a:t>
            </a:r>
            <a:r>
              <a:rPr lang="en-IN" sz="3200" b="1" dirty="0" smtClean="0">
                <a:latin typeface="Times New Roman"/>
                <a:cs typeface="Times New Roman"/>
              </a:rPr>
              <a:t>: </a:t>
            </a:r>
            <a:r>
              <a:rPr lang="en-IN" sz="3200" b="1" spc="-19" dirty="0" smtClean="0">
                <a:latin typeface="Times New Roman"/>
                <a:cs typeface="Times New Roman"/>
              </a:rPr>
              <a:t>Physics </a:t>
            </a:r>
            <a:r>
              <a:rPr lang="en-IN" sz="3200" b="1" spc="9" dirty="0" smtClean="0">
                <a:latin typeface="Times New Roman"/>
                <a:cs typeface="Times New Roman"/>
              </a:rPr>
              <a:t>through </a:t>
            </a:r>
            <a:r>
              <a:rPr lang="en-IN" sz="3200" b="1" spc="-9" dirty="0" smtClean="0">
                <a:latin typeface="Times New Roman"/>
                <a:cs typeface="Times New Roman"/>
              </a:rPr>
              <a:t>experiments </a:t>
            </a:r>
            <a:r>
              <a:rPr lang="en-IN" sz="3200" b="1" spc="-19" dirty="0" smtClean="0">
                <a:latin typeface="Times New Roman"/>
                <a:cs typeface="Times New Roman"/>
              </a:rPr>
              <a:t>Vol. </a:t>
            </a:r>
            <a:r>
              <a:rPr lang="en-IN" sz="3200" b="1" dirty="0" smtClean="0">
                <a:latin typeface="Times New Roman"/>
                <a:cs typeface="Times New Roman"/>
              </a:rPr>
              <a:t>I – </a:t>
            </a:r>
            <a:r>
              <a:rPr lang="en-IN" sz="3200" b="1" spc="-19" dirty="0" smtClean="0">
                <a:latin typeface="Times New Roman"/>
                <a:cs typeface="Times New Roman"/>
              </a:rPr>
              <a:t>EMF, 	constant and  </a:t>
            </a:r>
            <a:r>
              <a:rPr lang="en-IN" sz="3200" b="1" spc="-9" dirty="0" smtClean="0">
                <a:latin typeface="Times New Roman"/>
                <a:cs typeface="Times New Roman"/>
              </a:rPr>
              <a:t>varying, </a:t>
            </a:r>
            <a:r>
              <a:rPr lang="en-IN" sz="3200" b="1" spc="-19" dirty="0" err="1" smtClean="0">
                <a:latin typeface="Times New Roman"/>
                <a:cs typeface="Times New Roman"/>
              </a:rPr>
              <a:t>Vikas</a:t>
            </a:r>
            <a:r>
              <a:rPr lang="en-IN" sz="3200" b="1" spc="-19" dirty="0" smtClean="0">
                <a:latin typeface="Times New Roman"/>
                <a:cs typeface="Times New Roman"/>
              </a:rPr>
              <a:t> </a:t>
            </a:r>
            <a:r>
              <a:rPr lang="en-IN" sz="3200" b="1" spc="-9" dirty="0" smtClean="0">
                <a:latin typeface="Times New Roman"/>
                <a:cs typeface="Times New Roman"/>
              </a:rPr>
              <a:t>Publishing </a:t>
            </a:r>
            <a:r>
              <a:rPr lang="en-IN" sz="3200" b="1" dirty="0" smtClean="0">
                <a:latin typeface="Times New Roman"/>
                <a:cs typeface="Times New Roman"/>
              </a:rPr>
              <a:t>House.</a:t>
            </a:r>
          </a:p>
          <a:p>
            <a:pPr marL="912485" marR="57510" indent="-457200">
              <a:lnSpc>
                <a:spcPts val="2585"/>
              </a:lnSpc>
              <a:spcBef>
                <a:spcPts val="38"/>
              </a:spcBef>
              <a:buFont typeface="Arial" panose="020B0604020202020204" pitchFamily="34" charset="0"/>
              <a:buChar char="•"/>
              <a:tabLst>
                <a:tab pos="887804" algn="l"/>
              </a:tabLst>
            </a:pPr>
            <a:endParaRPr lang="en-IN" sz="3200" b="1" spc="-9" dirty="0" smtClean="0">
              <a:latin typeface="Times New Roman"/>
              <a:cs typeface="Times New Roman"/>
            </a:endParaRPr>
          </a:p>
          <a:p>
            <a:pPr marL="912485" marR="57510" indent="-457200">
              <a:lnSpc>
                <a:spcPts val="2585"/>
              </a:lnSpc>
              <a:spcBef>
                <a:spcPts val="38"/>
              </a:spcBef>
              <a:buFont typeface="Arial" panose="020B0604020202020204" pitchFamily="34" charset="0"/>
              <a:buChar char="•"/>
              <a:tabLst>
                <a:tab pos="887804" algn="l"/>
              </a:tabLst>
            </a:pPr>
            <a:r>
              <a:rPr lang="en-IN" sz="3200" b="1" spc="-9" dirty="0" smtClean="0">
                <a:latin typeface="Times New Roman"/>
                <a:cs typeface="Times New Roman"/>
              </a:rPr>
              <a:t>D.R</a:t>
            </a:r>
            <a:r>
              <a:rPr lang="en-IN" sz="3200" b="1" spc="-9" dirty="0">
                <a:latin typeface="Times New Roman"/>
                <a:cs typeface="Times New Roman"/>
              </a:rPr>
              <a:t>. </a:t>
            </a:r>
            <a:r>
              <a:rPr lang="en-IN" sz="3200" b="1" spc="-9" dirty="0" err="1">
                <a:latin typeface="Times New Roman"/>
                <a:cs typeface="Times New Roman"/>
              </a:rPr>
              <a:t>Corson</a:t>
            </a:r>
            <a:r>
              <a:rPr lang="en-IN" sz="3200" b="1" spc="-9" dirty="0">
                <a:latin typeface="Times New Roman"/>
                <a:cs typeface="Times New Roman"/>
              </a:rPr>
              <a:t> </a:t>
            </a:r>
            <a:r>
              <a:rPr lang="en-IN" sz="3200" b="1" spc="-19" dirty="0">
                <a:latin typeface="Times New Roman"/>
                <a:cs typeface="Times New Roman"/>
              </a:rPr>
              <a:t>and </a:t>
            </a:r>
            <a:r>
              <a:rPr lang="en-IN" sz="3200" b="1" dirty="0">
                <a:latin typeface="Times New Roman"/>
                <a:cs typeface="Times New Roman"/>
              </a:rPr>
              <a:t>P. </a:t>
            </a:r>
            <a:r>
              <a:rPr lang="en-IN" sz="3200" b="1" spc="-19" dirty="0">
                <a:latin typeface="Times New Roman"/>
                <a:cs typeface="Times New Roman"/>
              </a:rPr>
              <a:t>Lorrain: </a:t>
            </a:r>
            <a:r>
              <a:rPr lang="en-IN" sz="3200" b="1" spc="-9" dirty="0">
                <a:latin typeface="Times New Roman"/>
                <a:cs typeface="Times New Roman"/>
              </a:rPr>
              <a:t>Introduction </a:t>
            </a:r>
            <a:r>
              <a:rPr lang="en-IN" sz="3200" b="1" dirty="0">
                <a:latin typeface="Times New Roman"/>
                <a:cs typeface="Times New Roman"/>
              </a:rPr>
              <a:t>to </a:t>
            </a:r>
            <a:r>
              <a:rPr lang="en-IN" sz="3200" b="1" spc="-9" dirty="0">
                <a:latin typeface="Times New Roman"/>
                <a:cs typeface="Times New Roman"/>
              </a:rPr>
              <a:t>Electromagnetic </a:t>
            </a:r>
            <a:r>
              <a:rPr lang="en-IN" sz="3200" b="1" spc="-19" dirty="0">
                <a:latin typeface="Times New Roman"/>
                <a:cs typeface="Times New Roman"/>
              </a:rPr>
              <a:t>fields and </a:t>
            </a:r>
            <a:r>
              <a:rPr lang="en-IN" sz="3200" b="1" spc="-9" dirty="0">
                <a:latin typeface="Times New Roman"/>
                <a:cs typeface="Times New Roman"/>
              </a:rPr>
              <a:t>waves,  Freeman-</a:t>
            </a:r>
            <a:r>
              <a:rPr lang="en-IN" sz="3200" b="1" spc="-9" dirty="0" err="1">
                <a:latin typeface="Times New Roman"/>
                <a:cs typeface="Times New Roman"/>
              </a:rPr>
              <a:t>Taraporevala</a:t>
            </a:r>
            <a:r>
              <a:rPr lang="en-IN" sz="3200" b="1" spc="-9" dirty="0">
                <a:latin typeface="Times New Roman"/>
                <a:cs typeface="Times New Roman"/>
              </a:rPr>
              <a:t>, </a:t>
            </a:r>
            <a:r>
              <a:rPr lang="en-IN" sz="3200" b="1" spc="-19" dirty="0">
                <a:latin typeface="Times New Roman"/>
                <a:cs typeface="Times New Roman"/>
              </a:rPr>
              <a:t>Bombay, </a:t>
            </a:r>
            <a:r>
              <a:rPr lang="en-IN" sz="3200" b="1" dirty="0">
                <a:latin typeface="Times New Roman"/>
                <a:cs typeface="Times New Roman"/>
              </a:rPr>
              <a:t>1970</a:t>
            </a:r>
            <a:r>
              <a:rPr lang="en-IN" sz="3200" b="1" dirty="0" smtClean="0">
                <a:latin typeface="Times New Roman"/>
                <a:cs typeface="Times New Roman"/>
              </a:rPr>
              <a:t>.</a:t>
            </a:r>
          </a:p>
          <a:p>
            <a:pPr marL="455285" marR="125802">
              <a:lnSpc>
                <a:spcPts val="2585"/>
              </a:lnSpc>
              <a:spcBef>
                <a:spcPts val="38"/>
              </a:spcBef>
              <a:tabLst>
                <a:tab pos="887804" algn="l"/>
              </a:tabLst>
            </a:pPr>
            <a:r>
              <a:rPr lang="en-IN" sz="3200" b="1" dirty="0" smtClean="0">
                <a:latin typeface="Times New Roman"/>
                <a:cs typeface="Times New Roman"/>
              </a:rPr>
              <a:t>	</a:t>
            </a:r>
          </a:p>
          <a:p>
            <a:pPr marL="912485" marR="125802" indent="-457200">
              <a:lnSpc>
                <a:spcPts val="2585"/>
              </a:lnSpc>
              <a:spcBef>
                <a:spcPts val="38"/>
              </a:spcBef>
              <a:buFont typeface="Arial" panose="020B0604020202020204" pitchFamily="34" charset="0"/>
              <a:buChar char="•"/>
              <a:tabLst>
                <a:tab pos="887804" algn="l"/>
              </a:tabLst>
            </a:pPr>
            <a:r>
              <a:rPr lang="en-IN" sz="3200" b="1" dirty="0" smtClean="0">
                <a:latin typeface="Times New Roman"/>
                <a:cs typeface="Times New Roman"/>
              </a:rPr>
              <a:t>E.C</a:t>
            </a:r>
            <a:r>
              <a:rPr lang="en-IN" sz="3200" b="1" dirty="0">
                <a:latin typeface="Times New Roman"/>
                <a:cs typeface="Times New Roman"/>
              </a:rPr>
              <a:t>. </a:t>
            </a:r>
            <a:r>
              <a:rPr lang="en-IN" sz="3200" b="1" spc="-9" dirty="0">
                <a:latin typeface="Times New Roman"/>
                <a:cs typeface="Times New Roman"/>
              </a:rPr>
              <a:t>Jordan </a:t>
            </a:r>
            <a:r>
              <a:rPr lang="en-IN" sz="3200" b="1" spc="-19" dirty="0">
                <a:latin typeface="Times New Roman"/>
                <a:cs typeface="Times New Roman"/>
              </a:rPr>
              <a:t>and K.G. </a:t>
            </a:r>
            <a:r>
              <a:rPr lang="en-IN" sz="3200" b="1" spc="-19" dirty="0" err="1">
                <a:latin typeface="Times New Roman"/>
                <a:cs typeface="Times New Roman"/>
              </a:rPr>
              <a:t>Balmain</a:t>
            </a:r>
            <a:r>
              <a:rPr lang="en-IN" sz="3200" b="1" spc="-19" dirty="0">
                <a:latin typeface="Times New Roman"/>
                <a:cs typeface="Times New Roman"/>
              </a:rPr>
              <a:t>: </a:t>
            </a:r>
            <a:r>
              <a:rPr lang="en-IN" sz="3200" b="1" spc="-9" dirty="0">
                <a:latin typeface="Times New Roman"/>
                <a:cs typeface="Times New Roman"/>
              </a:rPr>
              <a:t>Electromagnetic waves and radiating </a:t>
            </a:r>
            <a:r>
              <a:rPr lang="en-IN" sz="3200" b="1" dirty="0">
                <a:latin typeface="Times New Roman"/>
                <a:cs typeface="Times New Roman"/>
              </a:rPr>
              <a:t>systems,  </a:t>
            </a:r>
            <a:r>
              <a:rPr lang="en-IN" sz="3200" b="1" spc="-19" dirty="0">
                <a:latin typeface="Times New Roman"/>
                <a:cs typeface="Times New Roman"/>
              </a:rPr>
              <a:t>2</a:t>
            </a:r>
            <a:r>
              <a:rPr lang="en-IN" sz="3200" b="1" spc="-28" baseline="38194" dirty="0">
                <a:latin typeface="Times New Roman"/>
                <a:cs typeface="Times New Roman"/>
              </a:rPr>
              <a:t>nd  </a:t>
            </a:r>
            <a:r>
              <a:rPr lang="en-IN" sz="3200" b="1" dirty="0">
                <a:latin typeface="Times New Roman"/>
                <a:cs typeface="Times New Roman"/>
              </a:rPr>
              <a:t>Ed., </a:t>
            </a:r>
            <a:r>
              <a:rPr lang="en-IN" sz="3200" b="1" spc="-19" dirty="0">
                <a:latin typeface="Times New Roman"/>
                <a:cs typeface="Times New Roman"/>
              </a:rPr>
              <a:t>Prentice </a:t>
            </a:r>
            <a:r>
              <a:rPr lang="en-IN" sz="3200" b="1" spc="-9" dirty="0">
                <a:latin typeface="Times New Roman"/>
                <a:cs typeface="Times New Roman"/>
              </a:rPr>
              <a:t>Hall </a:t>
            </a:r>
            <a:r>
              <a:rPr lang="en-IN" sz="3200" b="1" spc="19" dirty="0">
                <a:latin typeface="Times New Roman"/>
                <a:cs typeface="Times New Roman"/>
              </a:rPr>
              <a:t>of </a:t>
            </a:r>
            <a:r>
              <a:rPr lang="en-IN" sz="3200" b="1" spc="-9" dirty="0">
                <a:latin typeface="Times New Roman"/>
                <a:cs typeface="Times New Roman"/>
              </a:rPr>
              <a:t>India, New </a:t>
            </a:r>
            <a:r>
              <a:rPr lang="en-IN" sz="3200" b="1" spc="-19" dirty="0">
                <a:latin typeface="Times New Roman"/>
                <a:cs typeface="Times New Roman"/>
              </a:rPr>
              <a:t>Delhi,</a:t>
            </a:r>
            <a:r>
              <a:rPr lang="en-IN" sz="3200" b="1" spc="-113" dirty="0">
                <a:latin typeface="Times New Roman"/>
                <a:cs typeface="Times New Roman"/>
              </a:rPr>
              <a:t> </a:t>
            </a:r>
            <a:r>
              <a:rPr lang="en-IN" sz="3200" b="1" dirty="0">
                <a:latin typeface="Times New Roman"/>
                <a:cs typeface="Times New Roman"/>
              </a:rPr>
              <a:t>1971.</a:t>
            </a:r>
          </a:p>
          <a:p>
            <a:pPr marL="912485" marR="32349" indent="-457200">
              <a:lnSpc>
                <a:spcPts val="2585"/>
              </a:lnSpc>
              <a:spcBef>
                <a:spcPts val="38"/>
              </a:spcBef>
              <a:buFont typeface="Arial" panose="020B0604020202020204" pitchFamily="34" charset="0"/>
              <a:buChar char="•"/>
              <a:tabLst>
                <a:tab pos="887804" algn="l"/>
              </a:tabLst>
            </a:pPr>
            <a:endParaRPr lang="en-IN" sz="3200" b="1" spc="-9" dirty="0" smtClean="0">
              <a:latin typeface="Times New Roman"/>
              <a:cs typeface="Times New Roman"/>
            </a:endParaRPr>
          </a:p>
          <a:p>
            <a:pPr marL="912485" marR="32349" indent="-457200">
              <a:lnSpc>
                <a:spcPts val="2585"/>
              </a:lnSpc>
              <a:spcBef>
                <a:spcPts val="38"/>
              </a:spcBef>
              <a:buFont typeface="Arial" panose="020B0604020202020204" pitchFamily="34" charset="0"/>
              <a:buChar char="•"/>
              <a:tabLst>
                <a:tab pos="887804" algn="l"/>
              </a:tabLst>
            </a:pPr>
            <a:r>
              <a:rPr lang="en-IN" sz="3200" b="1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Eletrodynamics</a:t>
            </a:r>
            <a:r>
              <a:rPr lang="en-IN" sz="3200" b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IN" sz="32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lang="en-IN" sz="3200" b="1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Electromagetic</a:t>
            </a:r>
            <a:r>
              <a:rPr lang="en-IN" sz="32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 Waves and Relativity </a:t>
            </a:r>
            <a:r>
              <a:rPr lang="en-IN" sz="3200" b="1" spc="19" dirty="0">
                <a:solidFill>
                  <a:srgbClr val="FF0000"/>
                </a:solidFill>
                <a:latin typeface="Times New Roman"/>
                <a:cs typeface="Times New Roman"/>
              </a:rPr>
              <a:t>(In </a:t>
            </a:r>
            <a:r>
              <a:rPr lang="en-IN" sz="3200" b="1" spc="-19" dirty="0">
                <a:solidFill>
                  <a:srgbClr val="FF0000"/>
                </a:solidFill>
                <a:latin typeface="Times New Roman"/>
                <a:cs typeface="Times New Roman"/>
              </a:rPr>
              <a:t>Hindi) </a:t>
            </a:r>
            <a:r>
              <a:rPr lang="en-IN" sz="3200" b="1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Kalra,Kakani</a:t>
            </a:r>
            <a:r>
              <a:rPr lang="en-IN" sz="32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lang="en-IN" sz="3200" b="1" spc="-19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lang="en-IN" sz="3200" b="1" spc="-17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IN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Bhandari</a:t>
            </a:r>
          </a:p>
        </p:txBody>
      </p:sp>
    </p:spTree>
    <p:extLst>
      <p:ext uri="{BB962C8B-B14F-4D97-AF65-F5344CB8AC3E}">
        <p14:creationId xmlns:p14="http://schemas.microsoft.com/office/powerpoint/2010/main" val="27877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533</Words>
  <Application>Microsoft Office PowerPoint</Application>
  <PresentationFormat>Custom</PresentationFormat>
  <Paragraphs>60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ELECTRODYNAMICS, ELECTROMAGNETIC WAVES  AND RELATIVITY  Physics Paper-II (3162 ) (B.Sc. Part-III)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SEMICONDUCTOR PHYCICS  AND DEVICES PhPaper-I  (M.Sc. Physics III SEM)</dc:title>
  <cp:lastModifiedBy>Dinesh Patidar</cp:lastModifiedBy>
  <cp:revision>4</cp:revision>
  <dcterms:created xsi:type="dcterms:W3CDTF">2020-07-27T08:28:43Z</dcterms:created>
  <dcterms:modified xsi:type="dcterms:W3CDTF">2020-11-03T07:06:10Z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2017-05-26T00:00:00Z</vt:filetime>
  </property>
  <property fmtid="{D5CDD505-2E9C-101B-9397-08002B2CF9AE}" pid="3" name="Creator">
    <vt:lpwstr>PDFium</vt:lpwstr>
  </property>
  <property fmtid="{D5CDD505-2E9C-101B-9397-08002B2CF9AE}" pid="4" name="LastSaved">
    <vt:filetime>2017-05-26T00:00:00Z</vt:filetime>
  </property>
</Properties>
</file>