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7" r:id="rId2"/>
    <p:sldId id="282" r:id="rId3"/>
    <p:sldId id="302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</p:sldIdLst>
  <p:sldSz cx="9144000" cy="6858000" type="screen4x3"/>
  <p:notesSz cx="6858000" cy="90328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8000"/>
    <a:srgbClr val="A50021"/>
    <a:srgbClr val="660033"/>
    <a:srgbClr val="003300"/>
    <a:srgbClr val="990000"/>
    <a:srgbClr val="9933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84" autoAdjust="0"/>
    <p:restoredTop sz="94690" autoAdjust="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notesViewPr>
    <p:cSldViewPr>
      <p:cViewPr varScale="1">
        <p:scale>
          <a:sx n="28" d="100"/>
          <a:sy n="28" d="100"/>
        </p:scale>
        <p:origin x="-1210" y="-62"/>
      </p:cViewPr>
      <p:guideLst>
        <p:guide orient="horz" pos="2845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D3621F5-E4D2-4420-887B-A63F87712C84}" type="datetime1">
              <a:rPr lang="en-US"/>
              <a:pPr>
                <a:defRPr/>
              </a:pPr>
              <a:t>11/6/2020</a:t>
            </a:fld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89266B2-A841-452D-B123-EDA8C2BB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958A1EB-567A-4B1C-AEEA-5A7CB2EE14B4}" type="datetime1">
              <a:rPr lang="en-US"/>
              <a:pPr>
                <a:defRPr/>
              </a:pPr>
              <a:t>11/6/2020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24758E-B444-49EB-8965-FAA469941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78C4A17-4487-4669-8C26-030715BD32A0}" type="datetime1">
              <a:rPr lang="en-US"/>
              <a:pPr/>
              <a:t>11/6/2020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BEC46A2-0994-4D1F-9BDF-7C2621DE5E53}" type="datetime1">
              <a:rPr lang="en-US"/>
              <a:pPr/>
              <a:t>11/6/2020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829D3-496A-4EC4-9C01-5688090F7C4A}" type="slidenum">
              <a:rPr lang="en-US"/>
              <a:pPr/>
              <a:t>3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E9B94-92CE-4BD8-9FDC-96C157F04660}" type="slidenum">
              <a:rPr lang="en-US"/>
              <a:pPr/>
              <a:t>8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6F970-B65F-45BD-BB33-1960F2D10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02148-E7B5-4A98-B216-3BA8CEF04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022F5-326B-4688-A3B7-27FB5D7FD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48CF2E-DFB9-4B5D-805B-285867108E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7543800" y="6629400"/>
            <a:ext cx="1676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</a:t>
            </a:r>
            <a:r>
              <a:rPr lang="en-US" sz="1000"/>
              <a:t>2009, Prentice-Hall, Inc.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727AE-029C-4EF1-B8AE-3C026FFD2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B15D2-867E-4216-A89F-266FFCCA3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2109F-4B19-4BAE-BCBC-D62BF6CD0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C8CD-CDCD-425A-93D9-A4ED5E250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78240-1A69-42E8-B672-9D674F7E6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1F9B4-120E-447B-BD8B-BFE0EC49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9D194-FFDE-42C0-8EC3-F60EDA678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CD362-3B56-4482-836B-F044F590C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12B3609-2FA7-4A1A-84D9-3365FCF02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99"/>
                </a:solidFill>
                <a:latin typeface="Arial" charset="0"/>
              </a:rPr>
              <a:t>Temperature and reaction rate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071546"/>
            <a:ext cx="8991600" cy="5253054"/>
          </a:xfrm>
          <a:noFill/>
        </p:spPr>
        <p:txBody>
          <a:bodyPr/>
          <a:lstStyle/>
          <a:p>
            <a:pPr marL="288925" indent="-288925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  <a:latin typeface="Arial" charset="0"/>
              </a:rPr>
              <a:t>A- </a:t>
            </a:r>
            <a:r>
              <a:rPr lang="en-US" u="sng" dirty="0" smtClean="0">
                <a:solidFill>
                  <a:srgbClr val="000099"/>
                </a:solidFill>
                <a:latin typeface="Arial" charset="0"/>
              </a:rPr>
              <a:t>Ability to meet</a:t>
            </a:r>
            <a:r>
              <a:rPr lang="en-US" dirty="0" smtClean="0">
                <a:solidFill>
                  <a:srgbClr val="000099"/>
                </a:solidFill>
                <a:latin typeface="Arial" charset="0"/>
              </a:rPr>
              <a:t> (molecules that are well mixed will have a greater chance of colliding)</a:t>
            </a:r>
          </a:p>
          <a:p>
            <a:pPr marL="288925" indent="-288925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  <a:latin typeface="Arial" charset="0"/>
              </a:rPr>
              <a:t>	</a:t>
            </a:r>
            <a:r>
              <a:rPr lang="en-US" u="sng" dirty="0" smtClean="0">
                <a:solidFill>
                  <a:srgbClr val="000099"/>
                </a:solidFill>
                <a:latin typeface="Arial" charset="0"/>
              </a:rPr>
              <a:t>Concentration of reactants</a:t>
            </a:r>
            <a:r>
              <a:rPr lang="en-US" dirty="0" smtClean="0">
                <a:solidFill>
                  <a:srgbClr val="000099"/>
                </a:solidFill>
                <a:latin typeface="Arial" charset="0"/>
              </a:rPr>
              <a:t> (more molecules means more collisions)</a:t>
            </a:r>
          </a:p>
          <a:p>
            <a:pPr marL="288925" indent="-288925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  <a:latin typeface="Arial" charset="0"/>
              </a:rPr>
              <a:t>	</a:t>
            </a:r>
            <a:r>
              <a:rPr lang="en-US" u="sng" dirty="0" smtClean="0">
                <a:solidFill>
                  <a:srgbClr val="000099"/>
                </a:solidFill>
                <a:latin typeface="Arial" charset="0"/>
              </a:rPr>
              <a:t>Temperature</a:t>
            </a:r>
            <a:r>
              <a:rPr lang="en-US" dirty="0" smtClean="0">
                <a:solidFill>
                  <a:srgbClr val="000099"/>
                </a:solidFill>
                <a:latin typeface="Arial" charset="0"/>
              </a:rPr>
              <a:t> (faster moving molecules means more collisions per unit of time).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Lowering of Activation Energy </a:t>
            </a:r>
            <a:b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by a Catalyst</a:t>
            </a:r>
          </a:p>
        </p:txBody>
      </p:sp>
      <p:pic>
        <p:nvPicPr>
          <p:cNvPr id="33796" name="Picture 4" descr="cataly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6705600" cy="4265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Catalysts Increase the Number of </a:t>
            </a:r>
            <a:b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Effective Collisions</a:t>
            </a:r>
          </a:p>
        </p:txBody>
      </p:sp>
      <p:pic>
        <p:nvPicPr>
          <p:cNvPr id="11267" name="Picture 3" descr="effectivecollision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295400"/>
            <a:ext cx="9144000" cy="39195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smtClean="0">
                <a:solidFill>
                  <a:srgbClr val="000099"/>
                </a:solidFill>
                <a:latin typeface="Arial" charset="0"/>
              </a:rPr>
              <a:t>Temperature and reaction rate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3733800"/>
          </a:xfrm>
          <a:noFill/>
        </p:spPr>
        <p:txBody>
          <a:bodyPr/>
          <a:lstStyle/>
          <a:p>
            <a:pPr marL="288925" indent="-288925"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99"/>
                </a:solidFill>
                <a:latin typeface="Arial" charset="0"/>
              </a:rPr>
              <a:t>By increasing the temperature, a small number of molecules reach Ea.  The reaction is exothermic, further increasing temperature and causing more molecules to reach Ea, etc.</a:t>
            </a:r>
          </a:p>
        </p:txBody>
      </p:sp>
      <p:sp>
        <p:nvSpPr>
          <p:cNvPr id="38919" name="Freeform 7"/>
          <p:cNvSpPr>
            <a:spLocks/>
          </p:cNvSpPr>
          <p:nvPr/>
        </p:nvSpPr>
        <p:spPr bwMode="auto">
          <a:xfrm>
            <a:off x="2895600" y="5029200"/>
            <a:ext cx="5562600" cy="1150938"/>
          </a:xfrm>
          <a:custGeom>
            <a:avLst/>
            <a:gdLst>
              <a:gd name="T0" fmla="*/ 0 w 2502"/>
              <a:gd name="T1" fmla="*/ 1058 h 1058"/>
              <a:gd name="T2" fmla="*/ 237 w 2502"/>
              <a:gd name="T3" fmla="*/ 440 h 1058"/>
              <a:gd name="T4" fmla="*/ 582 w 2502"/>
              <a:gd name="T5" fmla="*/ 65 h 1058"/>
              <a:gd name="T6" fmla="*/ 882 w 2502"/>
              <a:gd name="T7" fmla="*/ 50 h 1058"/>
              <a:gd name="T8" fmla="*/ 1137 w 2502"/>
              <a:gd name="T9" fmla="*/ 320 h 1058"/>
              <a:gd name="T10" fmla="*/ 1347 w 2502"/>
              <a:gd name="T11" fmla="*/ 560 h 1058"/>
              <a:gd name="T12" fmla="*/ 1632 w 2502"/>
              <a:gd name="T13" fmla="*/ 800 h 1058"/>
              <a:gd name="T14" fmla="*/ 2127 w 2502"/>
              <a:gd name="T15" fmla="*/ 980 h 1058"/>
              <a:gd name="T16" fmla="*/ 2502 w 2502"/>
              <a:gd name="T17" fmla="*/ 1025 h 10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502"/>
              <a:gd name="T28" fmla="*/ 0 h 1058"/>
              <a:gd name="T29" fmla="*/ 2502 w 2502"/>
              <a:gd name="T30" fmla="*/ 1058 h 105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502" h="1058">
                <a:moveTo>
                  <a:pt x="0" y="1058"/>
                </a:moveTo>
                <a:cubicBezTo>
                  <a:pt x="40" y="955"/>
                  <a:pt x="140" y="606"/>
                  <a:pt x="237" y="440"/>
                </a:cubicBezTo>
                <a:cubicBezTo>
                  <a:pt x="334" y="274"/>
                  <a:pt x="474" y="130"/>
                  <a:pt x="582" y="65"/>
                </a:cubicBezTo>
                <a:cubicBezTo>
                  <a:pt x="690" y="0"/>
                  <a:pt x="790" y="8"/>
                  <a:pt x="882" y="50"/>
                </a:cubicBezTo>
                <a:cubicBezTo>
                  <a:pt x="964" y="70"/>
                  <a:pt x="1060" y="235"/>
                  <a:pt x="1137" y="320"/>
                </a:cubicBezTo>
                <a:cubicBezTo>
                  <a:pt x="1214" y="405"/>
                  <a:pt x="1264" y="480"/>
                  <a:pt x="1347" y="560"/>
                </a:cubicBezTo>
                <a:cubicBezTo>
                  <a:pt x="1430" y="640"/>
                  <a:pt x="1502" y="730"/>
                  <a:pt x="1632" y="800"/>
                </a:cubicBezTo>
                <a:cubicBezTo>
                  <a:pt x="1762" y="870"/>
                  <a:pt x="1982" y="943"/>
                  <a:pt x="2127" y="980"/>
                </a:cubicBezTo>
                <a:cubicBezTo>
                  <a:pt x="2272" y="1017"/>
                  <a:pt x="2424" y="1016"/>
                  <a:pt x="2502" y="1025"/>
                </a:cubicBezTo>
              </a:path>
            </a:pathLst>
          </a:custGeom>
          <a:noFill/>
          <a:ln w="57150" cap="flat" cmpd="sng">
            <a:solidFill>
              <a:srgbClr val="66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391400" y="5029200"/>
            <a:ext cx="1066800" cy="1600200"/>
            <a:chOff x="4752" y="3024"/>
            <a:chExt cx="672" cy="1008"/>
          </a:xfrm>
        </p:grpSpPr>
        <p:sp>
          <p:nvSpPr>
            <p:cNvPr id="10253" name="Line 10"/>
            <p:cNvSpPr>
              <a:spLocks noChangeShapeType="1"/>
            </p:cNvSpPr>
            <p:nvPr/>
          </p:nvSpPr>
          <p:spPr bwMode="auto">
            <a:xfrm>
              <a:off x="4848" y="3024"/>
              <a:ext cx="0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Text Box 11"/>
            <p:cNvSpPr txBox="1">
              <a:spLocks noChangeArrowheads="1"/>
            </p:cNvSpPr>
            <p:nvPr/>
          </p:nvSpPr>
          <p:spPr bwMode="auto">
            <a:xfrm>
              <a:off x="4752" y="3696"/>
              <a:ext cx="67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3200">
                  <a:solidFill>
                    <a:srgbClr val="990000"/>
                  </a:solidFill>
                  <a:latin typeface="Arial" charset="0"/>
                </a:rPr>
                <a:t>Ea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85800" y="4343400"/>
            <a:ext cx="7467600" cy="2435225"/>
            <a:chOff x="336" y="2496"/>
            <a:chExt cx="4704" cy="1534"/>
          </a:xfrm>
        </p:grpSpPr>
        <p:sp>
          <p:nvSpPr>
            <p:cNvPr id="10248" name="Line 15"/>
            <p:cNvSpPr>
              <a:spLocks noChangeShapeType="1"/>
            </p:cNvSpPr>
            <p:nvPr/>
          </p:nvSpPr>
          <p:spPr bwMode="auto">
            <a:xfrm>
              <a:off x="1744" y="2496"/>
              <a:ext cx="2" cy="115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Line 16"/>
            <p:cNvSpPr>
              <a:spLocks noChangeShapeType="1"/>
            </p:cNvSpPr>
            <p:nvPr/>
          </p:nvSpPr>
          <p:spPr bwMode="auto">
            <a:xfrm flipV="1">
              <a:off x="1744" y="3648"/>
              <a:ext cx="3296" cy="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7"/>
            <p:cNvSpPr>
              <a:spLocks/>
            </p:cNvSpPr>
            <p:nvPr/>
          </p:nvSpPr>
          <p:spPr bwMode="auto">
            <a:xfrm>
              <a:off x="1744" y="2589"/>
              <a:ext cx="2355" cy="1061"/>
            </a:xfrm>
            <a:custGeom>
              <a:avLst/>
              <a:gdLst>
                <a:gd name="T0" fmla="*/ 0 w 2502"/>
                <a:gd name="T1" fmla="*/ 1058 h 1058"/>
                <a:gd name="T2" fmla="*/ 237 w 2502"/>
                <a:gd name="T3" fmla="*/ 440 h 1058"/>
                <a:gd name="T4" fmla="*/ 582 w 2502"/>
                <a:gd name="T5" fmla="*/ 65 h 1058"/>
                <a:gd name="T6" fmla="*/ 882 w 2502"/>
                <a:gd name="T7" fmla="*/ 50 h 1058"/>
                <a:gd name="T8" fmla="*/ 1137 w 2502"/>
                <a:gd name="T9" fmla="*/ 320 h 1058"/>
                <a:gd name="T10" fmla="*/ 1347 w 2502"/>
                <a:gd name="T11" fmla="*/ 560 h 1058"/>
                <a:gd name="T12" fmla="*/ 1632 w 2502"/>
                <a:gd name="T13" fmla="*/ 800 h 1058"/>
                <a:gd name="T14" fmla="*/ 2127 w 2502"/>
                <a:gd name="T15" fmla="*/ 980 h 1058"/>
                <a:gd name="T16" fmla="*/ 2502 w 2502"/>
                <a:gd name="T17" fmla="*/ 1025 h 10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02"/>
                <a:gd name="T28" fmla="*/ 0 h 1058"/>
                <a:gd name="T29" fmla="*/ 2502 w 2502"/>
                <a:gd name="T30" fmla="*/ 1058 h 105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02" h="1058">
                  <a:moveTo>
                    <a:pt x="0" y="1058"/>
                  </a:moveTo>
                  <a:cubicBezTo>
                    <a:pt x="40" y="955"/>
                    <a:pt x="140" y="606"/>
                    <a:pt x="237" y="440"/>
                  </a:cubicBezTo>
                  <a:cubicBezTo>
                    <a:pt x="334" y="274"/>
                    <a:pt x="474" y="130"/>
                    <a:pt x="582" y="65"/>
                  </a:cubicBezTo>
                  <a:cubicBezTo>
                    <a:pt x="690" y="0"/>
                    <a:pt x="790" y="8"/>
                    <a:pt x="882" y="50"/>
                  </a:cubicBezTo>
                  <a:cubicBezTo>
                    <a:pt x="964" y="70"/>
                    <a:pt x="1060" y="235"/>
                    <a:pt x="1137" y="320"/>
                  </a:cubicBezTo>
                  <a:cubicBezTo>
                    <a:pt x="1214" y="405"/>
                    <a:pt x="1264" y="480"/>
                    <a:pt x="1347" y="560"/>
                  </a:cubicBezTo>
                  <a:cubicBezTo>
                    <a:pt x="1430" y="640"/>
                    <a:pt x="1502" y="730"/>
                    <a:pt x="1632" y="800"/>
                  </a:cubicBezTo>
                  <a:cubicBezTo>
                    <a:pt x="1762" y="870"/>
                    <a:pt x="1982" y="943"/>
                    <a:pt x="2127" y="980"/>
                  </a:cubicBezTo>
                  <a:cubicBezTo>
                    <a:pt x="2272" y="1017"/>
                    <a:pt x="2424" y="1016"/>
                    <a:pt x="2502" y="1025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Text Box 18"/>
            <p:cNvSpPr txBox="1">
              <a:spLocks noChangeArrowheads="1"/>
            </p:cNvSpPr>
            <p:nvPr/>
          </p:nvSpPr>
          <p:spPr bwMode="auto">
            <a:xfrm>
              <a:off x="336" y="2878"/>
              <a:ext cx="131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3200">
                  <a:solidFill>
                    <a:srgbClr val="990000"/>
                  </a:solidFill>
                  <a:latin typeface="Arial" charset="0"/>
                </a:rPr>
                <a:t>Fraction of molecules</a:t>
              </a:r>
            </a:p>
          </p:txBody>
        </p:sp>
        <p:sp>
          <p:nvSpPr>
            <p:cNvPr id="10252" name="Text Box 19"/>
            <p:cNvSpPr txBox="1">
              <a:spLocks noChangeArrowheads="1"/>
            </p:cNvSpPr>
            <p:nvPr/>
          </p:nvSpPr>
          <p:spPr bwMode="auto">
            <a:xfrm>
              <a:off x="1878" y="3742"/>
              <a:ext cx="2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3200">
                  <a:solidFill>
                    <a:srgbClr val="990000"/>
                  </a:solidFill>
                  <a:latin typeface="Arial" charset="0"/>
                </a:rPr>
                <a:t>Kinetic energy </a:t>
              </a:r>
              <a:r>
                <a:rPr lang="en-US" sz="3200" b="1">
                  <a:solidFill>
                    <a:srgbClr val="990000"/>
                  </a:solidFill>
                  <a:latin typeface="Arial" charset="0"/>
                  <a:sym typeface="Symbol" pitchFamily="18" charset="2"/>
                </a:rPr>
                <a:t></a:t>
              </a:r>
              <a:endParaRPr lang="en-US" sz="3200">
                <a:solidFill>
                  <a:srgbClr val="990000"/>
                </a:solidFill>
                <a:latin typeface="Arial" charset="0"/>
              </a:endParaRPr>
            </a:p>
          </p:txBody>
        </p:sp>
      </p:grp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5181600" y="4038600"/>
            <a:ext cx="396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66"/>
                </a:solidFill>
                <a:latin typeface="Arial" charset="0"/>
              </a:rPr>
              <a:t>Shift due to higher temperature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8919" grpId="0" animBg="1"/>
      <p:bldP spid="3893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© </a:t>
            </a:r>
            <a:r>
              <a:rPr lang="en-US" sz="1000"/>
              <a:t>2009, Prentice-Hall, Inc.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0350" y="228600"/>
            <a:ext cx="8610600" cy="1143000"/>
          </a:xfrm>
        </p:spPr>
        <p:txBody>
          <a:bodyPr/>
          <a:lstStyle/>
          <a:p>
            <a:r>
              <a:rPr lang="en-US"/>
              <a:t>Maxwell</a:t>
            </a:r>
            <a:r>
              <a:rPr lang="en-US">
                <a:cs typeface="Arial" charset="0"/>
              </a:rPr>
              <a:t>–</a:t>
            </a:r>
            <a:r>
              <a:rPr lang="en-US"/>
              <a:t>Boltzmann Distributions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500" y="1524000"/>
            <a:ext cx="8763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This fraction of molecules can be found through the expression</a:t>
            </a:r>
          </a:p>
          <a:p>
            <a:pPr>
              <a:buFontTx/>
              <a:buNone/>
            </a:pPr>
            <a:endParaRPr lang="en-US" sz="2400"/>
          </a:p>
          <a:p>
            <a:endParaRPr lang="en-US" sz="2400"/>
          </a:p>
          <a:p>
            <a:pPr>
              <a:lnSpc>
                <a:spcPct val="70000"/>
              </a:lnSpc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where </a:t>
            </a:r>
            <a:r>
              <a:rPr lang="en-US" sz="2400" i="1"/>
              <a:t>R</a:t>
            </a:r>
            <a:r>
              <a:rPr lang="en-US" sz="2400"/>
              <a:t> is the gas constant and </a:t>
            </a:r>
            <a:r>
              <a:rPr lang="en-US" sz="2400" i="1"/>
              <a:t>T</a:t>
            </a:r>
            <a:r>
              <a:rPr lang="en-US" sz="2400"/>
              <a:t> is the Kelvin temperature.</a:t>
            </a:r>
          </a:p>
        </p:txBody>
      </p:sp>
      <p:pic>
        <p:nvPicPr>
          <p:cNvPr id="54276" name="Picture 4" descr="14_1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b="4680"/>
          <a:stretch>
            <a:fillRect/>
          </a:stretch>
        </p:blipFill>
        <p:spPr>
          <a:xfrm>
            <a:off x="228600" y="3844925"/>
            <a:ext cx="5029200" cy="2860675"/>
          </a:xfrm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733800" y="2316163"/>
            <a:ext cx="2416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C82E32"/>
                </a:solidFill>
              </a:rPr>
              <a:t>f</a:t>
            </a:r>
            <a:r>
              <a:rPr lang="en-US" sz="3200">
                <a:solidFill>
                  <a:srgbClr val="C82E32"/>
                </a:solidFill>
              </a:rPr>
              <a:t> = </a:t>
            </a:r>
            <a:r>
              <a:rPr lang="en-US" sz="3200" i="1">
                <a:solidFill>
                  <a:srgbClr val="C82E32"/>
                </a:solidFill>
              </a:rPr>
              <a:t>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633913" y="2008188"/>
            <a:ext cx="473075" cy="693737"/>
            <a:chOff x="2959" y="1258"/>
            <a:chExt cx="298" cy="437"/>
          </a:xfrm>
        </p:grpSpPr>
        <p:sp>
          <p:nvSpPr>
            <p:cNvPr id="54279" name="Text Box 7"/>
            <p:cNvSpPr txBox="1">
              <a:spLocks noChangeArrowheads="1"/>
            </p:cNvSpPr>
            <p:nvPr/>
          </p:nvSpPr>
          <p:spPr bwMode="auto">
            <a:xfrm>
              <a:off x="2959" y="1258"/>
              <a:ext cx="298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1800">
                  <a:solidFill>
                    <a:srgbClr val="C82E32"/>
                  </a:solidFill>
                </a:rPr>
                <a:t>-</a:t>
              </a:r>
              <a:r>
                <a:rPr lang="en-US" sz="1600" i="1">
                  <a:solidFill>
                    <a:srgbClr val="C82E32"/>
                  </a:solidFill>
                </a:rPr>
                <a:t>E</a:t>
              </a:r>
              <a:r>
                <a:rPr lang="en-US" sz="1600" i="1" baseline="-25000">
                  <a:solidFill>
                    <a:srgbClr val="C82E32"/>
                  </a:solidFill>
                </a:rPr>
                <a:t>a</a:t>
              </a:r>
            </a:p>
            <a:p>
              <a:pPr algn="ctr"/>
              <a:r>
                <a:rPr lang="en-US" sz="1600" i="1">
                  <a:solidFill>
                    <a:srgbClr val="C82E32"/>
                  </a:solidFill>
                </a:rPr>
                <a:t>RT</a:t>
              </a:r>
              <a:endParaRPr lang="en-US">
                <a:solidFill>
                  <a:srgbClr val="C82E32"/>
                </a:solidFill>
              </a:endParaRPr>
            </a:p>
          </p:txBody>
        </p:sp>
        <p:sp>
          <p:nvSpPr>
            <p:cNvPr id="54280" name="Line 8"/>
            <p:cNvSpPr>
              <a:spLocks noChangeShapeType="1"/>
            </p:cNvSpPr>
            <p:nvPr/>
          </p:nvSpPr>
          <p:spPr bwMode="auto">
            <a:xfrm>
              <a:off x="2969" y="1519"/>
              <a:ext cx="288" cy="0"/>
            </a:xfrm>
            <a:prstGeom prst="line">
              <a:avLst/>
            </a:prstGeom>
            <a:noFill/>
            <a:ln w="25400">
              <a:solidFill>
                <a:srgbClr val="C82E3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2743200" y="304800"/>
            <a:ext cx="5638800" cy="11430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Endothermic Reactions</a:t>
            </a:r>
          </a:p>
        </p:txBody>
      </p:sp>
      <p:pic>
        <p:nvPicPr>
          <p:cNvPr id="39938" name="Picture 2" descr="Endothermic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Exothermic Reactions</a:t>
            </a:r>
          </a:p>
        </p:txBody>
      </p:sp>
      <p:pic>
        <p:nvPicPr>
          <p:cNvPr id="40962" name="Picture 2" descr="Exothermic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en-US" sz="4000"/>
              <a:t>The Arrhenius Equation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2514600" y="1371600"/>
          <a:ext cx="4191000" cy="1277938"/>
        </p:xfrm>
        <a:graphic>
          <a:graphicData uri="http://schemas.openxmlformats.org/presentationml/2006/ole">
            <p:oleObj spid="_x0000_s29698" name="Equation" r:id="rId3" imgW="749160" imgH="228600" progId="">
              <p:embed/>
            </p:oleObj>
          </a:graphicData>
        </a:graphic>
      </p:graphicFrame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8001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/>
              <a:t> 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= rate constant at temperature T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= frequency factor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sz="3200" i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= activation energy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= Gas constant, 8.31451 J/K·mol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534400" cy="990600"/>
          </a:xfrm>
        </p:spPr>
        <p:txBody>
          <a:bodyPr/>
          <a:lstStyle/>
          <a:p>
            <a:r>
              <a:rPr lang="en-US" dirty="0"/>
              <a:t>The Arrhenius Equation, Rearranged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2000232" y="1214422"/>
          <a:ext cx="5894388" cy="1684338"/>
        </p:xfrm>
        <a:graphic>
          <a:graphicData uri="http://schemas.openxmlformats.org/presentationml/2006/ole">
            <p:oleObj spid="_x0000_s30722" name="Equation" r:id="rId3" imgW="1511280" imgH="431640" progId="">
              <p:embed/>
            </p:oleObj>
          </a:graphicData>
        </a:graphic>
      </p:graphicFrame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57200" y="2819400"/>
            <a:ext cx="7940675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/>
              <a:t> Simplifies solving for </a:t>
            </a:r>
            <a:r>
              <a:rPr lang="en-US" i="1" dirty="0">
                <a:solidFill>
                  <a:schemeClr val="accent1"/>
                </a:solidFill>
                <a:latin typeface="Times New Roman" pitchFamily="18" charset="0"/>
              </a:rPr>
              <a:t>E</a:t>
            </a:r>
            <a:r>
              <a:rPr lang="en-US" i="1" baseline="-250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i="1" dirty="0">
                <a:solidFill>
                  <a:schemeClr val="accent1"/>
                </a:solidFill>
                <a:latin typeface="Times New Roman" pitchFamily="18" charset="0"/>
              </a:rPr>
              <a:t>-E</a:t>
            </a:r>
            <a:r>
              <a:rPr lang="en-US" i="1" baseline="-25000" dirty="0">
                <a:solidFill>
                  <a:schemeClr val="accent1"/>
                </a:solidFill>
                <a:latin typeface="Times New Roman" pitchFamily="18" charset="0"/>
              </a:rPr>
              <a:t>a </a:t>
            </a:r>
            <a:r>
              <a:rPr lang="en-US" i="1" dirty="0">
                <a:solidFill>
                  <a:schemeClr val="accent1"/>
                </a:solidFill>
                <a:latin typeface="Times New Roman" pitchFamily="18" charset="0"/>
              </a:rPr>
              <a:t>/ R</a:t>
            </a:r>
            <a:r>
              <a:rPr lang="en-US" dirty="0"/>
              <a:t> is the slope when </a:t>
            </a:r>
            <a:r>
              <a:rPr lang="en-US" dirty="0" err="1" smtClean="0">
                <a:solidFill>
                  <a:schemeClr val="accent1"/>
                </a:solidFill>
              </a:rPr>
              <a:t>ln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i="1" dirty="0" smtClean="0">
                <a:solidFill>
                  <a:schemeClr val="accent1"/>
                </a:solidFill>
              </a:rPr>
              <a:t>k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/>
              <a:t>is plotted </a:t>
            </a:r>
            <a:r>
              <a:rPr lang="en-US" dirty="0" smtClean="0"/>
              <a:t>against </a:t>
            </a:r>
            <a:r>
              <a:rPr lang="en-US" dirty="0" smtClean="0">
                <a:solidFill>
                  <a:schemeClr val="accent1"/>
                </a:solidFill>
              </a:rPr>
              <a:t>(1/T) </a:t>
            </a:r>
            <a:endParaRPr lang="en-US" dirty="0">
              <a:solidFill>
                <a:schemeClr val="accent1"/>
              </a:solidFill>
              <a:latin typeface="Times New Roman" pitchFamily="18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Times New Roman" pitchFamily="18" charset="0"/>
              </a:rPr>
              <a:t>ln</a:t>
            </a:r>
            <a:r>
              <a:rPr lang="en-US" dirty="0">
                <a:solidFill>
                  <a:schemeClr val="accent1"/>
                </a:solidFill>
                <a:latin typeface="Times New Roman" pitchFamily="18" charset="0"/>
              </a:rPr>
              <a:t>(</a:t>
            </a:r>
            <a:r>
              <a:rPr lang="en-US" i="1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dirty="0">
                <a:solidFill>
                  <a:schemeClr val="accent1"/>
                </a:solidFill>
                <a:latin typeface="Times New Roman" pitchFamily="18" charset="0"/>
              </a:rPr>
              <a:t>) </a:t>
            </a:r>
            <a:r>
              <a:rPr lang="en-US" dirty="0"/>
              <a:t>is the y-intercept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/>
              <a:t> Linear regression analysis of a table of </a:t>
            </a:r>
            <a:r>
              <a:rPr lang="en-US" dirty="0" err="1" smtClean="0">
                <a:solidFill>
                  <a:schemeClr val="accent1"/>
                </a:solidFill>
              </a:rPr>
              <a:t>ln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i="1" dirty="0" smtClean="0">
                <a:solidFill>
                  <a:schemeClr val="accent1"/>
                </a:solidFill>
              </a:rPr>
              <a:t>k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>
                <a:solidFill>
                  <a:schemeClr val="accent1"/>
                </a:solidFill>
              </a:rPr>
              <a:t>(1/T) </a:t>
            </a:r>
            <a:r>
              <a:rPr lang="en-US" u="sng" dirty="0" smtClean="0"/>
              <a:t>can </a:t>
            </a:r>
            <a:r>
              <a:rPr lang="en-US" u="sng" dirty="0"/>
              <a:t>quickly yield a slope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i="1" dirty="0">
                <a:solidFill>
                  <a:schemeClr val="accent1"/>
                </a:solidFill>
                <a:latin typeface="Times New Roman" pitchFamily="18" charset="0"/>
              </a:rPr>
              <a:t>E</a:t>
            </a:r>
            <a:r>
              <a:rPr lang="en-US" b="1" i="1" baseline="-250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b="1" i="1" dirty="0">
                <a:solidFill>
                  <a:schemeClr val="accent1"/>
                </a:solidFill>
                <a:latin typeface="Times New Roman" pitchFamily="18" charset="0"/>
              </a:rPr>
              <a:t> = -R(slope)</a:t>
            </a:r>
            <a:endParaRPr lang="en-US" b="1" i="1" dirty="0">
              <a:solidFill>
                <a:schemeClr val="accent1"/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endParaRPr lang="en-US" i="1" dirty="0">
              <a:solidFill>
                <a:schemeClr val="accent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30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© </a:t>
            </a:r>
            <a:r>
              <a:rPr lang="en-US" sz="1000"/>
              <a:t>2009, Prentice-Hall, Inc.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Arrhenius Equation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00200"/>
            <a:ext cx="4191000" cy="3505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	Taking the natural logarithm of both sides, the equation becomes</a:t>
            </a:r>
          </a:p>
          <a:p>
            <a:pPr algn="ctr">
              <a:buFontTx/>
              <a:buNone/>
            </a:pPr>
            <a:r>
              <a:rPr lang="en-US" sz="2800"/>
              <a:t>ln </a:t>
            </a:r>
            <a:r>
              <a:rPr lang="en-US" sz="2800" i="1"/>
              <a:t>k</a:t>
            </a:r>
            <a:r>
              <a:rPr lang="en-US" sz="2800"/>
              <a:t> = -         </a:t>
            </a:r>
            <a:r>
              <a:rPr lang="en-US" sz="4000"/>
              <a:t>(</a:t>
            </a:r>
            <a:r>
              <a:rPr lang="en-US" sz="2800"/>
              <a:t>     </a:t>
            </a:r>
            <a:r>
              <a:rPr lang="en-US" sz="4000"/>
              <a:t>)</a:t>
            </a:r>
            <a:r>
              <a:rPr lang="en-US" sz="2800"/>
              <a:t> + ln </a:t>
            </a:r>
            <a:r>
              <a:rPr lang="en-US" sz="2800" i="1"/>
              <a:t>A</a:t>
            </a:r>
          </a:p>
          <a:p>
            <a:endParaRPr lang="en-US" sz="2800"/>
          </a:p>
        </p:txBody>
      </p:sp>
      <p:pic>
        <p:nvPicPr>
          <p:cNvPr id="55301" name="Picture 5" descr="14_1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b="5437"/>
          <a:stretch>
            <a:fillRect/>
          </a:stretch>
        </p:blipFill>
        <p:spPr>
          <a:xfrm>
            <a:off x="0" y="1752600"/>
            <a:ext cx="4572000" cy="2647950"/>
          </a:xfrm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948488" y="2997200"/>
            <a:ext cx="457200" cy="946150"/>
            <a:chOff x="4761" y="1888"/>
            <a:chExt cx="288" cy="596"/>
          </a:xfrm>
        </p:grpSpPr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4761" y="1888"/>
              <a:ext cx="253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82E32"/>
                  </a:solidFill>
                </a:rPr>
                <a:t>1</a:t>
              </a:r>
            </a:p>
            <a:p>
              <a:pPr algn="ctr"/>
              <a:r>
                <a:rPr lang="en-US" sz="2800" i="1" dirty="0">
                  <a:solidFill>
                    <a:srgbClr val="C82E32"/>
                  </a:solidFill>
                </a:rPr>
                <a:t>T</a:t>
              </a:r>
            </a:p>
          </p:txBody>
        </p:sp>
        <p:sp>
          <p:nvSpPr>
            <p:cNvPr id="55304" name="Line 8"/>
            <p:cNvSpPr>
              <a:spLocks noChangeShapeType="1"/>
            </p:cNvSpPr>
            <p:nvPr/>
          </p:nvSpPr>
          <p:spPr bwMode="auto">
            <a:xfrm>
              <a:off x="4761" y="2160"/>
              <a:ext cx="288" cy="0"/>
            </a:xfrm>
            <a:prstGeom prst="line">
              <a:avLst/>
            </a:prstGeom>
            <a:noFill/>
            <a:ln w="19050">
              <a:solidFill>
                <a:srgbClr val="C82E3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4857750" y="4343400"/>
            <a:ext cx="3905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197D"/>
                </a:solidFill>
              </a:rPr>
              <a:t>y</a:t>
            </a:r>
            <a:r>
              <a:rPr lang="en-US" sz="2800">
                <a:solidFill>
                  <a:srgbClr val="00197D"/>
                </a:solidFill>
              </a:rPr>
              <a:t>   =     </a:t>
            </a:r>
            <a:r>
              <a:rPr lang="en-US" sz="2800" i="1">
                <a:solidFill>
                  <a:srgbClr val="00197D"/>
                </a:solidFill>
              </a:rPr>
              <a:t>m      x</a:t>
            </a:r>
            <a:r>
              <a:rPr lang="en-US" sz="2800">
                <a:solidFill>
                  <a:srgbClr val="00197D"/>
                </a:solidFill>
              </a:rPr>
              <a:t>     +</a:t>
            </a:r>
            <a:r>
              <a:rPr lang="en-US" sz="2800" i="1">
                <a:solidFill>
                  <a:srgbClr val="00197D"/>
                </a:solidFill>
              </a:rPr>
              <a:t>   b</a:t>
            </a: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381000" y="4951413"/>
            <a:ext cx="76231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82E32"/>
                </a:solidFill>
              </a:rPr>
              <a:t>Therefore, if </a:t>
            </a:r>
            <a:r>
              <a:rPr lang="en-US" sz="2800" i="1" dirty="0">
                <a:solidFill>
                  <a:srgbClr val="C82E32"/>
                </a:solidFill>
              </a:rPr>
              <a:t>k</a:t>
            </a:r>
            <a:r>
              <a:rPr lang="en-US" sz="2800" dirty="0">
                <a:solidFill>
                  <a:srgbClr val="C82E32"/>
                </a:solidFill>
              </a:rPr>
              <a:t> is determined experimentally at several temperatures, </a:t>
            </a:r>
            <a:r>
              <a:rPr lang="en-US" sz="2800" i="1" dirty="0">
                <a:solidFill>
                  <a:srgbClr val="C82E32"/>
                </a:solidFill>
              </a:rPr>
              <a:t>E</a:t>
            </a:r>
            <a:r>
              <a:rPr lang="en-US" sz="2800" i="1" baseline="-25000" dirty="0">
                <a:solidFill>
                  <a:srgbClr val="C82E32"/>
                </a:solidFill>
              </a:rPr>
              <a:t>a</a:t>
            </a:r>
            <a:r>
              <a:rPr lang="en-US" sz="2800" i="1" dirty="0">
                <a:solidFill>
                  <a:srgbClr val="C82E32"/>
                </a:solidFill>
              </a:rPr>
              <a:t> </a:t>
            </a:r>
            <a:r>
              <a:rPr lang="en-US" sz="2800" dirty="0">
                <a:solidFill>
                  <a:srgbClr val="C82E32"/>
                </a:solidFill>
              </a:rPr>
              <a:t>can be calculated from the slope of a plot of </a:t>
            </a:r>
            <a:r>
              <a:rPr lang="en-US" sz="2800" dirty="0" err="1">
                <a:solidFill>
                  <a:srgbClr val="C82E32"/>
                </a:solidFill>
              </a:rPr>
              <a:t>ln</a:t>
            </a:r>
            <a:r>
              <a:rPr lang="en-US" sz="2800" dirty="0">
                <a:solidFill>
                  <a:srgbClr val="C82E32"/>
                </a:solidFill>
              </a:rPr>
              <a:t> </a:t>
            </a:r>
            <a:r>
              <a:rPr lang="en-US" sz="2800" i="1" dirty="0">
                <a:solidFill>
                  <a:srgbClr val="C82E32"/>
                </a:solidFill>
              </a:rPr>
              <a:t>k</a:t>
            </a:r>
            <a:r>
              <a:rPr lang="en-US" sz="2800" dirty="0">
                <a:solidFill>
                  <a:srgbClr val="C82E32"/>
                </a:solidFill>
              </a:rPr>
              <a:t> vs.    .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940425" y="2924175"/>
            <a:ext cx="647700" cy="1127125"/>
            <a:chOff x="430" y="113"/>
            <a:chExt cx="408" cy="710"/>
          </a:xfrm>
        </p:grpSpPr>
        <p:sp>
          <p:nvSpPr>
            <p:cNvPr id="55309" name="Text Box 13"/>
            <p:cNvSpPr txBox="1">
              <a:spLocks noChangeArrowheads="1"/>
            </p:cNvSpPr>
            <p:nvPr/>
          </p:nvSpPr>
          <p:spPr bwMode="auto">
            <a:xfrm>
              <a:off x="470" y="113"/>
              <a:ext cx="35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800" i="1" dirty="0">
                  <a:solidFill>
                    <a:srgbClr val="C82E32"/>
                  </a:solidFill>
                </a:rPr>
                <a:t>E</a:t>
              </a:r>
              <a:r>
                <a:rPr lang="en-US" sz="2800" i="1" baseline="-25000" dirty="0">
                  <a:solidFill>
                    <a:srgbClr val="C82E32"/>
                  </a:solidFill>
                </a:rPr>
                <a:t>a</a:t>
              </a:r>
              <a:endParaRPr lang="en-US" sz="2800" i="1" dirty="0">
                <a:solidFill>
                  <a:srgbClr val="C82E32"/>
                </a:solidFill>
              </a:endParaRPr>
            </a:p>
            <a:p>
              <a:pPr algn="ctr">
                <a:lnSpc>
                  <a:spcPct val="40000"/>
                </a:lnSpc>
              </a:pPr>
              <a:endParaRPr lang="en-US" sz="2800" i="1" dirty="0">
                <a:solidFill>
                  <a:srgbClr val="C82E32"/>
                </a:solidFill>
              </a:endParaRPr>
            </a:p>
            <a:p>
              <a:pPr algn="ctr"/>
              <a:r>
                <a:rPr lang="en-US" sz="2800" i="1" dirty="0">
                  <a:solidFill>
                    <a:srgbClr val="C82E32"/>
                  </a:solidFill>
                </a:rPr>
                <a:t>R</a:t>
              </a:r>
              <a:endParaRPr lang="en-US" sz="2800" i="1" baseline="-25000" dirty="0">
                <a:solidFill>
                  <a:srgbClr val="C82E32"/>
                </a:solidFill>
              </a:endParaRPr>
            </a:p>
          </p:txBody>
        </p:sp>
        <p:sp>
          <p:nvSpPr>
            <p:cNvPr id="55310" name="Line 14"/>
            <p:cNvSpPr>
              <a:spLocks noChangeShapeType="1"/>
            </p:cNvSpPr>
            <p:nvPr/>
          </p:nvSpPr>
          <p:spPr bwMode="auto">
            <a:xfrm flipV="1">
              <a:off x="430" y="476"/>
              <a:ext cx="408" cy="0"/>
            </a:xfrm>
            <a:prstGeom prst="line">
              <a:avLst/>
            </a:prstGeom>
            <a:noFill/>
            <a:ln w="25400">
              <a:solidFill>
                <a:srgbClr val="C82E3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757863" y="5715000"/>
            <a:ext cx="358775" cy="641350"/>
            <a:chOff x="1742" y="2715"/>
            <a:chExt cx="226" cy="404"/>
          </a:xfrm>
        </p:grpSpPr>
        <p:sp>
          <p:nvSpPr>
            <p:cNvPr id="55314" name="Text Box 18"/>
            <p:cNvSpPr txBox="1">
              <a:spLocks noChangeArrowheads="1"/>
            </p:cNvSpPr>
            <p:nvPr/>
          </p:nvSpPr>
          <p:spPr bwMode="auto">
            <a:xfrm>
              <a:off x="1745" y="2715"/>
              <a:ext cx="2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C82E32"/>
                  </a:solidFill>
                </a:rPr>
                <a:t>1</a:t>
              </a:r>
            </a:p>
            <a:p>
              <a:pPr algn="ctr"/>
              <a:r>
                <a:rPr lang="en-US" sz="1800" b="1" i="1">
                  <a:solidFill>
                    <a:srgbClr val="C82E32"/>
                  </a:solidFill>
                </a:rPr>
                <a:t>T</a:t>
              </a:r>
              <a:endParaRPr lang="en-US" sz="1800"/>
            </a:p>
          </p:txBody>
        </p:sp>
        <p:sp>
          <p:nvSpPr>
            <p:cNvPr id="55315" name="Line 19"/>
            <p:cNvSpPr>
              <a:spLocks noChangeShapeType="1"/>
            </p:cNvSpPr>
            <p:nvPr/>
          </p:nvSpPr>
          <p:spPr bwMode="auto">
            <a:xfrm>
              <a:off x="1742" y="2914"/>
              <a:ext cx="226" cy="0"/>
            </a:xfrm>
            <a:prstGeom prst="line">
              <a:avLst/>
            </a:prstGeom>
            <a:noFill/>
            <a:ln w="25400">
              <a:solidFill>
                <a:srgbClr val="C82E3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7" grpId="0"/>
      <p:bldP spid="553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Catalysis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914400"/>
            <a:ext cx="8077200" cy="5181600"/>
          </a:xfrm>
          <a:noFill/>
          <a:ln/>
        </p:spPr>
        <p:txBody>
          <a:bodyPr lIns="90488" tIns="44450" rIns="90488" bIns="44450"/>
          <a:lstStyle/>
          <a:p>
            <a:pPr marL="0" indent="0"/>
            <a:r>
              <a:rPr lang="en-US" sz="2800" u="sng" dirty="0">
                <a:solidFill>
                  <a:srgbClr val="FF3300"/>
                </a:solidFill>
              </a:rPr>
              <a:t>Catalyst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A substance that speeds up a reaction without being consumed</a:t>
            </a:r>
          </a:p>
          <a:p>
            <a:pPr marL="0" indent="0">
              <a:spcBef>
                <a:spcPct val="70000"/>
              </a:spcBef>
            </a:pPr>
            <a:r>
              <a:rPr lang="en-US" sz="2800" u="sng" dirty="0">
                <a:solidFill>
                  <a:srgbClr val="FF3300"/>
                </a:solidFill>
              </a:rPr>
              <a:t>Enzyme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 A large molecule (usually a protein) that catalyzes biological reactions.</a:t>
            </a:r>
          </a:p>
          <a:p>
            <a:pPr marL="0" indent="0">
              <a:spcBef>
                <a:spcPct val="70000"/>
              </a:spcBef>
            </a:pPr>
            <a:r>
              <a:rPr lang="en-US" sz="2800" u="sng" dirty="0">
                <a:solidFill>
                  <a:srgbClr val="FF3300"/>
                </a:solidFill>
              </a:rPr>
              <a:t>Homogeneous catalyst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 Present in the same phase as the reacting molecules.</a:t>
            </a:r>
          </a:p>
          <a:p>
            <a:pPr marL="0" indent="0">
              <a:spcBef>
                <a:spcPct val="70000"/>
              </a:spcBef>
            </a:pPr>
            <a:r>
              <a:rPr lang="en-US" sz="2800" u="sng" dirty="0">
                <a:solidFill>
                  <a:srgbClr val="FF3300"/>
                </a:solidFill>
              </a:rPr>
              <a:t>Heterogeneous catalyst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 Present in a different phase than the reacting molecules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314</Words>
  <Application>Microsoft Office PowerPoint</Application>
  <PresentationFormat>On-screen Show (4:3)</PresentationFormat>
  <Paragraphs>57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Equation</vt:lpstr>
      <vt:lpstr>Temperature and reaction rate</vt:lpstr>
      <vt:lpstr>Temperature and reaction rate</vt:lpstr>
      <vt:lpstr>Maxwell–Boltzmann Distributions</vt:lpstr>
      <vt:lpstr>Endothermic Reactions</vt:lpstr>
      <vt:lpstr>Exothermic Reactions</vt:lpstr>
      <vt:lpstr>The Arrhenius Equation</vt:lpstr>
      <vt:lpstr>The Arrhenius Equation, Rearranged</vt:lpstr>
      <vt:lpstr>Arrhenius Equation</vt:lpstr>
      <vt:lpstr>Catalysis</vt:lpstr>
      <vt:lpstr>Lowering of Activation Energy  by a Catalyst</vt:lpstr>
      <vt:lpstr>Catalysts Increase the Number of  Effective Collisions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- Collision Theory, Reaction Rate, Maxwell-Boltzman</dc:title>
  <dc:subject>Chemistry Resources for High School Teachers and Students - PowerPoint Lessons, Notes, Labs, Worksheets, Handouts, Practice Problems, and Solutions.</dc:subject>
  <dc:creator>Jeremy Schneider</dc:creator>
  <dc:description>Copyright 2007 - All Rights Reserved -_x000d_
visit www.chalkbored.com for details</dc:description>
  <cp:lastModifiedBy>hcl</cp:lastModifiedBy>
  <cp:revision>96</cp:revision>
  <cp:lastPrinted>1999-11-24T09:00:10Z</cp:lastPrinted>
  <dcterms:created xsi:type="dcterms:W3CDTF">1999-05-04T04:35:54Z</dcterms:created>
  <dcterms:modified xsi:type="dcterms:W3CDTF">2020-11-06T08:05:14Z</dcterms:modified>
</cp:coreProperties>
</file>