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7DB447-230D-44A3-B284-C6302B603AE2}" type="datetimeFigureOut">
              <a:rPr lang="en-US" smtClean="0"/>
              <a:t>11/7/2020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0B0759-92D2-441B-B8C8-DC4C03C0D11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B3AB139-FB2C-4C47-A009-6014F843E5B0}" type="datetime1">
              <a:rPr lang="en-US" smtClean="0"/>
              <a:t>11/7/2020</a:t>
            </a:fld>
            <a:endParaRPr lang="en-US"/>
          </a:p>
        </p:txBody>
      </p:sp>
      <p:sp>
        <p:nvSpPr>
          <p:cNvPr id="17" name="Footer Placeholder 16"/>
          <p:cNvSpPr>
            <a:spLocks noGrp="1"/>
          </p:cNvSpPr>
          <p:nvPr>
            <p:ph type="ftr" sz="quarter" idx="11"/>
          </p:nvPr>
        </p:nvSpPr>
        <p:spPr/>
        <p:txBody>
          <a:bodyPr/>
          <a:lstStyle/>
          <a:p>
            <a:r>
              <a:rPr lang="en-US" smtClean="0"/>
              <a:t>CREATED BY- KOPAL VATS, DEPARTMENT OF ENGLISH, MLSU</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536F350-F0AC-42C1-BAB5-126A4F301B0F}"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1AB484-8302-43F6-A7B3-0B2ECBC0963B}" type="datetime1">
              <a:rPr lang="en-US" smtClean="0"/>
              <a:t>11/7/2020</a:t>
            </a:fld>
            <a:endParaRPr lang="en-US"/>
          </a:p>
        </p:txBody>
      </p:sp>
      <p:sp>
        <p:nvSpPr>
          <p:cNvPr id="5" name="Footer Placeholder 4"/>
          <p:cNvSpPr>
            <a:spLocks noGrp="1"/>
          </p:cNvSpPr>
          <p:nvPr>
            <p:ph type="ftr" sz="quarter" idx="11"/>
          </p:nvPr>
        </p:nvSpPr>
        <p:spPr/>
        <p:txBody>
          <a:bodyPr/>
          <a:lstStyle/>
          <a:p>
            <a:r>
              <a:rPr lang="en-US" smtClean="0"/>
              <a:t>CREATED BY- KOPAL VATS, DEPARTMENT OF ENGLISH, MLSU</a:t>
            </a:r>
            <a:endParaRPr lang="en-US"/>
          </a:p>
        </p:txBody>
      </p:sp>
      <p:sp>
        <p:nvSpPr>
          <p:cNvPr id="6" name="Slide Number Placeholder 5"/>
          <p:cNvSpPr>
            <a:spLocks noGrp="1"/>
          </p:cNvSpPr>
          <p:nvPr>
            <p:ph type="sldNum" sz="quarter" idx="12"/>
          </p:nvPr>
        </p:nvSpPr>
        <p:spPr/>
        <p:txBody>
          <a:bodyPr/>
          <a:lstStyle/>
          <a:p>
            <a:fld id="{1536F350-F0AC-42C1-BAB5-126A4F301B0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E344F-59E9-4C56-AF15-BF7B4FB07ABB}" type="datetime1">
              <a:rPr lang="en-US" smtClean="0"/>
              <a:t>11/7/2020</a:t>
            </a:fld>
            <a:endParaRPr lang="en-US"/>
          </a:p>
        </p:txBody>
      </p:sp>
      <p:sp>
        <p:nvSpPr>
          <p:cNvPr id="5" name="Footer Placeholder 4"/>
          <p:cNvSpPr>
            <a:spLocks noGrp="1"/>
          </p:cNvSpPr>
          <p:nvPr>
            <p:ph type="ftr" sz="quarter" idx="11"/>
          </p:nvPr>
        </p:nvSpPr>
        <p:spPr/>
        <p:txBody>
          <a:bodyPr/>
          <a:lstStyle/>
          <a:p>
            <a:r>
              <a:rPr lang="en-US" smtClean="0"/>
              <a:t>CREATED BY- KOPAL VATS, DEPARTMENT OF ENGLISH, MLSU</a:t>
            </a:r>
            <a:endParaRPr lang="en-US"/>
          </a:p>
        </p:txBody>
      </p:sp>
      <p:sp>
        <p:nvSpPr>
          <p:cNvPr id="6" name="Slide Number Placeholder 5"/>
          <p:cNvSpPr>
            <a:spLocks noGrp="1"/>
          </p:cNvSpPr>
          <p:nvPr>
            <p:ph type="sldNum" sz="quarter" idx="12"/>
          </p:nvPr>
        </p:nvSpPr>
        <p:spPr/>
        <p:txBody>
          <a:bodyPr/>
          <a:lstStyle/>
          <a:p>
            <a:fld id="{1536F350-F0AC-42C1-BAB5-126A4F301B0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390E7F2-26BA-45FE-A3F5-91D42D529F13}" type="datetime1">
              <a:rPr lang="en-US" smtClean="0"/>
              <a:t>11/7/2020</a:t>
            </a:fld>
            <a:endParaRPr lang="en-US"/>
          </a:p>
        </p:txBody>
      </p:sp>
      <p:sp>
        <p:nvSpPr>
          <p:cNvPr id="5" name="Footer Placeholder 4"/>
          <p:cNvSpPr>
            <a:spLocks noGrp="1"/>
          </p:cNvSpPr>
          <p:nvPr>
            <p:ph type="ftr" sz="quarter" idx="11"/>
          </p:nvPr>
        </p:nvSpPr>
        <p:spPr/>
        <p:txBody>
          <a:bodyPr/>
          <a:lstStyle/>
          <a:p>
            <a:r>
              <a:rPr lang="en-US" smtClean="0"/>
              <a:t>CREATED BY- KOPAL VATS, DEPARTMENT OF ENGLISH, MLSU</a:t>
            </a:r>
            <a:endParaRPr lang="en-US"/>
          </a:p>
        </p:txBody>
      </p:sp>
      <p:sp>
        <p:nvSpPr>
          <p:cNvPr id="6" name="Slide Number Placeholder 5"/>
          <p:cNvSpPr>
            <a:spLocks noGrp="1"/>
          </p:cNvSpPr>
          <p:nvPr>
            <p:ph type="sldNum" sz="quarter" idx="12"/>
          </p:nvPr>
        </p:nvSpPr>
        <p:spPr/>
        <p:txBody>
          <a:bodyPr/>
          <a:lstStyle/>
          <a:p>
            <a:fld id="{1536F350-F0AC-42C1-BAB5-126A4F301B0F}"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9B49BE-1D13-4140-B799-F3F0D6656914}" type="datetime1">
              <a:rPr lang="en-US" smtClean="0"/>
              <a:t>11/7/2020</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CREATED BY- KOPAL VATS, DEPARTMENT OF ENGLISH, MLSU</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536F350-F0AC-42C1-BAB5-126A4F301B0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2897637-3CAC-4C90-B4C6-96B0D1F5CCF4}" type="datetime1">
              <a:rPr lang="en-US" smtClean="0"/>
              <a:t>11/7/2020</a:t>
            </a:fld>
            <a:endParaRPr lang="en-US"/>
          </a:p>
        </p:txBody>
      </p:sp>
      <p:sp>
        <p:nvSpPr>
          <p:cNvPr id="6" name="Footer Placeholder 5"/>
          <p:cNvSpPr>
            <a:spLocks noGrp="1"/>
          </p:cNvSpPr>
          <p:nvPr>
            <p:ph type="ftr" sz="quarter" idx="11"/>
          </p:nvPr>
        </p:nvSpPr>
        <p:spPr/>
        <p:txBody>
          <a:bodyPr/>
          <a:lstStyle/>
          <a:p>
            <a:r>
              <a:rPr lang="en-US" smtClean="0"/>
              <a:t>CREATED BY- KOPAL VATS, DEPARTMENT OF ENGLISH, MLSU</a:t>
            </a:r>
            <a:endParaRPr lang="en-US"/>
          </a:p>
        </p:txBody>
      </p:sp>
      <p:sp>
        <p:nvSpPr>
          <p:cNvPr id="7" name="Slide Number Placeholder 6"/>
          <p:cNvSpPr>
            <a:spLocks noGrp="1"/>
          </p:cNvSpPr>
          <p:nvPr>
            <p:ph type="sldNum" sz="quarter" idx="12"/>
          </p:nvPr>
        </p:nvSpPr>
        <p:spPr/>
        <p:txBody>
          <a:bodyPr/>
          <a:lstStyle/>
          <a:p>
            <a:fld id="{1536F350-F0AC-42C1-BAB5-126A4F301B0F}"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C283EB1-A8E8-462E-B5B6-584C9B17F89D}" type="datetime1">
              <a:rPr lang="en-US" smtClean="0"/>
              <a:t>11/7/2020</a:t>
            </a:fld>
            <a:endParaRPr lang="en-US"/>
          </a:p>
        </p:txBody>
      </p:sp>
      <p:sp>
        <p:nvSpPr>
          <p:cNvPr id="8" name="Footer Placeholder 7"/>
          <p:cNvSpPr>
            <a:spLocks noGrp="1"/>
          </p:cNvSpPr>
          <p:nvPr>
            <p:ph type="ftr" sz="quarter" idx="11"/>
          </p:nvPr>
        </p:nvSpPr>
        <p:spPr/>
        <p:txBody>
          <a:bodyPr/>
          <a:lstStyle/>
          <a:p>
            <a:r>
              <a:rPr lang="en-US" smtClean="0"/>
              <a:t>CREATED BY- KOPAL VATS, DEPARTMENT OF ENGLISH, MLSU</a:t>
            </a:r>
            <a:endParaRPr lang="en-US"/>
          </a:p>
        </p:txBody>
      </p:sp>
      <p:sp>
        <p:nvSpPr>
          <p:cNvPr id="9" name="Slide Number Placeholder 8"/>
          <p:cNvSpPr>
            <a:spLocks noGrp="1"/>
          </p:cNvSpPr>
          <p:nvPr>
            <p:ph type="sldNum" sz="quarter" idx="12"/>
          </p:nvPr>
        </p:nvSpPr>
        <p:spPr/>
        <p:txBody>
          <a:bodyPr/>
          <a:lstStyle/>
          <a:p>
            <a:fld id="{1536F350-F0AC-42C1-BAB5-126A4F301B0F}"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13A5D7-4518-456A-819D-403B14ECEC2F}" type="datetime1">
              <a:rPr lang="en-US" smtClean="0"/>
              <a:t>11/7/2020</a:t>
            </a:fld>
            <a:endParaRPr lang="en-US"/>
          </a:p>
        </p:txBody>
      </p:sp>
      <p:sp>
        <p:nvSpPr>
          <p:cNvPr id="4" name="Footer Placeholder 3"/>
          <p:cNvSpPr>
            <a:spLocks noGrp="1"/>
          </p:cNvSpPr>
          <p:nvPr>
            <p:ph type="ftr" sz="quarter" idx="11"/>
          </p:nvPr>
        </p:nvSpPr>
        <p:spPr/>
        <p:txBody>
          <a:bodyPr/>
          <a:lstStyle/>
          <a:p>
            <a:r>
              <a:rPr lang="en-US" smtClean="0"/>
              <a:t>CREATED BY- KOPAL VATS, DEPARTMENT OF ENGLISH, MLSU</a:t>
            </a:r>
            <a:endParaRPr lang="en-US"/>
          </a:p>
        </p:txBody>
      </p:sp>
      <p:sp>
        <p:nvSpPr>
          <p:cNvPr id="5" name="Slide Number Placeholder 4"/>
          <p:cNvSpPr>
            <a:spLocks noGrp="1"/>
          </p:cNvSpPr>
          <p:nvPr>
            <p:ph type="sldNum" sz="quarter" idx="12"/>
          </p:nvPr>
        </p:nvSpPr>
        <p:spPr/>
        <p:txBody>
          <a:bodyPr/>
          <a:lstStyle/>
          <a:p>
            <a:fld id="{1536F350-F0AC-42C1-BAB5-126A4F301B0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F6F7E-A350-44CF-B214-E034BBD42825}" type="datetime1">
              <a:rPr lang="en-US" smtClean="0"/>
              <a:t>11/7/2020</a:t>
            </a:fld>
            <a:endParaRPr lang="en-US"/>
          </a:p>
        </p:txBody>
      </p:sp>
      <p:sp>
        <p:nvSpPr>
          <p:cNvPr id="3" name="Footer Placeholder 2"/>
          <p:cNvSpPr>
            <a:spLocks noGrp="1"/>
          </p:cNvSpPr>
          <p:nvPr>
            <p:ph type="ftr" sz="quarter" idx="11"/>
          </p:nvPr>
        </p:nvSpPr>
        <p:spPr/>
        <p:txBody>
          <a:bodyPr/>
          <a:lstStyle/>
          <a:p>
            <a:r>
              <a:rPr lang="en-US" smtClean="0"/>
              <a:t>CREATED BY- KOPAL VATS, DEPARTMENT OF ENGLISH, MLSU</a:t>
            </a:r>
            <a:endParaRPr lang="en-US"/>
          </a:p>
        </p:txBody>
      </p:sp>
      <p:sp>
        <p:nvSpPr>
          <p:cNvPr id="4" name="Slide Number Placeholder 3"/>
          <p:cNvSpPr>
            <a:spLocks noGrp="1"/>
          </p:cNvSpPr>
          <p:nvPr>
            <p:ph type="sldNum" sz="quarter" idx="12"/>
          </p:nvPr>
        </p:nvSpPr>
        <p:spPr/>
        <p:txBody>
          <a:bodyPr/>
          <a:lstStyle/>
          <a:p>
            <a:fld id="{1536F350-F0AC-42C1-BAB5-126A4F301B0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3434637-2875-4054-B695-0085982CEB5A}" type="datetime1">
              <a:rPr lang="en-US" smtClean="0"/>
              <a:t>11/7/2020</a:t>
            </a:fld>
            <a:endParaRPr lang="en-US"/>
          </a:p>
        </p:txBody>
      </p:sp>
      <p:sp>
        <p:nvSpPr>
          <p:cNvPr id="6" name="Footer Placeholder 5"/>
          <p:cNvSpPr>
            <a:spLocks noGrp="1"/>
          </p:cNvSpPr>
          <p:nvPr>
            <p:ph type="ftr" sz="quarter" idx="11"/>
          </p:nvPr>
        </p:nvSpPr>
        <p:spPr/>
        <p:txBody>
          <a:bodyPr/>
          <a:lstStyle/>
          <a:p>
            <a:r>
              <a:rPr lang="en-US" smtClean="0"/>
              <a:t>CREATED BY- KOPAL VATS, DEPARTMENT OF ENGLISH, MLSU</a:t>
            </a:r>
            <a:endParaRPr lang="en-US"/>
          </a:p>
        </p:txBody>
      </p:sp>
      <p:sp>
        <p:nvSpPr>
          <p:cNvPr id="7" name="Slide Number Placeholder 6"/>
          <p:cNvSpPr>
            <a:spLocks noGrp="1"/>
          </p:cNvSpPr>
          <p:nvPr>
            <p:ph type="sldNum" sz="quarter" idx="12"/>
          </p:nvPr>
        </p:nvSpPr>
        <p:spPr/>
        <p:txBody>
          <a:bodyPr/>
          <a:lstStyle/>
          <a:p>
            <a:fld id="{1536F350-F0AC-42C1-BAB5-126A4F301B0F}"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860ED8-28AD-4BA9-9A60-3B30840C3E02}" type="datetime1">
              <a:rPr lang="en-US" smtClean="0"/>
              <a:t>11/7/2020</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CREATED BY- KOPAL VATS, DEPARTMENT OF ENGLISH, MLSU</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536F350-F0AC-42C1-BAB5-126A4F301B0F}"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A880EA4-9F08-4A5A-A46F-52AF45F1E5C5}" type="datetime1">
              <a:rPr lang="en-US" smtClean="0"/>
              <a:t>11/7/2020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CREATED BY- KOPAL VATS, DEPARTMENT OF ENGLISH, MLSU</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536F350-F0AC-42C1-BAB5-126A4F301B0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tx1"/>
                </a:solidFill>
              </a:rPr>
              <a:t>BY- SHANKARRAO KHARAT</a:t>
            </a:r>
            <a:endParaRPr lang="en-US" dirty="0">
              <a:solidFill>
                <a:schemeClr val="tx1"/>
              </a:solidFill>
            </a:endParaRPr>
          </a:p>
        </p:txBody>
      </p:sp>
      <p:sp>
        <p:nvSpPr>
          <p:cNvPr id="2" name="Title 1"/>
          <p:cNvSpPr>
            <a:spLocks noGrp="1"/>
          </p:cNvSpPr>
          <p:nvPr>
            <p:ph type="ctrTitle"/>
          </p:nvPr>
        </p:nvSpPr>
        <p:spPr/>
        <p:txBody>
          <a:bodyPr/>
          <a:lstStyle/>
          <a:p>
            <a:r>
              <a:rPr lang="en-US" dirty="0" smtClean="0"/>
              <a:t>A CORPSE IN THE WELL</a:t>
            </a:r>
            <a:endParaRPr lang="en-US" dirty="0"/>
          </a:p>
        </p:txBody>
      </p:sp>
      <p:sp>
        <p:nvSpPr>
          <p:cNvPr id="4" name="Date Placeholder 3"/>
          <p:cNvSpPr>
            <a:spLocks noGrp="1"/>
          </p:cNvSpPr>
          <p:nvPr>
            <p:ph type="dt" sz="half" idx="10"/>
          </p:nvPr>
        </p:nvSpPr>
        <p:spPr/>
        <p:txBody>
          <a:bodyPr/>
          <a:lstStyle/>
          <a:p>
            <a:fld id="{A7DF9EE6-7E84-436E-AE4F-3B410049CADF}" type="datetime1">
              <a:rPr lang="en-US" smtClean="0"/>
              <a:t>11/7/2020</a:t>
            </a:fld>
            <a:endParaRPr lang="en-US"/>
          </a:p>
        </p:txBody>
      </p:sp>
      <p:sp>
        <p:nvSpPr>
          <p:cNvPr id="5" name="Slide Number Placeholder 4"/>
          <p:cNvSpPr>
            <a:spLocks noGrp="1"/>
          </p:cNvSpPr>
          <p:nvPr>
            <p:ph type="sldNum" sz="quarter" idx="12"/>
          </p:nvPr>
        </p:nvSpPr>
        <p:spPr/>
        <p:txBody>
          <a:bodyPr/>
          <a:lstStyle/>
          <a:p>
            <a:fld id="{1536F350-F0AC-42C1-BAB5-126A4F301B0F}" type="slidenum">
              <a:rPr lang="en-US" smtClean="0"/>
              <a:t>1</a:t>
            </a:fld>
            <a:endParaRPr lang="en-US"/>
          </a:p>
        </p:txBody>
      </p:sp>
      <p:sp>
        <p:nvSpPr>
          <p:cNvPr id="6" name="Footer Placeholder 5"/>
          <p:cNvSpPr>
            <a:spLocks noGrp="1"/>
          </p:cNvSpPr>
          <p:nvPr>
            <p:ph type="ftr" sz="quarter" idx="11"/>
          </p:nvPr>
        </p:nvSpPr>
        <p:spPr/>
        <p:txBody>
          <a:bodyPr/>
          <a:lstStyle/>
          <a:p>
            <a:r>
              <a:rPr lang="en-US" smtClean="0"/>
              <a:t>CREATED BY- KOPAL VATS, DEPARTMENT OF ENGLISH, MLSU</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following features are to be discussed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Treatment of </a:t>
            </a:r>
            <a:r>
              <a:rPr lang="en-US" dirty="0" err="1" smtClean="0"/>
              <a:t>Mahar</a:t>
            </a:r>
            <a:r>
              <a:rPr lang="en-US" dirty="0" smtClean="0"/>
              <a:t> and </a:t>
            </a:r>
            <a:r>
              <a:rPr lang="en-US" dirty="0" err="1" smtClean="0"/>
              <a:t>Ramoshi</a:t>
            </a:r>
            <a:r>
              <a:rPr lang="en-US" dirty="0" smtClean="0"/>
              <a:t> communities in the village</a:t>
            </a:r>
          </a:p>
          <a:p>
            <a:r>
              <a:rPr lang="en-US" dirty="0" smtClean="0"/>
              <a:t>Role of </a:t>
            </a:r>
            <a:r>
              <a:rPr lang="en-US" dirty="0" err="1" smtClean="0"/>
              <a:t>Mahars</a:t>
            </a:r>
            <a:r>
              <a:rPr lang="en-US" dirty="0" smtClean="0"/>
              <a:t> in handling of dead bodies in the village</a:t>
            </a:r>
          </a:p>
          <a:p>
            <a:r>
              <a:rPr lang="en-US" dirty="0" smtClean="0"/>
              <a:t>Contrast the treatment given to Anna and the Village Chief</a:t>
            </a:r>
          </a:p>
          <a:p>
            <a:r>
              <a:rPr lang="en-US" dirty="0" smtClean="0"/>
              <a:t>Is the horse of the head constable a symbol? If yes then how?</a:t>
            </a:r>
          </a:p>
          <a:p>
            <a:r>
              <a:rPr lang="en-US" dirty="0" smtClean="0"/>
              <a:t>The snake in the story is an important symbol, how?</a:t>
            </a:r>
          </a:p>
          <a:p>
            <a:r>
              <a:rPr lang="en-US" dirty="0" smtClean="0"/>
              <a:t>What is the importance of the caste of the eponymous corpse in the well.</a:t>
            </a:r>
          </a:p>
          <a:p>
            <a:r>
              <a:rPr lang="en-US" dirty="0" smtClean="0"/>
              <a:t>Contrast the personalities of Anna and his son.</a:t>
            </a:r>
          </a:p>
          <a:p>
            <a:r>
              <a:rPr lang="en-US" dirty="0" smtClean="0"/>
              <a:t>Explain the role played by education in the life of the narrator. </a:t>
            </a:r>
          </a:p>
          <a:p>
            <a:endParaRPr lang="en-US" dirty="0" smtClean="0"/>
          </a:p>
          <a:p>
            <a:endParaRPr lang="en-US" dirty="0" smtClean="0"/>
          </a:p>
        </p:txBody>
      </p:sp>
      <p:sp>
        <p:nvSpPr>
          <p:cNvPr id="4" name="Date Placeholder 3"/>
          <p:cNvSpPr>
            <a:spLocks noGrp="1"/>
          </p:cNvSpPr>
          <p:nvPr>
            <p:ph type="dt" sz="half" idx="10"/>
          </p:nvPr>
        </p:nvSpPr>
        <p:spPr/>
        <p:txBody>
          <a:bodyPr/>
          <a:lstStyle/>
          <a:p>
            <a:fld id="{67AC475F-F47B-4D59-A496-602EC8CD23E7}" type="datetime1">
              <a:rPr lang="en-US" smtClean="0"/>
              <a:t>11/7/2020</a:t>
            </a:fld>
            <a:endParaRPr lang="en-US"/>
          </a:p>
        </p:txBody>
      </p:sp>
      <p:sp>
        <p:nvSpPr>
          <p:cNvPr id="5" name="Slide Number Placeholder 4"/>
          <p:cNvSpPr>
            <a:spLocks noGrp="1"/>
          </p:cNvSpPr>
          <p:nvPr>
            <p:ph type="sldNum" sz="quarter" idx="12"/>
          </p:nvPr>
        </p:nvSpPr>
        <p:spPr/>
        <p:txBody>
          <a:bodyPr/>
          <a:lstStyle/>
          <a:p>
            <a:fld id="{1536F350-F0AC-42C1-BAB5-126A4F301B0F}" type="slidenum">
              <a:rPr lang="en-US" smtClean="0"/>
              <a:t>2</a:t>
            </a:fld>
            <a:endParaRPr lang="en-US"/>
          </a:p>
        </p:txBody>
      </p:sp>
      <p:sp>
        <p:nvSpPr>
          <p:cNvPr id="6" name="Footer Placeholder 5"/>
          <p:cNvSpPr>
            <a:spLocks noGrp="1"/>
          </p:cNvSpPr>
          <p:nvPr>
            <p:ph type="ftr" sz="quarter" idx="11"/>
          </p:nvPr>
        </p:nvSpPr>
        <p:spPr/>
        <p:txBody>
          <a:bodyPr/>
          <a:lstStyle/>
          <a:p>
            <a:r>
              <a:rPr lang="en-US" smtClean="0"/>
              <a:t>CREATED BY- KOPAL VATS, DEPARTMENT OF ENGLISH, MLSU</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Mahar</a:t>
            </a:r>
            <a:r>
              <a:rPr lang="en-US" dirty="0" smtClean="0"/>
              <a:t> </a:t>
            </a:r>
            <a:r>
              <a:rPr lang="en-US" i="1" dirty="0" err="1"/>
              <a:t>V</a:t>
            </a:r>
            <a:r>
              <a:rPr lang="en-US" i="1" dirty="0" err="1" smtClean="0"/>
              <a:t>atan</a:t>
            </a:r>
            <a:r>
              <a:rPr lang="en-US" dirty="0" smtClean="0"/>
              <a:t> Share</a:t>
            </a:r>
            <a:endParaRPr lang="en-US" dirty="0"/>
          </a:p>
        </p:txBody>
      </p:sp>
      <p:sp>
        <p:nvSpPr>
          <p:cNvPr id="3" name="Content Placeholder 2"/>
          <p:cNvSpPr>
            <a:spLocks noGrp="1"/>
          </p:cNvSpPr>
          <p:nvPr>
            <p:ph sz="quarter" idx="1"/>
          </p:nvPr>
        </p:nvSpPr>
        <p:spPr/>
        <p:txBody>
          <a:bodyPr/>
          <a:lstStyle/>
          <a:p>
            <a:r>
              <a:rPr lang="en-US" dirty="0"/>
              <a:t>Before Independence, rulers, including the British, awarded land to persons of certain communities for their services. These lands were called </a:t>
            </a:r>
            <a:r>
              <a:rPr lang="en-US" i="1" dirty="0" err="1"/>
              <a:t>watan</a:t>
            </a:r>
            <a:r>
              <a:rPr lang="en-US" dirty="0"/>
              <a:t> or </a:t>
            </a:r>
            <a:r>
              <a:rPr lang="en-US" i="1" dirty="0" err="1"/>
              <a:t>inam</a:t>
            </a:r>
            <a:r>
              <a:rPr lang="en-US" dirty="0"/>
              <a:t> land. In Maharashtra, land gifts were given to those of the priestly caste, Marathas, </a:t>
            </a:r>
            <a:r>
              <a:rPr lang="en-US" dirty="0" err="1"/>
              <a:t>Chaugules</a:t>
            </a:r>
            <a:r>
              <a:rPr lang="en-US" dirty="0"/>
              <a:t>, among others. They also awarded land to </a:t>
            </a:r>
            <a:r>
              <a:rPr lang="en-US" dirty="0" err="1"/>
              <a:t>Mahar</a:t>
            </a:r>
            <a:r>
              <a:rPr lang="en-US" dirty="0"/>
              <a:t> and </a:t>
            </a:r>
            <a:r>
              <a:rPr lang="en-US" dirty="0" err="1"/>
              <a:t>Ramoshi</a:t>
            </a:r>
            <a:r>
              <a:rPr lang="en-US" dirty="0"/>
              <a:t> communities, now </a:t>
            </a:r>
            <a:r>
              <a:rPr lang="en-US" dirty="0" err="1"/>
              <a:t>categorised</a:t>
            </a:r>
            <a:r>
              <a:rPr lang="en-US" dirty="0"/>
              <a:t> as Scheduled Castes (SC).</a:t>
            </a:r>
          </a:p>
        </p:txBody>
      </p:sp>
      <p:sp>
        <p:nvSpPr>
          <p:cNvPr id="4" name="Date Placeholder 3"/>
          <p:cNvSpPr>
            <a:spLocks noGrp="1"/>
          </p:cNvSpPr>
          <p:nvPr>
            <p:ph type="dt" sz="half" idx="10"/>
          </p:nvPr>
        </p:nvSpPr>
        <p:spPr/>
        <p:txBody>
          <a:bodyPr/>
          <a:lstStyle/>
          <a:p>
            <a:fld id="{02077D81-E083-4B77-AA05-051ADEF126B1}" type="datetime1">
              <a:rPr lang="en-US" smtClean="0"/>
              <a:t>11/7/2020</a:t>
            </a:fld>
            <a:endParaRPr lang="en-US"/>
          </a:p>
        </p:txBody>
      </p:sp>
      <p:sp>
        <p:nvSpPr>
          <p:cNvPr id="5" name="Slide Number Placeholder 4"/>
          <p:cNvSpPr>
            <a:spLocks noGrp="1"/>
          </p:cNvSpPr>
          <p:nvPr>
            <p:ph type="sldNum" sz="quarter" idx="12"/>
          </p:nvPr>
        </p:nvSpPr>
        <p:spPr/>
        <p:txBody>
          <a:bodyPr/>
          <a:lstStyle/>
          <a:p>
            <a:fld id="{1536F350-F0AC-42C1-BAB5-126A4F301B0F}" type="slidenum">
              <a:rPr lang="en-US" smtClean="0"/>
              <a:t>3</a:t>
            </a:fld>
            <a:endParaRPr lang="en-US"/>
          </a:p>
        </p:txBody>
      </p:sp>
      <p:sp>
        <p:nvSpPr>
          <p:cNvPr id="6" name="Footer Placeholder 5"/>
          <p:cNvSpPr>
            <a:spLocks noGrp="1"/>
          </p:cNvSpPr>
          <p:nvPr>
            <p:ph type="ftr" sz="quarter" idx="11"/>
          </p:nvPr>
        </p:nvSpPr>
        <p:spPr/>
        <p:txBody>
          <a:bodyPr/>
          <a:lstStyle/>
          <a:p>
            <a:r>
              <a:rPr lang="en-US" smtClean="0"/>
              <a:t>CREATED BY- KOPAL VATS, DEPARTMENT OF ENGLISH, MLSU</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1480"/>
            <a:ext cx="8229600" cy="5554683"/>
          </a:xfrm>
        </p:spPr>
        <p:txBody>
          <a:bodyPr>
            <a:normAutofit/>
          </a:bodyPr>
          <a:lstStyle/>
          <a:p>
            <a:r>
              <a:rPr lang="en-US" dirty="0"/>
              <a:t>These </a:t>
            </a:r>
            <a:r>
              <a:rPr lang="en-US" dirty="0" err="1"/>
              <a:t>Dalit</a:t>
            </a:r>
            <a:r>
              <a:rPr lang="en-US" dirty="0"/>
              <a:t> communities were awarded land for their services such as cleaning villages, management of dead animals, delivering government documents, protecting villages as watchmen, </a:t>
            </a:r>
            <a:r>
              <a:rPr lang="en-US" dirty="0" smtClean="0"/>
              <a:t>etc.</a:t>
            </a:r>
          </a:p>
          <a:p>
            <a:r>
              <a:rPr lang="en-US" dirty="0"/>
              <a:t>After Independence, the government abolished the </a:t>
            </a:r>
            <a:r>
              <a:rPr lang="en-US" i="1" dirty="0" err="1"/>
              <a:t>watan</a:t>
            </a:r>
            <a:r>
              <a:rPr lang="en-US" dirty="0" err="1"/>
              <a:t>system</a:t>
            </a:r>
            <a:r>
              <a:rPr lang="en-US" dirty="0"/>
              <a:t>, through the enactment of the Bombay Inferior Village </a:t>
            </a:r>
            <a:r>
              <a:rPr lang="en-US" dirty="0" err="1"/>
              <a:t>Watans</a:t>
            </a:r>
            <a:r>
              <a:rPr lang="en-US" dirty="0"/>
              <a:t> Abolition Act, 1958. However, the Act </a:t>
            </a:r>
            <a:r>
              <a:rPr lang="en-US" dirty="0" err="1"/>
              <a:t>recognised</a:t>
            </a:r>
            <a:r>
              <a:rPr lang="en-US" dirty="0"/>
              <a:t> </a:t>
            </a:r>
            <a:r>
              <a:rPr lang="en-US" dirty="0" err="1"/>
              <a:t>Mahar</a:t>
            </a:r>
            <a:r>
              <a:rPr lang="en-US" dirty="0"/>
              <a:t>, </a:t>
            </a:r>
            <a:r>
              <a:rPr lang="en-US" dirty="0" err="1"/>
              <a:t>Ramoshi</a:t>
            </a:r>
            <a:r>
              <a:rPr lang="en-US" dirty="0"/>
              <a:t> and </a:t>
            </a:r>
            <a:r>
              <a:rPr lang="en-US" dirty="0" err="1"/>
              <a:t>Matang</a:t>
            </a:r>
            <a:r>
              <a:rPr lang="en-US" dirty="0"/>
              <a:t> (a small population in Maharashtra) communities’ need for this land for sustenance.</a:t>
            </a:r>
          </a:p>
        </p:txBody>
      </p:sp>
      <p:sp>
        <p:nvSpPr>
          <p:cNvPr id="4" name="Date Placeholder 3"/>
          <p:cNvSpPr>
            <a:spLocks noGrp="1"/>
          </p:cNvSpPr>
          <p:nvPr>
            <p:ph type="dt" sz="half" idx="10"/>
          </p:nvPr>
        </p:nvSpPr>
        <p:spPr/>
        <p:txBody>
          <a:bodyPr/>
          <a:lstStyle/>
          <a:p>
            <a:fld id="{E62BC89C-DFA9-4254-9938-EADA14963412}" type="datetime1">
              <a:rPr lang="en-US" smtClean="0"/>
              <a:t>11/7/2020</a:t>
            </a:fld>
            <a:endParaRPr lang="en-US"/>
          </a:p>
        </p:txBody>
      </p:sp>
      <p:sp>
        <p:nvSpPr>
          <p:cNvPr id="5" name="Slide Number Placeholder 4"/>
          <p:cNvSpPr>
            <a:spLocks noGrp="1"/>
          </p:cNvSpPr>
          <p:nvPr>
            <p:ph type="sldNum" sz="quarter" idx="12"/>
          </p:nvPr>
        </p:nvSpPr>
        <p:spPr/>
        <p:txBody>
          <a:bodyPr/>
          <a:lstStyle/>
          <a:p>
            <a:fld id="{1536F350-F0AC-42C1-BAB5-126A4F301B0F}" type="slidenum">
              <a:rPr lang="en-US" smtClean="0"/>
              <a:t>4</a:t>
            </a:fld>
            <a:endParaRPr lang="en-US"/>
          </a:p>
        </p:txBody>
      </p:sp>
      <p:sp>
        <p:nvSpPr>
          <p:cNvPr id="6" name="Footer Placeholder 5"/>
          <p:cNvSpPr>
            <a:spLocks noGrp="1"/>
          </p:cNvSpPr>
          <p:nvPr>
            <p:ph type="ftr" sz="quarter" idx="11"/>
          </p:nvPr>
        </p:nvSpPr>
        <p:spPr/>
        <p:txBody>
          <a:bodyPr/>
          <a:lstStyle/>
          <a:p>
            <a:r>
              <a:rPr lang="en-US" smtClean="0"/>
              <a:t>CREATED BY- KOPAL VATS, DEPARTMENT OF ENGLISH, MLSU</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71480"/>
            <a:ext cx="8229600" cy="5554683"/>
          </a:xfrm>
        </p:spPr>
        <p:txBody>
          <a:bodyPr>
            <a:normAutofit/>
          </a:bodyPr>
          <a:lstStyle/>
          <a:p>
            <a:r>
              <a:rPr lang="en-US" dirty="0"/>
              <a:t>The 1958 Act aimed to protect </a:t>
            </a:r>
            <a:r>
              <a:rPr lang="en-US" dirty="0" err="1"/>
              <a:t>Dalits</a:t>
            </a:r>
            <a:r>
              <a:rPr lang="en-US" dirty="0"/>
              <a:t>’ access to land. It made provision for re-granting </a:t>
            </a:r>
            <a:r>
              <a:rPr lang="en-US" i="1" dirty="0" err="1"/>
              <a:t>watan</a:t>
            </a:r>
            <a:r>
              <a:rPr lang="en-US" dirty="0"/>
              <a:t> land to the individuals of </a:t>
            </a:r>
            <a:r>
              <a:rPr lang="en-US" i="1" dirty="0" err="1"/>
              <a:t>watandar</a:t>
            </a:r>
            <a:r>
              <a:rPr lang="en-US" dirty="0"/>
              <a:t> (holder of awarded land) communities. The families could claim the land from the government by paying three years’ annual tax on the land. And, on paying 13 years’ tax, they could have absolute ownership of this land. </a:t>
            </a:r>
            <a:endParaRPr lang="en-US" dirty="0" smtClean="0"/>
          </a:p>
          <a:p>
            <a:r>
              <a:rPr lang="en-US" dirty="0" smtClean="0"/>
              <a:t>The </a:t>
            </a:r>
            <a:r>
              <a:rPr lang="en-US" dirty="0"/>
              <a:t>Act also aimed to ensure that the </a:t>
            </a:r>
            <a:r>
              <a:rPr lang="en-US" i="1" dirty="0" err="1"/>
              <a:t>watan</a:t>
            </a:r>
            <a:r>
              <a:rPr lang="en-US" dirty="0"/>
              <a:t> land meant for </a:t>
            </a:r>
            <a:r>
              <a:rPr lang="en-US" dirty="0" err="1"/>
              <a:t>Mahar</a:t>
            </a:r>
            <a:r>
              <a:rPr lang="en-US" dirty="0"/>
              <a:t> and </a:t>
            </a:r>
            <a:r>
              <a:rPr lang="en-US" dirty="0" err="1"/>
              <a:t>Ramoshi</a:t>
            </a:r>
            <a:r>
              <a:rPr lang="en-US" dirty="0"/>
              <a:t> people doesn’t fall out of their hands. This land cannot be transferred to persons of other communities. Moreover, </a:t>
            </a:r>
            <a:r>
              <a:rPr lang="en-US" dirty="0" err="1"/>
              <a:t>Dalit</a:t>
            </a:r>
            <a:r>
              <a:rPr lang="en-US" dirty="0"/>
              <a:t> families can use this land only for agricultural and allied purposes to sustain livelihoods.</a:t>
            </a:r>
          </a:p>
        </p:txBody>
      </p:sp>
      <p:sp>
        <p:nvSpPr>
          <p:cNvPr id="4" name="Date Placeholder 3"/>
          <p:cNvSpPr>
            <a:spLocks noGrp="1"/>
          </p:cNvSpPr>
          <p:nvPr>
            <p:ph type="dt" sz="half" idx="10"/>
          </p:nvPr>
        </p:nvSpPr>
        <p:spPr/>
        <p:txBody>
          <a:bodyPr/>
          <a:lstStyle/>
          <a:p>
            <a:fld id="{8D75BF1B-434A-4F5B-8142-182EB6DE9673}" type="datetime1">
              <a:rPr lang="en-US" smtClean="0"/>
              <a:t>11/7/2020</a:t>
            </a:fld>
            <a:endParaRPr lang="en-US"/>
          </a:p>
        </p:txBody>
      </p:sp>
      <p:sp>
        <p:nvSpPr>
          <p:cNvPr id="5" name="Slide Number Placeholder 4"/>
          <p:cNvSpPr>
            <a:spLocks noGrp="1"/>
          </p:cNvSpPr>
          <p:nvPr>
            <p:ph type="sldNum" sz="quarter" idx="12"/>
          </p:nvPr>
        </p:nvSpPr>
        <p:spPr/>
        <p:txBody>
          <a:bodyPr/>
          <a:lstStyle/>
          <a:p>
            <a:fld id="{1536F350-F0AC-42C1-BAB5-126A4F301B0F}" type="slidenum">
              <a:rPr lang="en-US" smtClean="0"/>
              <a:t>5</a:t>
            </a:fld>
            <a:endParaRPr lang="en-US"/>
          </a:p>
        </p:txBody>
      </p:sp>
      <p:sp>
        <p:nvSpPr>
          <p:cNvPr id="6" name="Footer Placeholder 5"/>
          <p:cNvSpPr>
            <a:spLocks noGrp="1"/>
          </p:cNvSpPr>
          <p:nvPr>
            <p:ph type="ftr" sz="quarter" idx="11"/>
          </p:nvPr>
        </p:nvSpPr>
        <p:spPr/>
        <p:txBody>
          <a:bodyPr/>
          <a:lstStyle/>
          <a:p>
            <a:r>
              <a:rPr lang="en-US" smtClean="0"/>
              <a:t>CREATED BY- KOPAL VATS, DEPARTMENT OF ENGLISH, MLSU</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THE END</a:t>
            </a:r>
            <a:endParaRPr lang="en-US" dirty="0"/>
          </a:p>
        </p:txBody>
      </p:sp>
      <p:sp>
        <p:nvSpPr>
          <p:cNvPr id="4" name="Date Placeholder 3"/>
          <p:cNvSpPr>
            <a:spLocks noGrp="1"/>
          </p:cNvSpPr>
          <p:nvPr>
            <p:ph type="dt" sz="half" idx="10"/>
          </p:nvPr>
        </p:nvSpPr>
        <p:spPr/>
        <p:txBody>
          <a:bodyPr/>
          <a:lstStyle/>
          <a:p>
            <a:fld id="{026757FD-4B5D-4B9D-8AA3-C3CEA4035C30}" type="datetime1">
              <a:rPr lang="en-US" smtClean="0"/>
              <a:t>11/7/2020</a:t>
            </a:fld>
            <a:endParaRPr lang="en-US"/>
          </a:p>
        </p:txBody>
      </p:sp>
      <p:sp>
        <p:nvSpPr>
          <p:cNvPr id="5" name="Slide Number Placeholder 4"/>
          <p:cNvSpPr>
            <a:spLocks noGrp="1"/>
          </p:cNvSpPr>
          <p:nvPr>
            <p:ph type="sldNum" sz="quarter" idx="12"/>
          </p:nvPr>
        </p:nvSpPr>
        <p:spPr/>
        <p:txBody>
          <a:bodyPr/>
          <a:lstStyle/>
          <a:p>
            <a:fld id="{1536F350-F0AC-42C1-BAB5-126A4F301B0F}" type="slidenum">
              <a:rPr lang="en-US" smtClean="0"/>
              <a:t>6</a:t>
            </a:fld>
            <a:endParaRPr lang="en-US"/>
          </a:p>
        </p:txBody>
      </p:sp>
      <p:sp>
        <p:nvSpPr>
          <p:cNvPr id="6" name="Footer Placeholder 5"/>
          <p:cNvSpPr>
            <a:spLocks noGrp="1"/>
          </p:cNvSpPr>
          <p:nvPr>
            <p:ph type="ftr" sz="quarter" idx="11"/>
          </p:nvPr>
        </p:nvSpPr>
        <p:spPr/>
        <p:txBody>
          <a:bodyPr/>
          <a:lstStyle/>
          <a:p>
            <a:r>
              <a:rPr lang="en-US" smtClean="0"/>
              <a:t>CREATED BY- KOPAL VATS, DEPARTMENT OF ENGLISH, MLSU</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TotalTime>
  <Words>264</Words>
  <Application>Microsoft Office PowerPoint</Application>
  <PresentationFormat>On-screen Show (4:3)</PresentationFormat>
  <Paragraphs>36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A CORPSE IN THE WELL</vt:lpstr>
      <vt:lpstr>The following features are to be discussed</vt:lpstr>
      <vt:lpstr>Mahar Vatan Share</vt:lpstr>
      <vt:lpstr>Slide 4</vt:lpstr>
      <vt:lpstr>Slide 5</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CORPSE IN THE WELL</dc:title>
  <dc:creator>Dell</dc:creator>
  <cp:lastModifiedBy>Dell</cp:lastModifiedBy>
  <cp:revision>3</cp:revision>
  <dcterms:created xsi:type="dcterms:W3CDTF">2020-11-07T06:00:44Z</dcterms:created>
  <dcterms:modified xsi:type="dcterms:W3CDTF">2020-11-07T06:21:53Z</dcterms:modified>
</cp:coreProperties>
</file>