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F1B34A-F5A5-465E-A839-FBA94EB692B9}" v="56" dt="2020-11-21T02:52:43.9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Night of the Scorpion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By- NISSIM EZEKIEL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EE0B6E-5E08-4933-9FC8-CCDB33808D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90330"/>
            <a:ext cx="10515600" cy="5686633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b="0" i="0" dirty="0">
                <a:solidFill>
                  <a:srgbClr val="141823"/>
                </a:solidFill>
                <a:effectLst/>
                <a:latin typeface="Roboto"/>
              </a:rPr>
              <a:t>I remember the night my mother</a:t>
            </a:r>
            <a:br>
              <a:rPr lang="en-US" b="0" i="0" dirty="0">
                <a:solidFill>
                  <a:srgbClr val="141823"/>
                </a:solidFill>
                <a:effectLst/>
                <a:latin typeface="Roboto"/>
              </a:rPr>
            </a:br>
            <a:r>
              <a:rPr lang="en-US" b="0" i="0" dirty="0">
                <a:solidFill>
                  <a:srgbClr val="141823"/>
                </a:solidFill>
                <a:effectLst/>
                <a:latin typeface="Roboto"/>
              </a:rPr>
              <a:t>was stung by a scorpion. Ten hours</a:t>
            </a:r>
            <a:br>
              <a:rPr lang="en-US" b="0" i="0" dirty="0">
                <a:solidFill>
                  <a:srgbClr val="141823"/>
                </a:solidFill>
                <a:effectLst/>
                <a:latin typeface="Roboto"/>
              </a:rPr>
            </a:br>
            <a:r>
              <a:rPr lang="en-US" b="0" i="0" dirty="0">
                <a:solidFill>
                  <a:srgbClr val="141823"/>
                </a:solidFill>
                <a:effectLst/>
                <a:latin typeface="Roboto"/>
              </a:rPr>
              <a:t>of steady rain had driven him</a:t>
            </a:r>
            <a:br>
              <a:rPr lang="en-US" b="0" i="0" dirty="0">
                <a:solidFill>
                  <a:srgbClr val="141823"/>
                </a:solidFill>
                <a:effectLst/>
                <a:latin typeface="Roboto"/>
              </a:rPr>
            </a:br>
            <a:r>
              <a:rPr lang="en-US" b="0" i="0" dirty="0">
                <a:solidFill>
                  <a:srgbClr val="141823"/>
                </a:solidFill>
                <a:effectLst/>
                <a:latin typeface="Roboto"/>
              </a:rPr>
              <a:t>to crawl beneath a sack of rice.</a:t>
            </a:r>
            <a:br>
              <a:rPr lang="en-US" b="0" i="0" dirty="0">
                <a:solidFill>
                  <a:srgbClr val="141823"/>
                </a:solidFill>
                <a:effectLst/>
                <a:latin typeface="Roboto"/>
              </a:rPr>
            </a:br>
            <a:br>
              <a:rPr lang="en-US" b="0" i="0" dirty="0">
                <a:solidFill>
                  <a:srgbClr val="141823"/>
                </a:solidFill>
                <a:effectLst/>
                <a:latin typeface="Roboto"/>
              </a:rPr>
            </a:br>
            <a:r>
              <a:rPr lang="en-US" b="0" i="0" dirty="0">
                <a:solidFill>
                  <a:srgbClr val="141823"/>
                </a:solidFill>
                <a:effectLst/>
                <a:latin typeface="Roboto"/>
              </a:rPr>
              <a:t>Parting with his poison - flash</a:t>
            </a:r>
            <a:br>
              <a:rPr lang="en-US" b="0" i="0" dirty="0">
                <a:solidFill>
                  <a:srgbClr val="141823"/>
                </a:solidFill>
                <a:effectLst/>
                <a:latin typeface="Roboto"/>
              </a:rPr>
            </a:br>
            <a:r>
              <a:rPr lang="en-US" b="0" i="0" dirty="0">
                <a:solidFill>
                  <a:srgbClr val="141823"/>
                </a:solidFill>
                <a:effectLst/>
                <a:latin typeface="Roboto"/>
              </a:rPr>
              <a:t>of diabolic tail in the dark room -</a:t>
            </a:r>
            <a:br>
              <a:rPr lang="en-US" b="0" i="0" dirty="0">
                <a:solidFill>
                  <a:srgbClr val="141823"/>
                </a:solidFill>
                <a:effectLst/>
                <a:latin typeface="Roboto"/>
              </a:rPr>
            </a:br>
            <a:r>
              <a:rPr lang="en-US" b="0" i="0" dirty="0">
                <a:solidFill>
                  <a:srgbClr val="141823"/>
                </a:solidFill>
                <a:effectLst/>
                <a:latin typeface="Roboto"/>
              </a:rPr>
              <a:t>he risked the rain again.</a:t>
            </a:r>
            <a:br>
              <a:rPr lang="en-US" b="0" i="0" dirty="0">
                <a:solidFill>
                  <a:srgbClr val="141823"/>
                </a:solidFill>
                <a:effectLst/>
                <a:latin typeface="Roboto"/>
              </a:rPr>
            </a:br>
            <a:br>
              <a:rPr lang="en-US" b="0" i="0" dirty="0">
                <a:solidFill>
                  <a:srgbClr val="141823"/>
                </a:solidFill>
                <a:effectLst/>
                <a:latin typeface="Roboto"/>
              </a:rPr>
            </a:br>
            <a:r>
              <a:rPr lang="en-US" b="0" i="0" dirty="0">
                <a:solidFill>
                  <a:srgbClr val="141823"/>
                </a:solidFill>
                <a:effectLst/>
                <a:latin typeface="Roboto"/>
              </a:rPr>
              <a:t>The peasants came like swarms of flies</a:t>
            </a:r>
            <a:br>
              <a:rPr lang="en-US" b="0" i="0" dirty="0">
                <a:solidFill>
                  <a:srgbClr val="141823"/>
                </a:solidFill>
                <a:effectLst/>
                <a:latin typeface="Roboto"/>
              </a:rPr>
            </a:br>
            <a:r>
              <a:rPr lang="en-US" b="0" i="0" dirty="0">
                <a:solidFill>
                  <a:srgbClr val="141823"/>
                </a:solidFill>
                <a:effectLst/>
                <a:latin typeface="Roboto"/>
              </a:rPr>
              <a:t>and buzzed the name of God a hundred times</a:t>
            </a:r>
            <a:br>
              <a:rPr lang="en-US" b="0" i="0" dirty="0">
                <a:solidFill>
                  <a:srgbClr val="141823"/>
                </a:solidFill>
                <a:effectLst/>
                <a:latin typeface="Roboto"/>
              </a:rPr>
            </a:br>
            <a:r>
              <a:rPr lang="en-US" b="0" i="0" dirty="0">
                <a:solidFill>
                  <a:srgbClr val="141823"/>
                </a:solidFill>
                <a:effectLst/>
                <a:latin typeface="Roboto"/>
              </a:rPr>
              <a:t>to </a:t>
            </a:r>
            <a:r>
              <a:rPr lang="en-US" b="0" i="0" dirty="0" err="1">
                <a:solidFill>
                  <a:srgbClr val="141823"/>
                </a:solidFill>
                <a:effectLst/>
                <a:latin typeface="Roboto"/>
              </a:rPr>
              <a:t>paralyse</a:t>
            </a:r>
            <a:r>
              <a:rPr lang="en-US" b="0" i="0" dirty="0">
                <a:solidFill>
                  <a:srgbClr val="141823"/>
                </a:solidFill>
                <a:effectLst/>
                <a:latin typeface="Roboto"/>
              </a:rPr>
              <a:t> the Evil One.</a:t>
            </a:r>
            <a:br>
              <a:rPr lang="en-US" b="0" i="0" dirty="0">
                <a:solidFill>
                  <a:srgbClr val="141823"/>
                </a:solidFill>
                <a:effectLst/>
                <a:latin typeface="Roboto"/>
              </a:rPr>
            </a:br>
            <a:br>
              <a:rPr lang="en-US" b="0" i="0" dirty="0">
                <a:solidFill>
                  <a:srgbClr val="141823"/>
                </a:solidFill>
                <a:effectLst/>
                <a:latin typeface="Roboto"/>
              </a:rPr>
            </a:br>
            <a:endParaRPr lang="en-US" b="0" i="0" dirty="0">
              <a:solidFill>
                <a:srgbClr val="141823"/>
              </a:solidFill>
              <a:effectLst/>
              <a:latin typeface="Roboto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25184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020ECA-CA7D-4762-A2BD-07F92FD9CE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3826"/>
            <a:ext cx="10515600" cy="571313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0" i="0" dirty="0">
                <a:solidFill>
                  <a:srgbClr val="141823"/>
                </a:solidFill>
                <a:effectLst/>
                <a:latin typeface="Roboto"/>
              </a:rPr>
              <a:t>With candles and with lanterns</a:t>
            </a:r>
            <a:br>
              <a:rPr lang="en-US" b="0" i="0" dirty="0">
                <a:solidFill>
                  <a:srgbClr val="141823"/>
                </a:solidFill>
                <a:effectLst/>
                <a:latin typeface="Roboto"/>
              </a:rPr>
            </a:br>
            <a:r>
              <a:rPr lang="en-US" b="0" i="0" dirty="0">
                <a:solidFill>
                  <a:srgbClr val="141823"/>
                </a:solidFill>
                <a:effectLst/>
                <a:latin typeface="Roboto"/>
              </a:rPr>
              <a:t>throwing giant scorpion shadows</a:t>
            </a:r>
            <a:br>
              <a:rPr lang="en-US" b="0" i="0" dirty="0">
                <a:solidFill>
                  <a:srgbClr val="141823"/>
                </a:solidFill>
                <a:effectLst/>
                <a:latin typeface="Roboto"/>
              </a:rPr>
            </a:br>
            <a:r>
              <a:rPr lang="en-US" b="0" i="0" dirty="0">
                <a:solidFill>
                  <a:srgbClr val="141823"/>
                </a:solidFill>
                <a:effectLst/>
                <a:latin typeface="Roboto"/>
              </a:rPr>
              <a:t>on the mud-baked walls</a:t>
            </a:r>
            <a:br>
              <a:rPr lang="en-US" b="0" i="0" dirty="0">
                <a:solidFill>
                  <a:srgbClr val="141823"/>
                </a:solidFill>
                <a:effectLst/>
                <a:latin typeface="Roboto"/>
              </a:rPr>
            </a:br>
            <a:r>
              <a:rPr lang="en-US" b="0" i="0" dirty="0">
                <a:solidFill>
                  <a:srgbClr val="141823"/>
                </a:solidFill>
                <a:effectLst/>
                <a:latin typeface="Roboto"/>
              </a:rPr>
              <a:t>they searched for him: he was not found.</a:t>
            </a:r>
            <a:br>
              <a:rPr lang="en-US" b="0" i="0" dirty="0">
                <a:solidFill>
                  <a:srgbClr val="141823"/>
                </a:solidFill>
                <a:effectLst/>
                <a:latin typeface="Roboto"/>
              </a:rPr>
            </a:br>
            <a:r>
              <a:rPr lang="en-US" b="0" i="0" dirty="0">
                <a:solidFill>
                  <a:srgbClr val="141823"/>
                </a:solidFill>
                <a:effectLst/>
                <a:latin typeface="Roboto"/>
              </a:rPr>
              <a:t>They clicked their tongues.</a:t>
            </a:r>
            <a:br>
              <a:rPr lang="en-US" b="0" i="0" dirty="0">
                <a:solidFill>
                  <a:srgbClr val="141823"/>
                </a:solidFill>
                <a:effectLst/>
                <a:latin typeface="Roboto"/>
              </a:rPr>
            </a:br>
            <a:r>
              <a:rPr lang="en-US" b="0" i="0" dirty="0">
                <a:solidFill>
                  <a:srgbClr val="141823"/>
                </a:solidFill>
                <a:effectLst/>
                <a:latin typeface="Roboto"/>
              </a:rPr>
              <a:t>With every movement that the scorpion made his poison moved in Mother's blood, they said.</a:t>
            </a:r>
            <a:br>
              <a:rPr lang="en-US" b="0" i="0" dirty="0">
                <a:solidFill>
                  <a:srgbClr val="141823"/>
                </a:solidFill>
                <a:effectLst/>
                <a:latin typeface="Roboto"/>
              </a:rPr>
            </a:br>
            <a:br>
              <a:rPr lang="en-US" b="0" i="0" dirty="0">
                <a:solidFill>
                  <a:srgbClr val="141823"/>
                </a:solidFill>
                <a:effectLst/>
                <a:latin typeface="Roboto"/>
              </a:rPr>
            </a:br>
            <a:r>
              <a:rPr lang="en-US" b="0" i="0" dirty="0">
                <a:solidFill>
                  <a:srgbClr val="141823"/>
                </a:solidFill>
                <a:effectLst/>
                <a:latin typeface="Roboto"/>
              </a:rPr>
              <a:t>May he sit still, they said</a:t>
            </a:r>
            <a:br>
              <a:rPr lang="en-US" b="0" i="0" dirty="0">
                <a:solidFill>
                  <a:srgbClr val="141823"/>
                </a:solidFill>
                <a:effectLst/>
                <a:latin typeface="Roboto"/>
              </a:rPr>
            </a:br>
            <a:r>
              <a:rPr lang="en-US" b="0" i="0" dirty="0">
                <a:solidFill>
                  <a:srgbClr val="141823"/>
                </a:solidFill>
                <a:effectLst/>
                <a:latin typeface="Roboto"/>
              </a:rPr>
              <a:t>May the sins of your previous birth</a:t>
            </a:r>
            <a:br>
              <a:rPr lang="en-US" b="0" i="0" dirty="0">
                <a:solidFill>
                  <a:srgbClr val="141823"/>
                </a:solidFill>
                <a:effectLst/>
                <a:latin typeface="Roboto"/>
              </a:rPr>
            </a:br>
            <a:r>
              <a:rPr lang="en-US" b="0" i="0" dirty="0">
                <a:solidFill>
                  <a:srgbClr val="141823"/>
                </a:solidFill>
                <a:effectLst/>
                <a:latin typeface="Roboto"/>
              </a:rPr>
              <a:t>be burned away tonight, they said.</a:t>
            </a:r>
            <a:br>
              <a:rPr lang="en-US" b="0" i="0" dirty="0">
                <a:solidFill>
                  <a:srgbClr val="141823"/>
                </a:solidFill>
                <a:effectLst/>
                <a:latin typeface="Roboto"/>
              </a:rPr>
            </a:br>
            <a:r>
              <a:rPr lang="en-US" b="0" i="0" dirty="0">
                <a:solidFill>
                  <a:srgbClr val="141823"/>
                </a:solidFill>
                <a:effectLst/>
                <a:latin typeface="Roboto"/>
              </a:rPr>
              <a:t>May your suffering decrease</a:t>
            </a:r>
            <a:br>
              <a:rPr lang="en-US" b="0" i="0" dirty="0">
                <a:solidFill>
                  <a:srgbClr val="141823"/>
                </a:solidFill>
                <a:effectLst/>
                <a:latin typeface="Roboto"/>
              </a:rPr>
            </a:br>
            <a:r>
              <a:rPr lang="en-US" b="0" i="0" dirty="0">
                <a:solidFill>
                  <a:srgbClr val="141823"/>
                </a:solidFill>
                <a:effectLst/>
                <a:latin typeface="Roboto"/>
              </a:rPr>
              <a:t>the misfortunes of your next birth, they said.</a:t>
            </a:r>
            <a:br>
              <a:rPr lang="en-US" b="0" i="0" dirty="0">
                <a:solidFill>
                  <a:srgbClr val="141823"/>
                </a:solidFill>
                <a:effectLst/>
                <a:latin typeface="Roboto"/>
              </a:rPr>
            </a:br>
            <a:r>
              <a:rPr lang="en-US" b="0" i="0" dirty="0">
                <a:solidFill>
                  <a:srgbClr val="141823"/>
                </a:solidFill>
                <a:effectLst/>
                <a:latin typeface="Roboto"/>
              </a:rPr>
              <a:t>May the sum of all evil</a:t>
            </a:r>
            <a:br>
              <a:rPr lang="en-US" b="0" i="0" dirty="0">
                <a:solidFill>
                  <a:srgbClr val="141823"/>
                </a:solidFill>
                <a:effectLst/>
                <a:latin typeface="Roboto"/>
              </a:rPr>
            </a:br>
            <a:r>
              <a:rPr lang="en-US" b="0" i="0" dirty="0">
                <a:solidFill>
                  <a:srgbClr val="141823"/>
                </a:solidFill>
                <a:effectLst/>
                <a:latin typeface="Roboto"/>
              </a:rPr>
              <a:t>balanced in this unreal world</a:t>
            </a:r>
            <a:br>
              <a:rPr lang="en-US" b="0" i="0" dirty="0">
                <a:solidFill>
                  <a:srgbClr val="141823"/>
                </a:solidFill>
                <a:effectLst/>
                <a:latin typeface="Roboto"/>
              </a:rPr>
            </a:br>
            <a:br>
              <a:rPr lang="en-US" b="0" i="0" dirty="0">
                <a:solidFill>
                  <a:srgbClr val="141823"/>
                </a:solidFill>
                <a:effectLst/>
                <a:latin typeface="Roboto"/>
              </a:rPr>
            </a:br>
            <a:r>
              <a:rPr lang="en-US" b="0" i="0" dirty="0">
                <a:solidFill>
                  <a:srgbClr val="141823"/>
                </a:solidFill>
                <a:effectLst/>
                <a:latin typeface="Roboto"/>
              </a:rPr>
              <a:t>against the sum of good</a:t>
            </a:r>
            <a:br>
              <a:rPr lang="en-US" b="0" i="0" dirty="0">
                <a:solidFill>
                  <a:srgbClr val="141823"/>
                </a:solidFill>
                <a:effectLst/>
                <a:latin typeface="Roboto"/>
              </a:rPr>
            </a:br>
            <a:r>
              <a:rPr lang="en-US" b="0" i="0" dirty="0">
                <a:solidFill>
                  <a:srgbClr val="141823"/>
                </a:solidFill>
                <a:effectLst/>
                <a:latin typeface="Roboto"/>
              </a:rPr>
              <a:t>become diminished by your pain.</a:t>
            </a:r>
            <a:br>
              <a:rPr lang="en-US" b="0" i="0" dirty="0">
                <a:solidFill>
                  <a:srgbClr val="141823"/>
                </a:solidFill>
                <a:effectLst/>
                <a:latin typeface="Roboto"/>
              </a:rPr>
            </a:br>
            <a:r>
              <a:rPr lang="en-US" b="0" i="0" dirty="0">
                <a:solidFill>
                  <a:srgbClr val="141823"/>
                </a:solidFill>
                <a:effectLst/>
                <a:latin typeface="Roboto"/>
              </a:rPr>
              <a:t>May the poison purify your flesh</a:t>
            </a:r>
            <a:br>
              <a:rPr lang="en-US" b="0" i="0" dirty="0">
                <a:solidFill>
                  <a:srgbClr val="141823"/>
                </a:solidFill>
                <a:effectLst/>
                <a:latin typeface="Roboto"/>
              </a:rPr>
            </a:br>
            <a:br>
              <a:rPr lang="en-US" b="0" i="0" dirty="0">
                <a:solidFill>
                  <a:srgbClr val="141823"/>
                </a:solidFill>
                <a:effectLst/>
                <a:latin typeface="Roboto"/>
              </a:rPr>
            </a:br>
            <a:r>
              <a:rPr lang="en-US" b="0" i="0" dirty="0">
                <a:solidFill>
                  <a:srgbClr val="141823"/>
                </a:solidFill>
                <a:effectLst/>
                <a:latin typeface="Roboto"/>
              </a:rPr>
              <a:t>of desire, and your spirit of ambition,</a:t>
            </a:r>
            <a:br>
              <a:rPr lang="en-US" b="0" i="0" dirty="0">
                <a:solidFill>
                  <a:srgbClr val="141823"/>
                </a:solidFill>
                <a:effectLst/>
                <a:latin typeface="Roboto"/>
              </a:rPr>
            </a:br>
            <a:r>
              <a:rPr lang="en-US" b="0" i="0" dirty="0">
                <a:solidFill>
                  <a:srgbClr val="141823"/>
                </a:solidFill>
                <a:effectLst/>
                <a:latin typeface="Roboto"/>
              </a:rPr>
              <a:t>they said, and they sat around</a:t>
            </a:r>
            <a:br>
              <a:rPr lang="en-US" b="0" i="0" dirty="0">
                <a:solidFill>
                  <a:srgbClr val="141823"/>
                </a:solidFill>
                <a:effectLst/>
                <a:latin typeface="Roboto"/>
              </a:rPr>
            </a:br>
            <a:r>
              <a:rPr lang="en-US" b="0" i="0" dirty="0">
                <a:solidFill>
                  <a:srgbClr val="141823"/>
                </a:solidFill>
                <a:effectLst/>
                <a:latin typeface="Roboto"/>
              </a:rPr>
              <a:t>on the floor with my mother in the </a:t>
            </a:r>
            <a:r>
              <a:rPr lang="en-US" b="0" i="0" dirty="0" err="1">
                <a:solidFill>
                  <a:srgbClr val="141823"/>
                </a:solidFill>
                <a:effectLst/>
                <a:latin typeface="Roboto"/>
              </a:rPr>
              <a:t>centre</a:t>
            </a:r>
            <a:r>
              <a:rPr lang="en-US" b="0" i="0" dirty="0">
                <a:solidFill>
                  <a:srgbClr val="141823"/>
                </a:solidFill>
                <a:effectLst/>
                <a:latin typeface="Roboto"/>
              </a:rPr>
              <a:t>,</a:t>
            </a:r>
            <a:br>
              <a:rPr lang="en-US" b="0" i="0" dirty="0">
                <a:solidFill>
                  <a:srgbClr val="141823"/>
                </a:solidFill>
                <a:effectLst/>
                <a:latin typeface="Roboto"/>
              </a:rPr>
            </a:br>
            <a:r>
              <a:rPr lang="en-US" b="0" i="0" dirty="0">
                <a:solidFill>
                  <a:srgbClr val="141823"/>
                </a:solidFill>
                <a:effectLst/>
                <a:latin typeface="Roboto"/>
              </a:rPr>
              <a:t>the peace of understanding on each face.</a:t>
            </a:r>
            <a:br>
              <a:rPr lang="en-US" b="0" i="0" dirty="0">
                <a:solidFill>
                  <a:srgbClr val="141823"/>
                </a:solidFill>
                <a:effectLst/>
                <a:latin typeface="Roboto"/>
              </a:rPr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65931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FEDB97-74AA-4745-B690-047FA53C62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3583"/>
            <a:ext cx="10515600" cy="567338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0" i="0" dirty="0">
                <a:solidFill>
                  <a:srgbClr val="141823"/>
                </a:solidFill>
                <a:effectLst/>
                <a:latin typeface="Roboto"/>
              </a:rPr>
              <a:t>More candles, more lanterns, more </a:t>
            </a:r>
            <a:r>
              <a:rPr lang="en-US" b="0" i="0" dirty="0" err="1">
                <a:solidFill>
                  <a:srgbClr val="141823"/>
                </a:solidFill>
                <a:effectLst/>
                <a:latin typeface="Roboto"/>
              </a:rPr>
              <a:t>neighbours</a:t>
            </a:r>
            <a:r>
              <a:rPr lang="en-US" b="0" i="0" dirty="0">
                <a:solidFill>
                  <a:srgbClr val="141823"/>
                </a:solidFill>
                <a:effectLst/>
                <a:latin typeface="Roboto"/>
              </a:rPr>
              <a:t>,</a:t>
            </a:r>
            <a:br>
              <a:rPr lang="en-US" b="0" i="0" dirty="0">
                <a:solidFill>
                  <a:srgbClr val="141823"/>
                </a:solidFill>
                <a:effectLst/>
                <a:latin typeface="Roboto"/>
              </a:rPr>
            </a:br>
            <a:r>
              <a:rPr lang="en-US" b="0" i="0" dirty="0">
                <a:solidFill>
                  <a:srgbClr val="141823"/>
                </a:solidFill>
                <a:effectLst/>
                <a:latin typeface="Roboto"/>
              </a:rPr>
              <a:t>more insects, and the endless rain.</a:t>
            </a:r>
            <a:br>
              <a:rPr lang="en-US" b="0" i="0" dirty="0">
                <a:solidFill>
                  <a:srgbClr val="141823"/>
                </a:solidFill>
                <a:effectLst/>
                <a:latin typeface="Roboto"/>
              </a:rPr>
            </a:br>
            <a:r>
              <a:rPr lang="en-US" b="0" i="0" dirty="0">
                <a:solidFill>
                  <a:srgbClr val="141823"/>
                </a:solidFill>
                <a:effectLst/>
                <a:latin typeface="Roboto"/>
              </a:rPr>
              <a:t>My mother twisted through and through,</a:t>
            </a:r>
            <a:br>
              <a:rPr lang="en-US" b="0" i="0" dirty="0">
                <a:solidFill>
                  <a:srgbClr val="141823"/>
                </a:solidFill>
                <a:effectLst/>
                <a:latin typeface="Roboto"/>
              </a:rPr>
            </a:br>
            <a:r>
              <a:rPr lang="en-US" b="0" i="0" dirty="0">
                <a:solidFill>
                  <a:srgbClr val="141823"/>
                </a:solidFill>
                <a:effectLst/>
                <a:latin typeface="Roboto"/>
              </a:rPr>
              <a:t>groaning on a mat.</a:t>
            </a:r>
            <a:br>
              <a:rPr lang="en-US" b="0" i="0" dirty="0">
                <a:solidFill>
                  <a:srgbClr val="141823"/>
                </a:solidFill>
                <a:effectLst/>
                <a:latin typeface="Roboto"/>
              </a:rPr>
            </a:br>
            <a:r>
              <a:rPr lang="en-US" b="0" i="0" dirty="0">
                <a:solidFill>
                  <a:srgbClr val="141823"/>
                </a:solidFill>
                <a:effectLst/>
                <a:latin typeface="Roboto"/>
              </a:rPr>
              <a:t>My father, sceptic, rationalist,</a:t>
            </a:r>
            <a:br>
              <a:rPr lang="en-US" b="0" i="0" dirty="0">
                <a:solidFill>
                  <a:srgbClr val="141823"/>
                </a:solidFill>
                <a:effectLst/>
                <a:latin typeface="Roboto"/>
              </a:rPr>
            </a:br>
            <a:r>
              <a:rPr lang="en-US" b="0" i="0" dirty="0">
                <a:solidFill>
                  <a:srgbClr val="141823"/>
                </a:solidFill>
                <a:effectLst/>
                <a:latin typeface="Roboto"/>
              </a:rPr>
              <a:t>trying every curse and blessing,</a:t>
            </a:r>
            <a:br>
              <a:rPr lang="en-US" b="0" i="0" dirty="0">
                <a:solidFill>
                  <a:srgbClr val="141823"/>
                </a:solidFill>
                <a:effectLst/>
                <a:latin typeface="Roboto"/>
              </a:rPr>
            </a:br>
            <a:r>
              <a:rPr lang="en-US" b="0" i="0" dirty="0">
                <a:solidFill>
                  <a:srgbClr val="141823"/>
                </a:solidFill>
                <a:effectLst/>
                <a:latin typeface="Roboto"/>
              </a:rPr>
              <a:t>powder, mixture, herb and hybrid.</a:t>
            </a:r>
            <a:br>
              <a:rPr lang="en-US" b="0" i="0" dirty="0">
                <a:solidFill>
                  <a:srgbClr val="141823"/>
                </a:solidFill>
                <a:effectLst/>
                <a:latin typeface="Roboto"/>
              </a:rPr>
            </a:br>
            <a:r>
              <a:rPr lang="en-US" b="0" i="0" dirty="0">
                <a:solidFill>
                  <a:srgbClr val="141823"/>
                </a:solidFill>
                <a:effectLst/>
                <a:latin typeface="Roboto"/>
              </a:rPr>
              <a:t>He even poured a little paraffin</a:t>
            </a:r>
            <a:br>
              <a:rPr lang="en-US" b="0" i="0" dirty="0">
                <a:solidFill>
                  <a:srgbClr val="141823"/>
                </a:solidFill>
                <a:effectLst/>
                <a:latin typeface="Roboto"/>
              </a:rPr>
            </a:br>
            <a:r>
              <a:rPr lang="en-US" b="0" i="0" dirty="0">
                <a:solidFill>
                  <a:srgbClr val="141823"/>
                </a:solidFill>
                <a:effectLst/>
                <a:latin typeface="Roboto"/>
              </a:rPr>
              <a:t>upon the bitten toe and put a match to it.</a:t>
            </a:r>
            <a:br>
              <a:rPr lang="en-US" b="0" i="0" dirty="0">
                <a:solidFill>
                  <a:srgbClr val="141823"/>
                </a:solidFill>
                <a:effectLst/>
                <a:latin typeface="Roboto"/>
              </a:rPr>
            </a:br>
            <a:r>
              <a:rPr lang="en-US" b="0" i="0" dirty="0">
                <a:solidFill>
                  <a:srgbClr val="141823"/>
                </a:solidFill>
                <a:effectLst/>
                <a:latin typeface="Roboto"/>
              </a:rPr>
              <a:t>I watched the flame feeding on my mother.</a:t>
            </a:r>
            <a:br>
              <a:rPr lang="en-US" b="0" i="0" dirty="0">
                <a:solidFill>
                  <a:srgbClr val="141823"/>
                </a:solidFill>
                <a:effectLst/>
                <a:latin typeface="Roboto"/>
              </a:rPr>
            </a:br>
            <a:r>
              <a:rPr lang="en-US" b="0" i="0" dirty="0">
                <a:solidFill>
                  <a:srgbClr val="141823"/>
                </a:solidFill>
                <a:effectLst/>
                <a:latin typeface="Roboto"/>
              </a:rPr>
              <a:t>I watched the holy man perform his rites to tame the poison with an incantation.</a:t>
            </a:r>
            <a:br>
              <a:rPr lang="en-US" b="0" i="0" dirty="0">
                <a:solidFill>
                  <a:srgbClr val="141823"/>
                </a:solidFill>
                <a:effectLst/>
                <a:latin typeface="Roboto"/>
              </a:rPr>
            </a:br>
            <a:r>
              <a:rPr lang="en-US" b="0" i="0" dirty="0">
                <a:solidFill>
                  <a:srgbClr val="141823"/>
                </a:solidFill>
                <a:effectLst/>
                <a:latin typeface="Roboto"/>
              </a:rPr>
              <a:t>After twenty hours</a:t>
            </a:r>
            <a:br>
              <a:rPr lang="en-US" b="0" i="0" dirty="0">
                <a:solidFill>
                  <a:srgbClr val="141823"/>
                </a:solidFill>
                <a:effectLst/>
                <a:latin typeface="Roboto"/>
              </a:rPr>
            </a:br>
            <a:r>
              <a:rPr lang="en-US" b="0" i="0" dirty="0">
                <a:solidFill>
                  <a:srgbClr val="141823"/>
                </a:solidFill>
                <a:effectLst/>
                <a:latin typeface="Roboto"/>
              </a:rPr>
              <a:t>it lost its sting.</a:t>
            </a:r>
            <a:br>
              <a:rPr lang="en-US" b="0" i="0" dirty="0">
                <a:solidFill>
                  <a:srgbClr val="141823"/>
                </a:solidFill>
                <a:effectLst/>
                <a:latin typeface="Roboto"/>
              </a:rPr>
            </a:br>
            <a:br>
              <a:rPr lang="en-US" b="0" i="0" dirty="0">
                <a:solidFill>
                  <a:srgbClr val="141823"/>
                </a:solidFill>
                <a:effectLst/>
                <a:latin typeface="Roboto"/>
              </a:rPr>
            </a:br>
            <a:r>
              <a:rPr lang="en-US" b="0" i="0" dirty="0">
                <a:solidFill>
                  <a:srgbClr val="141823"/>
                </a:solidFill>
                <a:effectLst/>
                <a:latin typeface="Roboto"/>
              </a:rPr>
              <a:t>My mother only said</a:t>
            </a:r>
            <a:br>
              <a:rPr lang="en-US" b="0" i="0" dirty="0">
                <a:solidFill>
                  <a:srgbClr val="141823"/>
                </a:solidFill>
                <a:effectLst/>
                <a:latin typeface="Roboto"/>
              </a:rPr>
            </a:br>
            <a:r>
              <a:rPr lang="en-US" b="0" i="0" dirty="0">
                <a:solidFill>
                  <a:srgbClr val="141823"/>
                </a:solidFill>
                <a:effectLst/>
                <a:latin typeface="Roboto"/>
              </a:rPr>
              <a:t>Thank God the scorpion picked on me</a:t>
            </a:r>
            <a:br>
              <a:rPr lang="en-US" b="0" i="0" dirty="0">
                <a:solidFill>
                  <a:srgbClr val="141823"/>
                </a:solidFill>
                <a:effectLst/>
                <a:latin typeface="Roboto"/>
              </a:rPr>
            </a:br>
            <a:r>
              <a:rPr lang="en-US" b="0" i="0" dirty="0">
                <a:solidFill>
                  <a:srgbClr val="141823"/>
                </a:solidFill>
                <a:effectLst/>
                <a:latin typeface="Roboto"/>
              </a:rPr>
              <a:t>And spared my children.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48809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B55CE-68DE-417F-9581-FBF2D67E0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Themes</a:t>
            </a:r>
            <a:br>
              <a:rPr lang="en-US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57C36-A96D-41A5-B3B4-A11296D96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2209"/>
            <a:ext cx="10515600" cy="4904754"/>
          </a:xfrm>
        </p:spPr>
        <p:txBody>
          <a:bodyPr>
            <a:normAutofit/>
          </a:bodyPr>
          <a:lstStyle/>
          <a:p>
            <a:r>
              <a:rPr lang="en-US" sz="4800" dirty="0"/>
              <a:t>Rationality v/s faith</a:t>
            </a:r>
          </a:p>
          <a:p>
            <a:r>
              <a:rPr lang="en-US" sz="4800" dirty="0"/>
              <a:t>Rural life</a:t>
            </a:r>
          </a:p>
          <a:p>
            <a:r>
              <a:rPr lang="en-US" sz="4800" dirty="0"/>
              <a:t>Image of the Indian mother</a:t>
            </a:r>
          </a:p>
          <a:p>
            <a:r>
              <a:rPr lang="en-US" sz="4800" dirty="0"/>
              <a:t>Belief in superstitions</a:t>
            </a:r>
          </a:p>
          <a:p>
            <a:r>
              <a:rPr lang="en-US" sz="4800" dirty="0"/>
              <a:t>Virtue v/s vice</a:t>
            </a:r>
            <a:endParaRPr lang="en-IN" sz="4800" dirty="0"/>
          </a:p>
        </p:txBody>
      </p:sp>
    </p:spTree>
    <p:extLst>
      <p:ext uri="{BB962C8B-B14F-4D97-AF65-F5344CB8AC3E}">
        <p14:creationId xmlns:p14="http://schemas.microsoft.com/office/powerpoint/2010/main" val="3571391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11797-B198-4E49-8C60-3446BFFFA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79362"/>
          </a:xfrm>
        </p:spPr>
        <p:txBody>
          <a:bodyPr/>
          <a:lstStyle/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ro-new"/>
                <a:ea typeface="+mn-ea"/>
                <a:cs typeface="+mn-cs"/>
              </a:rPr>
              <a:t>Literary Devices - Night Of The Scorpion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ro-new"/>
                <a:ea typeface="+mn-ea"/>
                <a:cs typeface="+mn-cs"/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E7505-571F-426B-B73B-F37FB29066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9443"/>
            <a:ext cx="10515600" cy="4997520"/>
          </a:xfrm>
        </p:spPr>
        <p:txBody>
          <a:bodyPr>
            <a:normAutofit/>
          </a:bodyPr>
          <a:lstStyle/>
          <a:p>
            <a:pPr algn="ctr"/>
            <a:r>
              <a:rPr lang="en-US" b="0" i="0" dirty="0">
                <a:solidFill>
                  <a:srgbClr val="000000"/>
                </a:solidFill>
                <a:effectLst/>
                <a:latin typeface="hero-new"/>
              </a:rPr>
              <a:t>Alliteration - stung by a scorpion, Parting with his poison, diabolic tail in the dark, risked the rain, poison purify, through and through, poured a little paraffin, flame feeding.</a:t>
            </a:r>
          </a:p>
          <a:p>
            <a:pPr algn="ctr"/>
            <a:endParaRPr lang="en-US" b="0" i="0" dirty="0">
              <a:solidFill>
                <a:srgbClr val="000000"/>
              </a:solidFill>
              <a:effectLst/>
              <a:latin typeface="hero-new"/>
            </a:endParaRPr>
          </a:p>
          <a:p>
            <a:pPr algn="ctr"/>
            <a:r>
              <a:rPr lang="en-US" b="0" i="0" dirty="0">
                <a:solidFill>
                  <a:srgbClr val="000000"/>
                </a:solidFill>
                <a:effectLst/>
                <a:latin typeface="hero-new"/>
              </a:rPr>
              <a:t>Antonyms - previous/next, evil</a:t>
            </a:r>
            <a:r>
              <a:rPr lang="en-US" b="0" i="0">
                <a:solidFill>
                  <a:srgbClr val="000000"/>
                </a:solidFill>
                <a:effectLst/>
                <a:latin typeface="hero-new"/>
              </a:rPr>
              <a:t>/good, </a:t>
            </a:r>
            <a:r>
              <a:rPr lang="en-US" b="0" i="0" dirty="0">
                <a:solidFill>
                  <a:srgbClr val="000000"/>
                </a:solidFill>
                <a:effectLst/>
                <a:latin typeface="hero-new"/>
              </a:rPr>
              <a:t>curse/blessing.</a:t>
            </a:r>
          </a:p>
          <a:p>
            <a:pPr algn="ctr"/>
            <a:endParaRPr lang="en-US" b="0" i="0" dirty="0">
              <a:solidFill>
                <a:srgbClr val="000000"/>
              </a:solidFill>
              <a:effectLst/>
              <a:latin typeface="hero-new"/>
            </a:endParaRPr>
          </a:p>
          <a:p>
            <a:pPr algn="ctr"/>
            <a:r>
              <a:rPr lang="en-US" b="0" i="0" dirty="0">
                <a:solidFill>
                  <a:srgbClr val="000000"/>
                </a:solidFill>
                <a:effectLst/>
                <a:latin typeface="hero-new"/>
              </a:rPr>
              <a:t>Assonance - candle/lantern, buzzed/hundred, Mother's blood.</a:t>
            </a:r>
          </a:p>
          <a:p>
            <a:pPr algn="ctr"/>
            <a:r>
              <a:rPr lang="en-US" b="0" i="0" dirty="0">
                <a:solidFill>
                  <a:srgbClr val="000000"/>
                </a:solidFill>
                <a:effectLst/>
                <a:latin typeface="hero-new"/>
              </a:rPr>
              <a:t>Metaphor - scorpion is the Evil One.</a:t>
            </a:r>
          </a:p>
          <a:p>
            <a:pPr algn="ctr"/>
            <a:endParaRPr lang="en-US" b="0" i="0" dirty="0">
              <a:solidFill>
                <a:srgbClr val="000000"/>
              </a:solidFill>
              <a:effectLst/>
              <a:latin typeface="hero-new"/>
            </a:endParaRPr>
          </a:p>
          <a:p>
            <a:pPr algn="ctr"/>
            <a:r>
              <a:rPr lang="en-US" b="0" i="0" dirty="0">
                <a:solidFill>
                  <a:srgbClr val="000000"/>
                </a:solidFill>
                <a:effectLst/>
                <a:latin typeface="hero-new"/>
              </a:rPr>
              <a:t>Simile - like swarms of flies.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15340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7BE4E-E771-4D4E-9F12-9D00BDBEB9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END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F689B1-7868-4063-B71F-D3F3C04B54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88704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</TotalTime>
  <Words>499</Words>
  <Application>Microsoft Office PowerPoint</Application>
  <PresentationFormat>Widescreen</PresentationFormat>
  <Paragraphs>21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hero-new</vt:lpstr>
      <vt:lpstr>Roboto</vt:lpstr>
      <vt:lpstr>office theme</vt:lpstr>
      <vt:lpstr>Night of the Scorpion</vt:lpstr>
      <vt:lpstr>PowerPoint Presentation</vt:lpstr>
      <vt:lpstr>PowerPoint Presentation</vt:lpstr>
      <vt:lpstr>PowerPoint Presentation</vt:lpstr>
      <vt:lpstr>Themes </vt:lpstr>
      <vt:lpstr>Literary Devices - Night Of The Scorpion </vt:lpstr>
      <vt:lpstr>THE 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kopal vatsa</cp:lastModifiedBy>
  <cp:revision>12</cp:revision>
  <dcterms:created xsi:type="dcterms:W3CDTF">2020-11-21T02:51:57Z</dcterms:created>
  <dcterms:modified xsi:type="dcterms:W3CDTF">2020-11-21T05:22:16Z</dcterms:modified>
</cp:coreProperties>
</file>