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5" r:id="rId8"/>
    <p:sldId id="267" r:id="rId9"/>
    <p:sldId id="263" r:id="rId10"/>
    <p:sldId id="264" r:id="rId11"/>
    <p:sldId id="266"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594F748-A29E-40EA-99FC-9E65E2DA1D6C}" type="datetimeFigureOut">
              <a:rPr lang="en-US" smtClean="0"/>
              <a:pPr/>
              <a:t>11/29/2020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4E95DB4-386E-4BD1-B5E0-BF145E85A9B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94F748-A29E-40EA-99FC-9E65E2DA1D6C}" type="datetimeFigureOut">
              <a:rPr lang="en-US" smtClean="0"/>
              <a:pPr/>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E95DB4-386E-4BD1-B5E0-BF145E85A9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94F748-A29E-40EA-99FC-9E65E2DA1D6C}" type="datetimeFigureOut">
              <a:rPr lang="en-US" smtClean="0"/>
              <a:pPr/>
              <a:t>11/29/2020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E95DB4-386E-4BD1-B5E0-BF145E85A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594F748-A29E-40EA-99FC-9E65E2DA1D6C}" type="datetimeFigureOut">
              <a:rPr lang="en-US" smtClean="0"/>
              <a:pPr/>
              <a:t>11/29/2020</a:t>
            </a:fld>
            <a:endParaRPr lang="en-US"/>
          </a:p>
        </p:txBody>
      </p:sp>
      <p:sp>
        <p:nvSpPr>
          <p:cNvPr id="9" name="Slide Number Placeholder 8"/>
          <p:cNvSpPr>
            <a:spLocks noGrp="1"/>
          </p:cNvSpPr>
          <p:nvPr>
            <p:ph type="sldNum" sz="quarter" idx="15"/>
          </p:nvPr>
        </p:nvSpPr>
        <p:spPr/>
        <p:txBody>
          <a:bodyPr rtlCol="0"/>
          <a:lstStyle/>
          <a:p>
            <a:fld id="{44E95DB4-386E-4BD1-B5E0-BF145E85A9B2}"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594F748-A29E-40EA-99FC-9E65E2DA1D6C}" type="datetimeFigureOut">
              <a:rPr lang="en-US" smtClean="0"/>
              <a:pPr/>
              <a:t>11/29/2020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4E95DB4-386E-4BD1-B5E0-BF145E85A9B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594F748-A29E-40EA-99FC-9E65E2DA1D6C}" type="datetimeFigureOut">
              <a:rPr lang="en-US" smtClean="0"/>
              <a:pPr/>
              <a:t>11/29/2020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E95DB4-386E-4BD1-B5E0-BF145E85A9B2}"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594F748-A29E-40EA-99FC-9E65E2DA1D6C}" type="datetimeFigureOut">
              <a:rPr lang="en-US" smtClean="0"/>
              <a:pPr/>
              <a:t>11/29/2020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E95DB4-386E-4BD1-B5E0-BF145E85A9B2}"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594F748-A29E-40EA-99FC-9E65E2DA1D6C}" type="datetimeFigureOut">
              <a:rPr lang="en-US" smtClean="0"/>
              <a:pPr/>
              <a:t>11/29/2020</a:t>
            </a:fld>
            <a:endParaRPr lang="en-US"/>
          </a:p>
        </p:txBody>
      </p:sp>
      <p:sp>
        <p:nvSpPr>
          <p:cNvPr id="7" name="Slide Number Placeholder 6"/>
          <p:cNvSpPr>
            <a:spLocks noGrp="1"/>
          </p:cNvSpPr>
          <p:nvPr>
            <p:ph type="sldNum" sz="quarter" idx="11"/>
          </p:nvPr>
        </p:nvSpPr>
        <p:spPr/>
        <p:txBody>
          <a:bodyPr rtlCol="0"/>
          <a:lstStyle/>
          <a:p>
            <a:fld id="{44E95DB4-386E-4BD1-B5E0-BF145E85A9B2}"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4F748-A29E-40EA-99FC-9E65E2DA1D6C}" type="datetimeFigureOut">
              <a:rPr lang="en-US" smtClean="0"/>
              <a:pPr/>
              <a:t>11/29/2020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E95DB4-386E-4BD1-B5E0-BF145E85A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594F748-A29E-40EA-99FC-9E65E2DA1D6C}" type="datetimeFigureOut">
              <a:rPr lang="en-US" smtClean="0"/>
              <a:pPr/>
              <a:t>11/29/2020</a:t>
            </a:fld>
            <a:endParaRPr lang="en-US"/>
          </a:p>
        </p:txBody>
      </p:sp>
      <p:sp>
        <p:nvSpPr>
          <p:cNvPr id="22" name="Slide Number Placeholder 21"/>
          <p:cNvSpPr>
            <a:spLocks noGrp="1"/>
          </p:cNvSpPr>
          <p:nvPr>
            <p:ph type="sldNum" sz="quarter" idx="15"/>
          </p:nvPr>
        </p:nvSpPr>
        <p:spPr/>
        <p:txBody>
          <a:bodyPr rtlCol="0"/>
          <a:lstStyle/>
          <a:p>
            <a:fld id="{44E95DB4-386E-4BD1-B5E0-BF145E85A9B2}"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594F748-A29E-40EA-99FC-9E65E2DA1D6C}" type="datetimeFigureOut">
              <a:rPr lang="en-US" smtClean="0"/>
              <a:pPr/>
              <a:t>11/29/2020</a:t>
            </a:fld>
            <a:endParaRPr lang="en-US"/>
          </a:p>
        </p:txBody>
      </p:sp>
      <p:sp>
        <p:nvSpPr>
          <p:cNvPr id="18" name="Slide Number Placeholder 17"/>
          <p:cNvSpPr>
            <a:spLocks noGrp="1"/>
          </p:cNvSpPr>
          <p:nvPr>
            <p:ph type="sldNum" sz="quarter" idx="11"/>
          </p:nvPr>
        </p:nvSpPr>
        <p:spPr/>
        <p:txBody>
          <a:bodyPr rtlCol="0"/>
          <a:lstStyle/>
          <a:p>
            <a:fld id="{44E95DB4-386E-4BD1-B5E0-BF145E85A9B2}"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594F748-A29E-40EA-99FC-9E65E2DA1D6C}" type="datetimeFigureOut">
              <a:rPr lang="en-US" smtClean="0"/>
              <a:pPr/>
              <a:t>11/29/2020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4E95DB4-386E-4BD1-B5E0-BF145E85A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Kinship, Marriage and Family </a:t>
            </a:r>
            <a:r>
              <a:rPr lang="en-US" b="1" dirty="0" smtClean="0"/>
              <a:t> – Paper IV</a:t>
            </a:r>
            <a:endParaRPr lang="en-US" dirty="0"/>
          </a:p>
        </p:txBody>
      </p:sp>
      <p:sp>
        <p:nvSpPr>
          <p:cNvPr id="3" name="Subtitle 2"/>
          <p:cNvSpPr>
            <a:spLocks noGrp="1"/>
          </p:cNvSpPr>
          <p:nvPr>
            <p:ph type="subTitle" idx="1"/>
          </p:nvPr>
        </p:nvSpPr>
        <p:spPr/>
        <p:txBody>
          <a:bodyPr/>
          <a:lstStyle/>
          <a:p>
            <a:r>
              <a:rPr lang="en-US" dirty="0" smtClean="0"/>
              <a:t>Dr. </a:t>
            </a:r>
            <a:r>
              <a:rPr lang="en-US" dirty="0" err="1" smtClean="0"/>
              <a:t>Sumitra</a:t>
            </a:r>
            <a:r>
              <a:rPr lang="en-US" dirty="0" smtClean="0"/>
              <a:t> Sharma</a:t>
            </a:r>
          </a:p>
          <a:p>
            <a:r>
              <a:rPr lang="en-US" dirty="0" smtClean="0"/>
              <a:t>Assistant Professor </a:t>
            </a:r>
          </a:p>
          <a:p>
            <a:r>
              <a:rPr lang="en-US" dirty="0" smtClean="0"/>
              <a:t>Department of Sociology, MLSU</a:t>
            </a:r>
          </a:p>
          <a:p>
            <a:endParaRPr lang="en-US" dirty="0"/>
          </a:p>
        </p:txBody>
      </p:sp>
      <p:pic>
        <p:nvPicPr>
          <p:cNvPr id="14337" name="Picture 1" descr="C:\Users\GAURI\Desktop\images.png"/>
          <p:cNvPicPr>
            <a:picLocks noChangeAspect="1" noChangeArrowheads="1"/>
          </p:cNvPicPr>
          <p:nvPr/>
        </p:nvPicPr>
        <p:blipFill>
          <a:blip r:embed="rId2"/>
          <a:srcRect/>
          <a:stretch>
            <a:fillRect/>
          </a:stretch>
        </p:blipFill>
        <p:spPr bwMode="auto">
          <a:xfrm>
            <a:off x="381000" y="152400"/>
            <a:ext cx="8229600" cy="2133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Contin</a:t>
            </a:r>
            <a:r>
              <a:rPr lang="en-US" dirty="0" smtClean="0"/>
              <a:t>…..</a:t>
            </a:r>
            <a:endParaRPr lang="en-US" dirty="0"/>
          </a:p>
        </p:txBody>
      </p:sp>
      <p:sp>
        <p:nvSpPr>
          <p:cNvPr id="3" name="Content Placeholder 2"/>
          <p:cNvSpPr>
            <a:spLocks noGrp="1"/>
          </p:cNvSpPr>
          <p:nvPr>
            <p:ph sz="quarter" idx="1"/>
          </p:nvPr>
        </p:nvSpPr>
        <p:spPr>
          <a:xfrm>
            <a:off x="457200" y="1219200"/>
            <a:ext cx="8229600" cy="5181600"/>
          </a:xfrm>
        </p:spPr>
        <p:txBody>
          <a:bodyPr>
            <a:noAutofit/>
          </a:bodyPr>
          <a:lstStyle/>
          <a:p>
            <a:pPr algn="just"/>
            <a:r>
              <a:rPr lang="en-US" sz="2000" b="1" dirty="0" smtClean="0">
                <a:latin typeface="Times New Roman" pitchFamily="18" charset="0"/>
                <a:cs typeface="Times New Roman" pitchFamily="18" charset="0"/>
              </a:rPr>
              <a:t>Consanguineous kinship</a:t>
            </a:r>
            <a:r>
              <a:rPr lang="en-US" sz="2000" dirty="0" smtClean="0">
                <a:latin typeface="Times New Roman" pitchFamily="18" charset="0"/>
                <a:cs typeface="Times New Roman" pitchFamily="18" charset="0"/>
              </a:rPr>
              <a:t>: It refers to the relationships based on blood, i.e., the relationship between parents and children, and between siblings are the most basic and universal kinship relations. Those who are related to each other by ‘blood’ are known as </a:t>
            </a:r>
            <a:r>
              <a:rPr lang="en-US" sz="2000" dirty="0" err="1" smtClean="0">
                <a:latin typeface="Times New Roman" pitchFamily="18" charset="0"/>
                <a:cs typeface="Times New Roman" pitchFamily="18" charset="0"/>
              </a:rPr>
              <a:t>consanguineal</a:t>
            </a:r>
            <a:r>
              <a:rPr lang="en-US" sz="2000" dirty="0" smtClean="0">
                <a:latin typeface="Times New Roman" pitchFamily="18" charset="0"/>
                <a:cs typeface="Times New Roman" pitchFamily="18" charset="0"/>
              </a:rPr>
              <a:t> cognates and the relationship based on blood-ties is called consanguineous (same blood) kinship. There are three types of </a:t>
            </a:r>
            <a:r>
              <a:rPr lang="en-US" sz="2000" dirty="0" err="1" smtClean="0">
                <a:latin typeface="Times New Roman" pitchFamily="18" charset="0"/>
                <a:cs typeface="Times New Roman" pitchFamily="18" charset="0"/>
              </a:rPr>
              <a:t>consanguineal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kins</a:t>
            </a:r>
            <a:r>
              <a:rPr lang="en-US" sz="2000" dirty="0" smtClean="0">
                <a:latin typeface="Times New Roman" pitchFamily="18" charset="0"/>
                <a:cs typeface="Times New Roman" pitchFamily="18" charset="0"/>
              </a:rPr>
              <a:t>:</a:t>
            </a:r>
          </a:p>
          <a:p>
            <a:pPr algn="just">
              <a:buFont typeface="Wingdings" pitchFamily="2" charset="2"/>
              <a:buChar char="Ø"/>
            </a:pPr>
            <a:r>
              <a:rPr lang="en-US" sz="2000" dirty="0" smtClean="0">
                <a:latin typeface="Times New Roman" pitchFamily="18" charset="0"/>
                <a:cs typeface="Times New Roman" pitchFamily="18" charset="0"/>
              </a:rPr>
              <a:t> Lineal </a:t>
            </a:r>
            <a:r>
              <a:rPr lang="en-US" sz="2000" dirty="0" err="1" smtClean="0">
                <a:latin typeface="Times New Roman" pitchFamily="18" charset="0"/>
                <a:cs typeface="Times New Roman" pitchFamily="18" charset="0"/>
              </a:rPr>
              <a:t>kins</a:t>
            </a:r>
            <a:r>
              <a:rPr lang="en-US" sz="2000" dirty="0" smtClean="0">
                <a:latin typeface="Times New Roman" pitchFamily="18" charset="0"/>
                <a:cs typeface="Times New Roman" pitchFamily="18" charset="0"/>
              </a:rPr>
              <a:t> who are the direct descendants of common progenitors in a vertical line, for instance, grand father-father-son-grand son.</a:t>
            </a:r>
          </a:p>
          <a:p>
            <a:pPr algn="just">
              <a:buFont typeface="Wingdings" pitchFamily="2" charset="2"/>
              <a:buChar char="Ø"/>
            </a:pPr>
            <a:r>
              <a:rPr lang="en-US" sz="2000" dirty="0" smtClean="0">
                <a:latin typeface="Times New Roman" pitchFamily="18" charset="0"/>
                <a:cs typeface="Times New Roman" pitchFamily="18" charset="0"/>
              </a:rPr>
              <a:t> Siblings who are the brothers and sisters i.e., the children of the same parent. </a:t>
            </a:r>
          </a:p>
          <a:p>
            <a:pPr algn="just">
              <a:buFont typeface="Wingdings" pitchFamily="2" charset="2"/>
              <a:buChar char="Ø"/>
            </a:pPr>
            <a:r>
              <a:rPr lang="en-US" sz="2000" dirty="0" smtClean="0">
                <a:latin typeface="Times New Roman" pitchFamily="18" charset="0"/>
                <a:cs typeface="Times New Roman" pitchFamily="18" charset="0"/>
              </a:rPr>
              <a:t> Collateral </a:t>
            </a:r>
            <a:r>
              <a:rPr lang="en-US" sz="2000" dirty="0" err="1" smtClean="0">
                <a:latin typeface="Times New Roman" pitchFamily="18" charset="0"/>
                <a:cs typeface="Times New Roman" pitchFamily="18" charset="0"/>
              </a:rPr>
              <a:t>kins</a:t>
            </a:r>
            <a:r>
              <a:rPr lang="en-US" sz="2000" dirty="0" smtClean="0">
                <a:latin typeface="Times New Roman" pitchFamily="18" charset="0"/>
                <a:cs typeface="Times New Roman" pitchFamily="18" charset="0"/>
              </a:rPr>
              <a:t> who are not related in the single line and are related indirectly through a linking relative, such as father’s brother or brother’s daughter. </a:t>
            </a:r>
          </a:p>
          <a:p>
            <a:pPr algn="just"/>
            <a:r>
              <a:rPr lang="en-US" sz="2000" dirty="0" smtClean="0">
                <a:latin typeface="Times New Roman" pitchFamily="18" charset="0"/>
                <a:cs typeface="Times New Roman" pitchFamily="18" charset="0"/>
              </a:rPr>
              <a:t>In connection to consanguineous kinship, not only biological fact (actual blood relationship) but also social recognition (adoption or convention as in polyandry) are important.</a:t>
            </a:r>
            <a:endParaRPr lang="en-US"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Continue…</a:t>
            </a:r>
            <a:endParaRPr lang="en-US"/>
          </a:p>
        </p:txBody>
      </p:sp>
      <p:pic>
        <p:nvPicPr>
          <p:cNvPr id="3075" name="Picture 3" descr="C:\Users\GAURI\Desktop\download (1).jpg"/>
          <p:cNvPicPr>
            <a:picLocks noGrp="1" noChangeAspect="1" noChangeArrowheads="1"/>
          </p:cNvPicPr>
          <p:nvPr>
            <p:ph sz="quarter" idx="1"/>
          </p:nvPr>
        </p:nvPicPr>
        <p:blipFill>
          <a:blip r:embed="rId2"/>
          <a:srcRect/>
          <a:stretch>
            <a:fillRect/>
          </a:stretch>
        </p:blipFill>
        <p:spPr>
          <a:xfrm>
            <a:off x="2857500" y="3179762"/>
            <a:ext cx="2667000" cy="1714500"/>
          </a:xfrm>
        </p:spPr>
      </p:pic>
      <p:pic>
        <p:nvPicPr>
          <p:cNvPr id="4" name="Picture 3" descr="C:\Users\GAURI\Desktop\download (1).jpg"/>
          <p:cNvPicPr>
            <a:picLocks noChangeAspect="1" noChangeArrowheads="1"/>
          </p:cNvPicPr>
          <p:nvPr/>
        </p:nvPicPr>
        <p:blipFill>
          <a:blip r:embed="rId2"/>
          <a:srcRect/>
          <a:stretch>
            <a:fillRect/>
          </a:stretch>
        </p:blipFill>
        <p:spPr bwMode="auto">
          <a:xfrm>
            <a:off x="1066800" y="1981200"/>
            <a:ext cx="7086600" cy="2286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endParaRPr lang="en-US" dirty="0" smtClean="0"/>
          </a:p>
          <a:p>
            <a:pPr>
              <a:buNone/>
            </a:pPr>
            <a:endParaRPr lang="en-US" dirty="0" smtClean="0"/>
          </a:p>
          <a:p>
            <a:pPr>
              <a:buNone/>
            </a:pPr>
            <a:r>
              <a:rPr lang="en-US" dirty="0" smtClean="0"/>
              <a:t>      </a:t>
            </a:r>
            <a:r>
              <a:rPr lang="en-US" sz="6000" dirty="0" smtClean="0">
                <a:solidFill>
                  <a:schemeClr val="accent3">
                    <a:lumMod val="60000"/>
                    <a:lumOff val="40000"/>
                  </a:schemeClr>
                </a:solidFill>
              </a:rPr>
              <a:t>Thank you</a:t>
            </a:r>
            <a:endParaRPr lang="en-US" sz="6000" dirty="0">
              <a:solidFill>
                <a:schemeClr val="accent3">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sz="quarter" idx="1"/>
          </p:nvPr>
        </p:nvSpPr>
        <p:spPr/>
        <p:txBody>
          <a:bodyPr>
            <a:normAutofit fontScale="25000" lnSpcReduction="20000"/>
          </a:bodyPr>
          <a:lstStyle/>
          <a:p>
            <a:r>
              <a:rPr lang="en-US" sz="7200" b="1" dirty="0">
                <a:latin typeface="Times New Roman" pitchFamily="18" charset="0"/>
                <a:cs typeface="Times New Roman" pitchFamily="18" charset="0"/>
              </a:rPr>
              <a:t>Paper IV : Kinship, Marriage and Family (1694) </a:t>
            </a:r>
            <a:endParaRPr lang="en-US" sz="7200" dirty="0">
              <a:latin typeface="Times New Roman" pitchFamily="18" charset="0"/>
              <a:cs typeface="Times New Roman" pitchFamily="18" charset="0"/>
            </a:endParaRPr>
          </a:p>
          <a:p>
            <a:r>
              <a:rPr lang="en-US" sz="7200" dirty="0">
                <a:latin typeface="Times New Roman" pitchFamily="18" charset="0"/>
                <a:cs typeface="Times New Roman" pitchFamily="18" charset="0"/>
              </a:rPr>
              <a:t>Unit – A </a:t>
            </a:r>
          </a:p>
          <a:p>
            <a:r>
              <a:rPr lang="en-US" sz="7200" dirty="0">
                <a:latin typeface="Times New Roman" pitchFamily="18" charset="0"/>
                <a:cs typeface="Times New Roman" pitchFamily="18" charset="0"/>
              </a:rPr>
              <a:t>Basic Concepts: Incest, Affiliation, Consanguinity, Affinity, Clan, Lineage, </a:t>
            </a:r>
            <a:r>
              <a:rPr lang="en-US" sz="7200" dirty="0" err="1">
                <a:latin typeface="Times New Roman" pitchFamily="18" charset="0"/>
                <a:cs typeface="Times New Roman" pitchFamily="18" charset="0"/>
              </a:rPr>
              <a:t>Kindered</a:t>
            </a:r>
            <a:r>
              <a:rPr lang="en-US" sz="7200" dirty="0">
                <a:latin typeface="Times New Roman" pitchFamily="18" charset="0"/>
                <a:cs typeface="Times New Roman" pitchFamily="18" charset="0"/>
              </a:rPr>
              <a:t>. </a:t>
            </a:r>
          </a:p>
          <a:p>
            <a:r>
              <a:rPr lang="en-US" sz="7200" dirty="0">
                <a:latin typeface="Times New Roman" pitchFamily="18" charset="0"/>
                <a:cs typeface="Times New Roman" pitchFamily="18" charset="0"/>
              </a:rPr>
              <a:t>Kinship and Descent: </a:t>
            </a:r>
            <a:r>
              <a:rPr lang="en-US" sz="7200" dirty="0" err="1">
                <a:latin typeface="Times New Roman" pitchFamily="18" charset="0"/>
                <a:cs typeface="Times New Roman" pitchFamily="18" charset="0"/>
              </a:rPr>
              <a:t>Unilineal</a:t>
            </a:r>
            <a:r>
              <a:rPr lang="en-US" sz="7200" dirty="0">
                <a:latin typeface="Times New Roman" pitchFamily="18" charset="0"/>
                <a:cs typeface="Times New Roman" pitchFamily="18" charset="0"/>
              </a:rPr>
              <a:t>, Double and </a:t>
            </a:r>
            <a:r>
              <a:rPr lang="en-US" sz="7200" dirty="0" err="1">
                <a:latin typeface="Times New Roman" pitchFamily="18" charset="0"/>
                <a:cs typeface="Times New Roman" pitchFamily="18" charset="0"/>
              </a:rPr>
              <a:t>Cognatic</a:t>
            </a:r>
            <a:r>
              <a:rPr lang="en-US" sz="7200" dirty="0">
                <a:latin typeface="Times New Roman" pitchFamily="18" charset="0"/>
                <a:cs typeface="Times New Roman" pitchFamily="18" charset="0"/>
              </a:rPr>
              <a:t> Descent </a:t>
            </a:r>
            <a:r>
              <a:rPr lang="en-US" sz="7200" dirty="0" smtClean="0">
                <a:latin typeface="Times New Roman" pitchFamily="18" charset="0"/>
                <a:cs typeface="Times New Roman" pitchFamily="18" charset="0"/>
              </a:rPr>
              <a:t>&amp; Complimentary </a:t>
            </a:r>
            <a:r>
              <a:rPr lang="en-US" sz="7200" dirty="0" err="1">
                <a:latin typeface="Times New Roman" pitchFamily="18" charset="0"/>
                <a:cs typeface="Times New Roman" pitchFamily="18" charset="0"/>
              </a:rPr>
              <a:t>Filiation</a:t>
            </a:r>
            <a:r>
              <a:rPr lang="en-US" sz="7200" dirty="0">
                <a:latin typeface="Times New Roman" pitchFamily="18" charset="0"/>
                <a:cs typeface="Times New Roman" pitchFamily="18" charset="0"/>
              </a:rPr>
              <a:t> </a:t>
            </a:r>
          </a:p>
          <a:p>
            <a:r>
              <a:rPr lang="en-US" sz="7200" dirty="0">
                <a:latin typeface="Times New Roman" pitchFamily="18" charset="0"/>
                <a:cs typeface="Times New Roman" pitchFamily="18" charset="0"/>
              </a:rPr>
              <a:t>Unit – B </a:t>
            </a:r>
          </a:p>
          <a:p>
            <a:r>
              <a:rPr lang="en-US" sz="7200" dirty="0">
                <a:latin typeface="Times New Roman" pitchFamily="18" charset="0"/>
                <a:cs typeface="Times New Roman" pitchFamily="18" charset="0"/>
              </a:rPr>
              <a:t>Kinship Terminology. The Genealogical Method. Kinship Organization in India: Regional Variations </a:t>
            </a:r>
          </a:p>
          <a:p>
            <a:r>
              <a:rPr lang="en-US" sz="7200" dirty="0">
                <a:latin typeface="Times New Roman" pitchFamily="18" charset="0"/>
                <a:cs typeface="Times New Roman" pitchFamily="18" charset="0"/>
              </a:rPr>
              <a:t>Unit – C </a:t>
            </a:r>
          </a:p>
          <a:p>
            <a:r>
              <a:rPr lang="en-US" sz="7200" dirty="0">
                <a:latin typeface="Times New Roman" pitchFamily="18" charset="0"/>
                <a:cs typeface="Times New Roman" pitchFamily="18" charset="0"/>
              </a:rPr>
              <a:t>Rules of Marriage: Endogamy, Exogamy, Prescriptive and Preferential Marriage, Monogamy, Polygamy, Levirate and </a:t>
            </a:r>
            <a:r>
              <a:rPr lang="en-US" sz="7200" dirty="0" err="1">
                <a:latin typeface="Times New Roman" pitchFamily="18" charset="0"/>
                <a:cs typeface="Times New Roman" pitchFamily="18" charset="0"/>
              </a:rPr>
              <a:t>Sororate</a:t>
            </a:r>
            <a:r>
              <a:rPr lang="en-US" sz="7200" dirty="0">
                <a:latin typeface="Times New Roman" pitchFamily="18" charset="0"/>
                <a:cs typeface="Times New Roman" pitchFamily="18" charset="0"/>
              </a:rPr>
              <a:t> , Hypo gamy and Hyper gamy. </a:t>
            </a:r>
          </a:p>
          <a:p>
            <a:r>
              <a:rPr lang="en-US" sz="7200" dirty="0">
                <a:latin typeface="Times New Roman" pitchFamily="18" charset="0"/>
                <a:cs typeface="Times New Roman" pitchFamily="18" charset="0"/>
              </a:rPr>
              <a:t>Unit - D </a:t>
            </a:r>
          </a:p>
          <a:p>
            <a:r>
              <a:rPr lang="en-US" sz="7200" dirty="0">
                <a:latin typeface="Times New Roman" pitchFamily="18" charset="0"/>
                <a:cs typeface="Times New Roman" pitchFamily="18" charset="0"/>
              </a:rPr>
              <a:t>Marriage Transaction: Dowry and Bride Price. </a:t>
            </a:r>
            <a:r>
              <a:rPr lang="en-US" sz="7200" dirty="0" smtClean="0">
                <a:latin typeface="Times New Roman" pitchFamily="18" charset="0"/>
                <a:cs typeface="Times New Roman" pitchFamily="18" charset="0"/>
              </a:rPr>
              <a:t>Changing </a:t>
            </a:r>
            <a:r>
              <a:rPr lang="en-US" sz="7200" dirty="0">
                <a:latin typeface="Times New Roman" pitchFamily="18" charset="0"/>
                <a:cs typeface="Times New Roman" pitchFamily="18" charset="0"/>
              </a:rPr>
              <a:t>Patterns of Marriage among Hindu, Muslim and Christian. </a:t>
            </a:r>
          </a:p>
          <a:p>
            <a:r>
              <a:rPr lang="en-US" sz="7200" dirty="0">
                <a:latin typeface="Times New Roman" pitchFamily="18" charset="0"/>
                <a:cs typeface="Times New Roman" pitchFamily="18" charset="0"/>
              </a:rPr>
              <a:t>Unit – E </a:t>
            </a:r>
          </a:p>
          <a:p>
            <a:r>
              <a:rPr lang="en-US" sz="7200" dirty="0">
                <a:latin typeface="Times New Roman" pitchFamily="18" charset="0"/>
                <a:cs typeface="Times New Roman" pitchFamily="18" charset="0"/>
              </a:rPr>
              <a:t>Family Structure and Composition. Changes in Family in India. Family and Gender Issues.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readings </a:t>
            </a:r>
          </a:p>
        </p:txBody>
      </p:sp>
      <p:sp>
        <p:nvSpPr>
          <p:cNvPr id="3" name="Content Placeholder 2"/>
          <p:cNvSpPr>
            <a:spLocks noGrp="1"/>
          </p:cNvSpPr>
          <p:nvPr>
            <p:ph sz="quarter" idx="1"/>
          </p:nvPr>
        </p:nvSpPr>
        <p:spPr/>
        <p:txBody>
          <a:bodyPr>
            <a:normAutofit fontScale="92500"/>
          </a:bodyPr>
          <a:lstStyle/>
          <a:p>
            <a:r>
              <a:rPr lang="en-US" dirty="0"/>
              <a:t>Fox, </a:t>
            </a:r>
            <a:r>
              <a:rPr lang="en-US" dirty="0" smtClean="0"/>
              <a:t>Robin (1967). </a:t>
            </a:r>
            <a:r>
              <a:rPr lang="en-US" dirty="0"/>
              <a:t>Kinship and Marriage: An Anthropological Perspective. </a:t>
            </a:r>
            <a:r>
              <a:rPr lang="en-US" dirty="0" err="1"/>
              <a:t>Harmondsworth</a:t>
            </a:r>
            <a:r>
              <a:rPr lang="en-US" dirty="0"/>
              <a:t> </a:t>
            </a:r>
            <a:r>
              <a:rPr lang="en-US" dirty="0" err="1" smtClean="0"/>
              <a:t>Penguine</a:t>
            </a:r>
            <a:r>
              <a:rPr lang="en-US" dirty="0" smtClean="0"/>
              <a:t> Books.</a:t>
            </a:r>
          </a:p>
          <a:p>
            <a:r>
              <a:rPr lang="en-US" dirty="0" err="1"/>
              <a:t>Kapadia</a:t>
            </a:r>
            <a:r>
              <a:rPr lang="en-US" dirty="0"/>
              <a:t>, K.M</a:t>
            </a:r>
            <a:r>
              <a:rPr lang="en-US" dirty="0" smtClean="0"/>
              <a:t>.(1966). </a:t>
            </a:r>
            <a:r>
              <a:rPr lang="en-US" dirty="0"/>
              <a:t>Marriage and Family in India ( in </a:t>
            </a:r>
            <a:r>
              <a:rPr lang="en-US" dirty="0">
                <a:solidFill>
                  <a:srgbClr val="FF0000"/>
                </a:solidFill>
              </a:rPr>
              <a:t>Hindi </a:t>
            </a:r>
            <a:r>
              <a:rPr lang="en-US" dirty="0"/>
              <a:t>also ) </a:t>
            </a:r>
            <a:r>
              <a:rPr lang="en-US" dirty="0" smtClean="0"/>
              <a:t>Oxford University </a:t>
            </a:r>
            <a:r>
              <a:rPr lang="en-US" dirty="0" err="1" smtClean="0"/>
              <a:t>Press,London</a:t>
            </a:r>
            <a:r>
              <a:rPr lang="en-US" dirty="0" smtClean="0"/>
              <a:t>.</a:t>
            </a:r>
          </a:p>
          <a:p>
            <a:r>
              <a:rPr lang="en-US" dirty="0"/>
              <a:t>Shah, A.M. </a:t>
            </a:r>
            <a:r>
              <a:rPr lang="en-US" dirty="0" smtClean="0"/>
              <a:t>(1998). </a:t>
            </a:r>
            <a:r>
              <a:rPr lang="en-US" dirty="0"/>
              <a:t>The Family in India </a:t>
            </a:r>
            <a:r>
              <a:rPr lang="en-US" dirty="0" smtClean="0"/>
              <a:t>: </a:t>
            </a:r>
            <a:r>
              <a:rPr lang="en-US" dirty="0"/>
              <a:t>Critical Essays</a:t>
            </a:r>
            <a:r>
              <a:rPr lang="en-US" dirty="0" smtClean="0"/>
              <a:t>, </a:t>
            </a:r>
            <a:r>
              <a:rPr lang="en-US" dirty="0"/>
              <a:t>Orient </a:t>
            </a:r>
            <a:r>
              <a:rPr lang="en-US" dirty="0" smtClean="0"/>
              <a:t>Longman, New Delhi. </a:t>
            </a:r>
          </a:p>
          <a:p>
            <a:r>
              <a:rPr lang="en-US" dirty="0" err="1"/>
              <a:t>Uberoi</a:t>
            </a:r>
            <a:r>
              <a:rPr lang="en-US" dirty="0"/>
              <a:t>, </a:t>
            </a:r>
            <a:r>
              <a:rPr lang="en-US" dirty="0" smtClean="0"/>
              <a:t>Patricia (1993). </a:t>
            </a:r>
            <a:r>
              <a:rPr lang="en-US" dirty="0"/>
              <a:t>Family , Kinship and Marriage in India, </a:t>
            </a:r>
            <a:r>
              <a:rPr lang="en-US" dirty="0" smtClean="0"/>
              <a:t> OUP, , New Delhi. </a:t>
            </a:r>
            <a:endParaRPr lang="en-US" dirty="0"/>
          </a:p>
          <a:p>
            <a:r>
              <a:rPr lang="en-US" dirty="0" err="1"/>
              <a:t>Karve</a:t>
            </a:r>
            <a:r>
              <a:rPr lang="en-US" dirty="0"/>
              <a:t>, </a:t>
            </a:r>
            <a:r>
              <a:rPr lang="en-US" dirty="0" err="1"/>
              <a:t>Iravati</a:t>
            </a:r>
            <a:r>
              <a:rPr lang="en-US" dirty="0"/>
              <a:t> </a:t>
            </a:r>
            <a:r>
              <a:rPr lang="en-US" dirty="0" smtClean="0"/>
              <a:t>(965). Kinship </a:t>
            </a:r>
            <a:r>
              <a:rPr lang="en-US" dirty="0"/>
              <a:t>Organization in India. </a:t>
            </a:r>
            <a:r>
              <a:rPr lang="en-US" dirty="0" smtClean="0"/>
              <a:t>Asia Publishing </a:t>
            </a:r>
            <a:r>
              <a:rPr lang="en-US" dirty="0" err="1" smtClean="0"/>
              <a:t>House,Bombay</a:t>
            </a:r>
            <a:r>
              <a:rPr lang="en-US" dirty="0" smtClean="0"/>
              <a:t>.</a:t>
            </a:r>
          </a:p>
          <a:p>
            <a:r>
              <a:rPr lang="en-US" dirty="0"/>
              <a:t>Shah, A.M. </a:t>
            </a:r>
            <a:r>
              <a:rPr lang="en-US" dirty="0" smtClean="0"/>
              <a:t>(1998). </a:t>
            </a:r>
            <a:r>
              <a:rPr lang="en-US" dirty="0"/>
              <a:t>The Family in India . Critical Essays, New Delhi Orient Longman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a:t>
            </a:r>
            <a:endParaRPr lang="en-US" dirty="0"/>
          </a:p>
        </p:txBody>
      </p:sp>
      <p:pic>
        <p:nvPicPr>
          <p:cNvPr id="1027" name="Picture 3" descr="C:\Users\GAURI\Desktop\download.jpg"/>
          <p:cNvPicPr>
            <a:picLocks noGrp="1" noChangeAspect="1" noChangeArrowheads="1"/>
          </p:cNvPicPr>
          <p:nvPr>
            <p:ph sz="quarter" idx="1"/>
          </p:nvPr>
        </p:nvPicPr>
        <p:blipFill>
          <a:blip r:embed="rId2"/>
          <a:srcRect/>
          <a:stretch>
            <a:fillRect/>
          </a:stretch>
        </p:blipFill>
        <p:spPr bwMode="auto">
          <a:xfrm>
            <a:off x="5486400" y="2133600"/>
            <a:ext cx="1676400" cy="2667000"/>
          </a:xfrm>
          <a:prstGeom prst="rect">
            <a:avLst/>
          </a:prstGeom>
          <a:noFill/>
        </p:spPr>
      </p:pic>
      <p:pic>
        <p:nvPicPr>
          <p:cNvPr id="1028" name="Picture 4" descr="C:\Users\GAURI\Desktop\download (1).jpg"/>
          <p:cNvPicPr>
            <a:picLocks noChangeAspect="1" noChangeArrowheads="1"/>
          </p:cNvPicPr>
          <p:nvPr/>
        </p:nvPicPr>
        <p:blipFill>
          <a:blip r:embed="rId3"/>
          <a:srcRect/>
          <a:stretch>
            <a:fillRect/>
          </a:stretch>
        </p:blipFill>
        <p:spPr bwMode="auto">
          <a:xfrm>
            <a:off x="381000" y="2209800"/>
            <a:ext cx="1676400" cy="2667000"/>
          </a:xfrm>
          <a:prstGeom prst="rect">
            <a:avLst/>
          </a:prstGeom>
          <a:noFill/>
        </p:spPr>
      </p:pic>
      <p:pic>
        <p:nvPicPr>
          <p:cNvPr id="1026" name="Picture 2" descr="C:\Users\GAURI\Desktop\413KzPgXe4L._AC_UY218_.jpg"/>
          <p:cNvPicPr>
            <a:picLocks noChangeAspect="1" noChangeArrowheads="1"/>
          </p:cNvPicPr>
          <p:nvPr/>
        </p:nvPicPr>
        <p:blipFill>
          <a:blip r:embed="rId4"/>
          <a:srcRect/>
          <a:stretch>
            <a:fillRect/>
          </a:stretch>
        </p:blipFill>
        <p:spPr bwMode="auto">
          <a:xfrm>
            <a:off x="2971800" y="2133600"/>
            <a:ext cx="1828800" cy="2667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         - Male                            - </a:t>
            </a:r>
            <a:r>
              <a:rPr lang="en-US" sz="2800" dirty="0" smtClean="0"/>
              <a:t>Sibling </a:t>
            </a:r>
            <a:r>
              <a:rPr lang="en-US" dirty="0" smtClean="0"/>
              <a:t>                                                             </a:t>
            </a:r>
          </a:p>
          <a:p>
            <a:r>
              <a:rPr lang="en-US" dirty="0" smtClean="0"/>
              <a:t>       -Female                           -</a:t>
            </a:r>
            <a:r>
              <a:rPr lang="en-US" sz="2800" dirty="0" smtClean="0"/>
              <a:t>Deceased person</a:t>
            </a:r>
          </a:p>
          <a:p>
            <a:r>
              <a:rPr lang="en-US" dirty="0" smtClean="0"/>
              <a:t>    -  Marriage          </a:t>
            </a:r>
          </a:p>
          <a:p>
            <a:r>
              <a:rPr lang="en-US" dirty="0" smtClean="0"/>
              <a:t>      -Divorce</a:t>
            </a:r>
          </a:p>
          <a:p>
            <a:r>
              <a:rPr lang="en-US" dirty="0" smtClean="0"/>
              <a:t>       s</a:t>
            </a:r>
          </a:p>
          <a:p>
            <a:r>
              <a:rPr lang="en-US" dirty="0" smtClean="0"/>
              <a:t>    - Descent</a:t>
            </a:r>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7" name="Isosceles Triangle 6"/>
          <p:cNvSpPr/>
          <p:nvPr/>
        </p:nvSpPr>
        <p:spPr>
          <a:xfrm>
            <a:off x="914400" y="1600200"/>
            <a:ext cx="457200" cy="381000"/>
          </a:xfrm>
          <a:prstGeom prst="triangl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Oval 7"/>
          <p:cNvSpPr/>
          <p:nvPr/>
        </p:nvSpPr>
        <p:spPr>
          <a:xfrm>
            <a:off x="914400" y="2286000"/>
            <a:ext cx="381000" cy="381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10" name="Straight Connector 9"/>
          <p:cNvCxnSpPr/>
          <p:nvPr/>
        </p:nvCxnSpPr>
        <p:spPr>
          <a:xfrm>
            <a:off x="9982200" y="29718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Not Equal 14"/>
          <p:cNvSpPr/>
          <p:nvPr/>
        </p:nvSpPr>
        <p:spPr>
          <a:xfrm>
            <a:off x="914400" y="3200400"/>
            <a:ext cx="381000" cy="304800"/>
          </a:xfrm>
          <a:prstGeom prst="mathNotEqual">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16" name="Equal 15"/>
          <p:cNvSpPr/>
          <p:nvPr/>
        </p:nvSpPr>
        <p:spPr>
          <a:xfrm>
            <a:off x="838200" y="2743200"/>
            <a:ext cx="381000" cy="304800"/>
          </a:xfrm>
          <a:prstGeom prst="mathEqual">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cxnSp>
        <p:nvCxnSpPr>
          <p:cNvPr id="18" name="Straight Connector 17"/>
          <p:cNvCxnSpPr/>
          <p:nvPr/>
        </p:nvCxnSpPr>
        <p:spPr>
          <a:xfrm>
            <a:off x="990600" y="3810000"/>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838994" y="41902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191000" y="1752600"/>
            <a:ext cx="4572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4115594" y="1828006"/>
            <a:ext cx="152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4572397" y="1828403"/>
            <a:ext cx="152400"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3581400" y="2209800"/>
            <a:ext cx="304800" cy="381000"/>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6" name="Isosceles Triangle 45"/>
          <p:cNvSpPr/>
          <p:nvPr/>
        </p:nvSpPr>
        <p:spPr>
          <a:xfrm>
            <a:off x="4114800" y="2209800"/>
            <a:ext cx="457200" cy="381000"/>
          </a:xfrm>
          <a:prstGeom prst="triangl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48" name="Straight Connector 47"/>
          <p:cNvCxnSpPr/>
          <p:nvPr/>
        </p:nvCxnSpPr>
        <p:spPr>
          <a:xfrm rot="16200000" flipH="1">
            <a:off x="3429000" y="2209800"/>
            <a:ext cx="4572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4114800" y="2286000"/>
            <a:ext cx="457200" cy="45720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Basic Concepts: Consanguinity &amp; Affinity </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smtClean="0">
                <a:latin typeface="Times New Roman" pitchFamily="18" charset="0"/>
                <a:cs typeface="Times New Roman" pitchFamily="18" charset="0"/>
              </a:rPr>
              <a:t> Human Being does not live alone  from birth to till death. Human being surrounded by a number of people like  relatives, friends and neighbors, as well as by strangers and unknown people. He is bound to all those people who are related to him either on the basis of blood or marriage.</a:t>
            </a:r>
          </a:p>
          <a:p>
            <a:pPr algn="just"/>
            <a:r>
              <a:rPr lang="en-US" dirty="0" smtClean="0">
                <a:latin typeface="Times New Roman" pitchFamily="18" charset="0"/>
                <a:cs typeface="Times New Roman" pitchFamily="18" charset="0"/>
              </a:rPr>
              <a:t>Kinship is one of the important aspects of social structure and one of the basic principles for organizing individuals into social groups, categories and genealogy. Kinship system tide people to each others by the  marriage and birth. </a:t>
            </a:r>
          </a:p>
          <a:p>
            <a:pPr algn="just"/>
            <a:r>
              <a:rPr lang="en-US" dirty="0" smtClean="0">
                <a:latin typeface="Times New Roman" pitchFamily="18" charset="0"/>
                <a:cs typeface="Times New Roman" pitchFamily="18" charset="0"/>
              </a:rPr>
              <a:t>Kinship is the social recognition of the biological ties of marriage and birth and all those who are related to each other through these bonds are known as ‘</a:t>
            </a:r>
            <a:r>
              <a:rPr lang="en-US" dirty="0" err="1" smtClean="0">
                <a:latin typeface="Times New Roman" pitchFamily="18" charset="0"/>
                <a:cs typeface="Times New Roman" pitchFamily="18" charset="0"/>
              </a:rPr>
              <a:t>kins</a:t>
            </a:r>
            <a:r>
              <a:rPr lang="en-US" dirty="0" smtClean="0">
                <a:latin typeface="Times New Roman" pitchFamily="18" charset="0"/>
                <a:cs typeface="Times New Roman" pitchFamily="18" charset="0"/>
              </a:rPr>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sz="quarter" idx="1"/>
          </p:nvPr>
        </p:nvSpPr>
        <p:spPr/>
        <p:txBody>
          <a:bodyPr/>
          <a:lstStyle/>
          <a:p>
            <a:r>
              <a:rPr lang="en-US" dirty="0" smtClean="0"/>
              <a:t> </a:t>
            </a:r>
            <a:r>
              <a:rPr lang="en-US" b="1" dirty="0" smtClean="0"/>
              <a:t>kinship</a:t>
            </a:r>
            <a:r>
              <a:rPr lang="en-US" dirty="0" smtClean="0"/>
              <a:t> is the web of social relationships that form an important part of the lives of all humans in all societies,</a:t>
            </a:r>
          </a:p>
          <a:p>
            <a:r>
              <a:rPr lang="en-US" dirty="0" smtClean="0"/>
              <a:t>Abercrombie et </a:t>
            </a:r>
            <a:r>
              <a:rPr lang="en-US" dirty="0" err="1" smtClean="0"/>
              <a:t>al.‘Kinship</a:t>
            </a:r>
            <a:r>
              <a:rPr lang="en-US" dirty="0" smtClean="0"/>
              <a:t> is the socially recognized relationships between people in a culture, who are either held to be biologically related or given the status of relatives by marriage, adoption, or other rituals.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pic>
        <p:nvPicPr>
          <p:cNvPr id="2050" name="Picture 2" descr="C:\Users\GAURI\Desktop\terms-symbols-kinship-diagrams.jpg"/>
          <p:cNvPicPr>
            <a:picLocks noGrp="1" noChangeAspect="1" noChangeArrowheads="1"/>
          </p:cNvPicPr>
          <p:nvPr>
            <p:ph sz="quarter" idx="1"/>
          </p:nvPr>
        </p:nvPicPr>
        <p:blipFill>
          <a:blip r:embed="rId2"/>
          <a:srcRect/>
          <a:stretch>
            <a:fillRect/>
          </a:stretch>
        </p:blipFill>
        <p:spPr bwMode="auto">
          <a:xfrm>
            <a:off x="1143000" y="1676400"/>
            <a:ext cx="6858000" cy="4343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kinship:</a:t>
            </a:r>
            <a:endParaRPr lang="en-US" dirty="0"/>
          </a:p>
        </p:txBody>
      </p:sp>
      <p:sp>
        <p:nvSpPr>
          <p:cNvPr id="3" name="Content Placeholder 2"/>
          <p:cNvSpPr>
            <a:spLocks noGrp="1"/>
          </p:cNvSpPr>
          <p:nvPr>
            <p:ph sz="quarter" idx="1"/>
          </p:nvPr>
        </p:nvSpPr>
        <p:spPr/>
        <p:txBody>
          <a:bodyPr>
            <a:normAutofit lnSpcReduction="10000"/>
          </a:bodyPr>
          <a:lstStyle/>
          <a:p>
            <a:pPr algn="just" fontAlgn="base">
              <a:buNone/>
            </a:pPr>
            <a:r>
              <a:rPr lang="en-US" b="1" dirty="0" smtClean="0"/>
              <a:t>  </a:t>
            </a:r>
            <a:r>
              <a:rPr lang="en-US" b="1" dirty="0" smtClean="0">
                <a:latin typeface="Times New Roman" pitchFamily="18" charset="0"/>
                <a:cs typeface="Times New Roman" pitchFamily="18" charset="0"/>
              </a:rPr>
              <a:t>Two types Kinship :</a:t>
            </a:r>
            <a:endParaRPr lang="en-US"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Affinal</a:t>
            </a:r>
            <a:r>
              <a:rPr lang="en-US" dirty="0" smtClean="0">
                <a:latin typeface="Times New Roman" pitchFamily="18" charset="0"/>
                <a:cs typeface="Times New Roman" pitchFamily="18" charset="0"/>
              </a:rPr>
              <a:t> Kinship, and</a:t>
            </a:r>
          </a:p>
          <a:p>
            <a:pPr algn="just" fontAlgn="base"/>
            <a:r>
              <a:rPr lang="en-US" dirty="0" smtClean="0">
                <a:latin typeface="Times New Roman" pitchFamily="18" charset="0"/>
                <a:cs typeface="Times New Roman" pitchFamily="18" charset="0"/>
              </a:rPr>
              <a:t>(ii) Consanguineous Kinship.</a:t>
            </a:r>
          </a:p>
          <a:p>
            <a:pPr algn="just"/>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Affinal</a:t>
            </a:r>
            <a:r>
              <a:rPr lang="en-US" dirty="0" smtClean="0">
                <a:latin typeface="Times New Roman" pitchFamily="18" charset="0"/>
                <a:cs typeface="Times New Roman" pitchFamily="18" charset="0"/>
              </a:rPr>
              <a:t> Kinship: - It refers to the relationships which formed on the basis of marriage. The most basic relationship that results from marriage is that between husband and wife. Those related to each other through marital relationship are called </a:t>
            </a:r>
            <a:r>
              <a:rPr lang="en-US" dirty="0" err="1" smtClean="0">
                <a:latin typeface="Times New Roman" pitchFamily="18" charset="0"/>
                <a:cs typeface="Times New Roman" pitchFamily="18" charset="0"/>
              </a:rPr>
              <a:t>affinal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kins</a:t>
            </a:r>
            <a:r>
              <a:rPr lang="en-US" dirty="0" smtClean="0">
                <a:latin typeface="Times New Roman" pitchFamily="18" charset="0"/>
                <a:cs typeface="Times New Roman" pitchFamily="18" charset="0"/>
              </a:rPr>
              <a:t>. The kind of bond between spouses and their relatives on either side which arises out of legally defined marital relationship is known as </a:t>
            </a:r>
            <a:r>
              <a:rPr lang="en-US" dirty="0" err="1" smtClean="0">
                <a:latin typeface="Times New Roman" pitchFamily="18" charset="0"/>
                <a:cs typeface="Times New Roman" pitchFamily="18" charset="0"/>
              </a:rPr>
              <a:t>affinal</a:t>
            </a:r>
            <a:r>
              <a:rPr lang="en-US" dirty="0" smtClean="0">
                <a:latin typeface="Times New Roman" pitchFamily="18" charset="0"/>
                <a:cs typeface="Times New Roman" pitchFamily="18" charset="0"/>
              </a:rPr>
              <a:t> kinship</a:t>
            </a:r>
            <a:r>
              <a:rPr lang="en-US" dirty="0" smtClean="0"/>
              <a:t>. Ex.-Husband-Wife, Father-in law &amp; Daughter-in-Law etc.</a:t>
            </a:r>
          </a:p>
          <a:p>
            <a:pPr algn="just"/>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512</TotalTime>
  <Words>711</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Kinship, Marriage and Family  – Paper IV</vt:lpstr>
      <vt:lpstr>Syllabus</vt:lpstr>
      <vt:lpstr>Essential readings </vt:lpstr>
      <vt:lpstr>Books</vt:lpstr>
      <vt:lpstr>Slide 5</vt:lpstr>
      <vt:lpstr>Basic Concepts: Consanguinity &amp; Affinity </vt:lpstr>
      <vt:lpstr>Continue…..</vt:lpstr>
      <vt:lpstr>Continue….</vt:lpstr>
      <vt:lpstr>Types of kinship:</vt:lpstr>
      <vt:lpstr>Contin…..</vt:lpstr>
      <vt:lpstr>Continue…</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Kinship, Marriage and Family  – Paper IV</dc:title>
  <dc:creator>GAURI</dc:creator>
  <cp:lastModifiedBy>GAURI</cp:lastModifiedBy>
  <cp:revision>35</cp:revision>
  <dcterms:created xsi:type="dcterms:W3CDTF">2020-11-23T16:36:56Z</dcterms:created>
  <dcterms:modified xsi:type="dcterms:W3CDTF">2020-11-29T16:47:31Z</dcterms:modified>
</cp:coreProperties>
</file>