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ebaeaf46c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ebaeaf46c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ebaeaf46c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ebaeaf46c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ebaeaf46c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ebaeaf46c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ccdf819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ccdf819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ebaeaf46c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ebaeaf46c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ebaeaf46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ebaeaf46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ebaeaf46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ebaeaf46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ebaeaf46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ebaeaf46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ebaeaf46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ebaeaf46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ebaeaf46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ebaeaf46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ebaeaf46c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ebaeaf46c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ebaeaf46c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ebaeaf46c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ebaeaf46c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ebaeaf46c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List_of_national_poets" TargetMode="External"/><Relationship Id="rId4" Type="http://schemas.openxmlformats.org/officeDocument/2006/relationships/hyperlink" Target="https://en.wikipedia.org/wiki/Stratford-upon-Avon" TargetMode="External"/><Relationship Id="rId10" Type="http://schemas.openxmlformats.org/officeDocument/2006/relationships/hyperlink" Target="https://en.wikipedia.org/wiki/Playing_company" TargetMode="External"/><Relationship Id="rId9" Type="http://schemas.openxmlformats.org/officeDocument/2006/relationships/hyperlink" Target="https://en.wikipedia.org/wiki/Judith_Quiney" TargetMode="External"/><Relationship Id="rId5" Type="http://schemas.openxmlformats.org/officeDocument/2006/relationships/hyperlink" Target="https://en.wikipedia.org/wiki/Warwickshire" TargetMode="External"/><Relationship Id="rId6" Type="http://schemas.openxmlformats.org/officeDocument/2006/relationships/hyperlink" Target="https://en.wikipedia.org/wiki/Anne_Hathaway_(wife_of_Shakespeare)" TargetMode="External"/><Relationship Id="rId7" Type="http://schemas.openxmlformats.org/officeDocument/2006/relationships/hyperlink" Target="https://en.wikipedia.org/wiki/Susanna_Hall" TargetMode="External"/><Relationship Id="rId8" Type="http://schemas.openxmlformats.org/officeDocument/2006/relationships/hyperlink" Target="https://en.wikipedia.org/wiki/Hamnet_Shakespear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en.wikipedia.org/wiki/John_Heminges" TargetMode="External"/><Relationship Id="rId4" Type="http://schemas.openxmlformats.org/officeDocument/2006/relationships/hyperlink" Target="https://en.wikipedia.org/wiki/Henry_Condell" TargetMode="External"/><Relationship Id="rId5" Type="http://schemas.openxmlformats.org/officeDocument/2006/relationships/hyperlink" Target="https://en.wikipedia.org/wiki/First_Folio" TargetMode="External"/><Relationship Id="rId6" Type="http://schemas.openxmlformats.org/officeDocument/2006/relationships/hyperlink" Target="https://en.wikipedia.org/wiki/Ben_Jons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en.wikipedia.org/wiki/Thomas_Lodge" TargetMode="External"/><Relationship Id="rId4" Type="http://schemas.openxmlformats.org/officeDocument/2006/relationships/hyperlink" Target="https://en.wikipedia.org/wiki/The_Tale_of_Gamelyn" TargetMode="External"/><Relationship Id="rId5" Type="http://schemas.openxmlformats.org/officeDocument/2006/relationships/hyperlink" Target="https://en.wikipedia.org/wiki/First_Foli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Theatre and</a:t>
            </a:r>
            <a:endParaRPr/>
          </a:p>
          <a:p>
            <a:pPr indent="0" lvl="0" marL="0" rtl="0" algn="ctr">
              <a:spcBef>
                <a:spcPts val="0"/>
              </a:spcBef>
              <a:spcAft>
                <a:spcPts val="0"/>
              </a:spcAft>
              <a:buNone/>
            </a:pPr>
            <a:r>
              <a:rPr lang="en"/>
              <a:t>William Shakespeare</a:t>
            </a:r>
            <a:endParaRPr/>
          </a:p>
          <a:p>
            <a:pPr indent="0" lvl="0" marL="0" rtl="0" algn="ctr">
              <a:spcBef>
                <a:spcPts val="0"/>
              </a:spcBef>
              <a:spcAft>
                <a:spcPts val="0"/>
              </a:spcAft>
              <a:buNone/>
            </a:pPr>
            <a:r>
              <a:rPr lang="en"/>
              <a:t>(1564-1616)</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idx="1" type="body"/>
          </p:nvPr>
        </p:nvSpPr>
        <p:spPr>
          <a:xfrm>
            <a:off x="650700" y="359375"/>
            <a:ext cx="7505700" cy="44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Shakespeare’s Company</a:t>
            </a:r>
            <a:endParaRPr sz="2400"/>
          </a:p>
          <a:p>
            <a:pPr indent="-381000" lvl="0" marL="457200" rtl="0" algn="l">
              <a:spcBef>
                <a:spcPts val="1600"/>
              </a:spcBef>
              <a:spcAft>
                <a:spcPts val="0"/>
              </a:spcAft>
              <a:buSzPts val="2400"/>
              <a:buChar char="●"/>
            </a:pPr>
            <a:r>
              <a:rPr lang="en" sz="2400"/>
              <a:t>The Lord Chamberlain’s</a:t>
            </a:r>
            <a:endParaRPr sz="2400"/>
          </a:p>
          <a:p>
            <a:pPr indent="-381000" lvl="0" marL="457200" rtl="0" algn="l">
              <a:spcBef>
                <a:spcPts val="0"/>
              </a:spcBef>
              <a:spcAft>
                <a:spcPts val="0"/>
              </a:spcAft>
              <a:buSzPts val="2400"/>
              <a:buChar char="●"/>
            </a:pPr>
            <a:r>
              <a:rPr lang="en" sz="2400"/>
              <a:t>The King’s Men</a:t>
            </a:r>
            <a:endParaRPr sz="2400"/>
          </a:p>
          <a:p>
            <a:pPr indent="0" lvl="0" marL="0" rtl="0" algn="l">
              <a:spcBef>
                <a:spcPts val="1600"/>
              </a:spcBef>
              <a:spcAft>
                <a:spcPts val="0"/>
              </a:spcAft>
              <a:buNone/>
            </a:pPr>
            <a:r>
              <a:rPr lang="en" sz="2400"/>
              <a:t>His works</a:t>
            </a:r>
            <a:endParaRPr sz="2400"/>
          </a:p>
          <a:p>
            <a:pPr indent="-381000" lvl="0" marL="457200" rtl="0" algn="l">
              <a:spcBef>
                <a:spcPts val="1600"/>
              </a:spcBef>
              <a:spcAft>
                <a:spcPts val="0"/>
              </a:spcAft>
              <a:buSzPts val="2400"/>
              <a:buChar char="●"/>
            </a:pPr>
            <a:r>
              <a:rPr lang="en" sz="2400"/>
              <a:t>37 plays</a:t>
            </a:r>
            <a:endParaRPr sz="2400"/>
          </a:p>
          <a:p>
            <a:pPr indent="-381000" lvl="0" marL="457200" rtl="0" algn="l">
              <a:spcBef>
                <a:spcPts val="0"/>
              </a:spcBef>
              <a:spcAft>
                <a:spcPts val="0"/>
              </a:spcAft>
              <a:buSzPts val="2400"/>
              <a:buChar char="●"/>
            </a:pPr>
            <a:r>
              <a:rPr lang="en" sz="2400"/>
              <a:t>154 sonnets</a:t>
            </a:r>
            <a:endParaRPr sz="2400"/>
          </a:p>
          <a:p>
            <a:pPr indent="-381000" lvl="0" marL="457200" rtl="0" algn="l">
              <a:spcBef>
                <a:spcPts val="0"/>
              </a:spcBef>
              <a:spcAft>
                <a:spcPts val="0"/>
              </a:spcAft>
              <a:buSzPts val="2400"/>
              <a:buChar char="●"/>
            </a:pPr>
            <a:r>
              <a:rPr lang="en" sz="2400"/>
              <a:t>2 long poems- </a:t>
            </a:r>
            <a:r>
              <a:rPr i="1" lang="en" sz="2400"/>
              <a:t>Venus and Adonis </a:t>
            </a:r>
            <a:r>
              <a:rPr lang="en" sz="2400"/>
              <a:t>(1593) </a:t>
            </a:r>
            <a:r>
              <a:rPr i="1" lang="en" sz="2400"/>
              <a:t>The rape of Lucrece </a:t>
            </a:r>
            <a:r>
              <a:rPr lang="en" sz="2400"/>
              <a:t>(1594)</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Shakespeare’s Life (</a:t>
            </a:r>
            <a:r>
              <a:rPr lang="en" sz="1800">
                <a:solidFill>
                  <a:srgbClr val="202122"/>
                </a:solidFill>
                <a:highlight>
                  <a:srgbClr val="FFFFFF"/>
                </a:highlight>
                <a:latin typeface="Arial"/>
                <a:ea typeface="Arial"/>
                <a:cs typeface="Arial"/>
                <a:sym typeface="Arial"/>
              </a:rPr>
              <a:t>26 April 1564 – 23 April 1616)</a:t>
            </a:r>
            <a:endParaRPr sz="1800"/>
          </a:p>
        </p:txBody>
      </p:sp>
      <p:sp>
        <p:nvSpPr>
          <p:cNvPr id="203" name="Google Shape;203;p2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202122"/>
                </a:solidFill>
                <a:highlight>
                  <a:srgbClr val="FFFFFF"/>
                </a:highlight>
                <a:latin typeface="Arial"/>
                <a:ea typeface="Arial"/>
                <a:cs typeface="Arial"/>
                <a:sym typeface="Arial"/>
              </a:rPr>
              <a:t>An English playwright, poet, and actor, widely regarded as the greatest writer in the English language and the world's greatest dramatist.</a:t>
            </a:r>
            <a:endParaRPr sz="1350">
              <a:solidFill>
                <a:srgbClr val="202122"/>
              </a:solidFill>
              <a:highlight>
                <a:srgbClr val="FFFFFF"/>
              </a:highlight>
              <a:latin typeface="Arial"/>
              <a:ea typeface="Arial"/>
              <a:cs typeface="Arial"/>
              <a:sym typeface="Arial"/>
            </a:endParaRPr>
          </a:p>
          <a:p>
            <a:pPr indent="0" lvl="0" marL="0" rtl="0" algn="l">
              <a:spcBef>
                <a:spcPts val="1600"/>
              </a:spcBef>
              <a:spcAft>
                <a:spcPts val="0"/>
              </a:spcAft>
              <a:buNone/>
            </a:pPr>
            <a:r>
              <a:rPr lang="en" sz="1450">
                <a:solidFill>
                  <a:srgbClr val="202122"/>
                </a:solidFill>
                <a:highlight>
                  <a:srgbClr val="FFFFFF"/>
                </a:highlight>
                <a:latin typeface="Arial"/>
                <a:ea typeface="Arial"/>
                <a:cs typeface="Arial"/>
                <a:sym typeface="Arial"/>
              </a:rPr>
              <a:t>He is often called England's </a:t>
            </a:r>
            <a:r>
              <a:rPr lang="en" sz="1450">
                <a:solidFill>
                  <a:srgbClr val="0B0080"/>
                </a:solidFill>
                <a:highlight>
                  <a:srgbClr val="FFFFFF"/>
                </a:highlight>
                <a:uFill>
                  <a:noFill/>
                </a:uFill>
                <a:latin typeface="Arial"/>
                <a:ea typeface="Arial"/>
                <a:cs typeface="Arial"/>
                <a:sym typeface="Arial"/>
                <a:hlinkClick r:id="rId3">
                  <a:extLst>
                    <a:ext uri="{A12FA001-AC4F-418D-AE19-62706E023703}">
                      <ahyp:hlinkClr val="tx"/>
                    </a:ext>
                  </a:extLst>
                </a:hlinkClick>
              </a:rPr>
              <a:t>national poet</a:t>
            </a:r>
            <a:r>
              <a:rPr lang="en" sz="1450">
                <a:solidFill>
                  <a:srgbClr val="202122"/>
                </a:solidFill>
                <a:highlight>
                  <a:srgbClr val="FFFFFF"/>
                </a:highlight>
                <a:latin typeface="Arial"/>
                <a:ea typeface="Arial"/>
                <a:cs typeface="Arial"/>
                <a:sym typeface="Arial"/>
              </a:rPr>
              <a:t> and the "Bard of Avon" (or simply "the Bard")</a:t>
            </a:r>
            <a:endParaRPr sz="1450">
              <a:solidFill>
                <a:srgbClr val="202122"/>
              </a:solidFill>
              <a:highlight>
                <a:srgbClr val="FFFFFF"/>
              </a:highlight>
              <a:latin typeface="Arial"/>
              <a:ea typeface="Arial"/>
              <a:cs typeface="Arial"/>
              <a:sym typeface="Arial"/>
            </a:endParaRPr>
          </a:p>
          <a:p>
            <a:pPr indent="0" lvl="0" marL="0" rtl="0" algn="l">
              <a:spcBef>
                <a:spcPts val="1600"/>
              </a:spcBef>
              <a:spcAft>
                <a:spcPts val="1600"/>
              </a:spcAft>
              <a:buNone/>
            </a:pPr>
            <a:r>
              <a:rPr lang="en" sz="1350">
                <a:solidFill>
                  <a:srgbClr val="202122"/>
                </a:solidFill>
                <a:highlight>
                  <a:srgbClr val="FFFFFF"/>
                </a:highlight>
                <a:latin typeface="Arial"/>
                <a:ea typeface="Arial"/>
                <a:cs typeface="Arial"/>
                <a:sym typeface="Arial"/>
              </a:rPr>
              <a:t>Shakespeare was born and raised in </a:t>
            </a:r>
            <a:r>
              <a:rPr lang="en" sz="1350">
                <a:solidFill>
                  <a:srgbClr val="0B0080"/>
                </a:solidFill>
                <a:highlight>
                  <a:srgbClr val="FFFFFF"/>
                </a:highlight>
                <a:uFill>
                  <a:noFill/>
                </a:uFill>
                <a:latin typeface="Arial"/>
                <a:ea typeface="Arial"/>
                <a:cs typeface="Arial"/>
                <a:sym typeface="Arial"/>
                <a:hlinkClick r:id="rId4">
                  <a:extLst>
                    <a:ext uri="{A12FA001-AC4F-418D-AE19-62706E023703}">
                      <ahyp:hlinkClr val="tx"/>
                    </a:ext>
                  </a:extLst>
                </a:hlinkClick>
              </a:rPr>
              <a:t>Stratford-upon-Avon</a:t>
            </a:r>
            <a:r>
              <a:rPr lang="en" sz="1350">
                <a:solidFill>
                  <a:srgbClr val="202122"/>
                </a:solidFill>
                <a:highlight>
                  <a:srgbClr val="FFFFFF"/>
                </a:highlight>
                <a:latin typeface="Arial"/>
                <a:ea typeface="Arial"/>
                <a:cs typeface="Arial"/>
                <a:sym typeface="Arial"/>
              </a:rPr>
              <a:t>, </a:t>
            </a:r>
            <a:r>
              <a:rPr lang="en" sz="1350">
                <a:solidFill>
                  <a:srgbClr val="0B0080"/>
                </a:solidFill>
                <a:highlight>
                  <a:srgbClr val="FFFFFF"/>
                </a:highlight>
                <a:uFill>
                  <a:noFill/>
                </a:uFill>
                <a:latin typeface="Arial"/>
                <a:ea typeface="Arial"/>
                <a:cs typeface="Arial"/>
                <a:sym typeface="Arial"/>
                <a:hlinkClick r:id="rId5">
                  <a:extLst>
                    <a:ext uri="{A12FA001-AC4F-418D-AE19-62706E023703}">
                      <ahyp:hlinkClr val="tx"/>
                    </a:ext>
                  </a:extLst>
                </a:hlinkClick>
              </a:rPr>
              <a:t>Warwickshire</a:t>
            </a:r>
            <a:r>
              <a:rPr lang="en" sz="1350">
                <a:solidFill>
                  <a:srgbClr val="202122"/>
                </a:solidFill>
                <a:highlight>
                  <a:srgbClr val="FFFFFF"/>
                </a:highlight>
                <a:latin typeface="Arial"/>
                <a:ea typeface="Arial"/>
                <a:cs typeface="Arial"/>
                <a:sym typeface="Arial"/>
              </a:rPr>
              <a:t>. At the age of 18, he married </a:t>
            </a:r>
            <a:r>
              <a:rPr lang="en" sz="1350">
                <a:solidFill>
                  <a:srgbClr val="0B0080"/>
                </a:solidFill>
                <a:highlight>
                  <a:srgbClr val="FFFFFF"/>
                </a:highlight>
                <a:uFill>
                  <a:noFill/>
                </a:uFill>
                <a:latin typeface="Arial"/>
                <a:ea typeface="Arial"/>
                <a:cs typeface="Arial"/>
                <a:sym typeface="Arial"/>
                <a:hlinkClick r:id="rId6">
                  <a:extLst>
                    <a:ext uri="{A12FA001-AC4F-418D-AE19-62706E023703}">
                      <ahyp:hlinkClr val="tx"/>
                    </a:ext>
                  </a:extLst>
                </a:hlinkClick>
              </a:rPr>
              <a:t>Anne Hathaway</a:t>
            </a:r>
            <a:r>
              <a:rPr lang="en" sz="1350">
                <a:solidFill>
                  <a:srgbClr val="202122"/>
                </a:solidFill>
                <a:highlight>
                  <a:srgbClr val="FFFFFF"/>
                </a:highlight>
                <a:latin typeface="Arial"/>
                <a:ea typeface="Arial"/>
                <a:cs typeface="Arial"/>
                <a:sym typeface="Arial"/>
              </a:rPr>
              <a:t>, with whom he had three children: </a:t>
            </a:r>
            <a:r>
              <a:rPr lang="en" sz="1350">
                <a:solidFill>
                  <a:srgbClr val="0B0080"/>
                </a:solidFill>
                <a:highlight>
                  <a:srgbClr val="FFFFFF"/>
                </a:highlight>
                <a:uFill>
                  <a:noFill/>
                </a:uFill>
                <a:latin typeface="Arial"/>
                <a:ea typeface="Arial"/>
                <a:cs typeface="Arial"/>
                <a:sym typeface="Arial"/>
                <a:hlinkClick r:id="rId7">
                  <a:extLst>
                    <a:ext uri="{A12FA001-AC4F-418D-AE19-62706E023703}">
                      <ahyp:hlinkClr val="tx"/>
                    </a:ext>
                  </a:extLst>
                </a:hlinkClick>
              </a:rPr>
              <a:t>Susanna</a:t>
            </a:r>
            <a:r>
              <a:rPr lang="en" sz="1350">
                <a:solidFill>
                  <a:srgbClr val="202122"/>
                </a:solidFill>
                <a:highlight>
                  <a:srgbClr val="FFFFFF"/>
                </a:highlight>
                <a:latin typeface="Arial"/>
                <a:ea typeface="Arial"/>
                <a:cs typeface="Arial"/>
                <a:sym typeface="Arial"/>
              </a:rPr>
              <a:t> and twins </a:t>
            </a:r>
            <a:r>
              <a:rPr lang="en" sz="1350">
                <a:solidFill>
                  <a:srgbClr val="0B0080"/>
                </a:solidFill>
                <a:highlight>
                  <a:srgbClr val="FFFFFF"/>
                </a:highlight>
                <a:uFill>
                  <a:noFill/>
                </a:uFill>
                <a:latin typeface="Arial"/>
                <a:ea typeface="Arial"/>
                <a:cs typeface="Arial"/>
                <a:sym typeface="Arial"/>
                <a:hlinkClick r:id="rId8">
                  <a:extLst>
                    <a:ext uri="{A12FA001-AC4F-418D-AE19-62706E023703}">
                      <ahyp:hlinkClr val="tx"/>
                    </a:ext>
                  </a:extLst>
                </a:hlinkClick>
              </a:rPr>
              <a:t>Hamnet</a:t>
            </a:r>
            <a:r>
              <a:rPr lang="en" sz="1350">
                <a:solidFill>
                  <a:srgbClr val="202122"/>
                </a:solidFill>
                <a:highlight>
                  <a:srgbClr val="FFFFFF"/>
                </a:highlight>
                <a:latin typeface="Arial"/>
                <a:ea typeface="Arial"/>
                <a:cs typeface="Arial"/>
                <a:sym typeface="Arial"/>
              </a:rPr>
              <a:t> and </a:t>
            </a:r>
            <a:r>
              <a:rPr lang="en" sz="1350">
                <a:solidFill>
                  <a:srgbClr val="0B0080"/>
                </a:solidFill>
                <a:highlight>
                  <a:srgbClr val="FFFFFF"/>
                </a:highlight>
                <a:uFill>
                  <a:noFill/>
                </a:uFill>
                <a:latin typeface="Arial"/>
                <a:ea typeface="Arial"/>
                <a:cs typeface="Arial"/>
                <a:sym typeface="Arial"/>
                <a:hlinkClick r:id="rId9">
                  <a:extLst>
                    <a:ext uri="{A12FA001-AC4F-418D-AE19-62706E023703}">
                      <ahyp:hlinkClr val="tx"/>
                    </a:ext>
                  </a:extLst>
                </a:hlinkClick>
              </a:rPr>
              <a:t>Judith</a:t>
            </a:r>
            <a:r>
              <a:rPr lang="en" sz="1350">
                <a:solidFill>
                  <a:srgbClr val="202122"/>
                </a:solidFill>
                <a:highlight>
                  <a:srgbClr val="FFFFFF"/>
                </a:highlight>
                <a:latin typeface="Arial"/>
                <a:ea typeface="Arial"/>
                <a:cs typeface="Arial"/>
                <a:sym typeface="Arial"/>
              </a:rPr>
              <a:t>. Sometime between 1585 and 1592, he began a successful career in London as an actor, writer, and part-owner of a </a:t>
            </a:r>
            <a:r>
              <a:rPr lang="en" sz="1350">
                <a:solidFill>
                  <a:srgbClr val="0B0080"/>
                </a:solidFill>
                <a:highlight>
                  <a:srgbClr val="FFFFFF"/>
                </a:highlight>
                <a:uFill>
                  <a:noFill/>
                </a:uFill>
                <a:latin typeface="Arial"/>
                <a:ea typeface="Arial"/>
                <a:cs typeface="Arial"/>
                <a:sym typeface="Arial"/>
                <a:hlinkClick r:id="rId10">
                  <a:extLst>
                    <a:ext uri="{A12FA001-AC4F-418D-AE19-62706E023703}">
                      <ahyp:hlinkClr val="tx"/>
                    </a:ext>
                  </a:extLst>
                </a:hlinkClick>
              </a:rPr>
              <a:t>playing company</a:t>
            </a:r>
            <a:r>
              <a:rPr lang="en" sz="1350">
                <a:solidFill>
                  <a:srgbClr val="202122"/>
                </a:solidFill>
                <a:highlight>
                  <a:srgbClr val="FFFFFF"/>
                </a:highlight>
                <a:latin typeface="Arial"/>
                <a:ea typeface="Arial"/>
                <a:cs typeface="Arial"/>
                <a:sym typeface="Arial"/>
              </a:rPr>
              <a:t>. </a:t>
            </a:r>
            <a:r>
              <a:rPr lang="en" sz="1250">
                <a:solidFill>
                  <a:srgbClr val="202122"/>
                </a:solidFill>
                <a:highlight>
                  <a:srgbClr val="FFFFFF"/>
                </a:highlight>
                <a:latin typeface="Arial"/>
                <a:ea typeface="Arial"/>
                <a:cs typeface="Arial"/>
                <a:sym typeface="Arial"/>
              </a:rPr>
              <a:t>At age 49 (around 1613), he appears to have retired to Stratford, where he died three years later.</a:t>
            </a:r>
            <a:endParaRPr sz="1950">
              <a:solidFill>
                <a:srgbClr val="202122"/>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First Publication of His Works</a:t>
            </a:r>
            <a:endParaRPr/>
          </a:p>
        </p:txBody>
      </p:sp>
      <p:sp>
        <p:nvSpPr>
          <p:cNvPr id="209" name="Google Shape;209;p2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50">
                <a:solidFill>
                  <a:srgbClr val="202122"/>
                </a:solidFill>
                <a:highlight>
                  <a:srgbClr val="FFFFFF"/>
                </a:highlight>
                <a:latin typeface="Arial"/>
                <a:ea typeface="Arial"/>
                <a:cs typeface="Arial"/>
                <a:sym typeface="Arial"/>
              </a:rPr>
              <a:t> </a:t>
            </a:r>
            <a:r>
              <a:rPr lang="en" sz="1550">
                <a:solidFill>
                  <a:srgbClr val="202122"/>
                </a:solidFill>
                <a:highlight>
                  <a:srgbClr val="FFFFFF"/>
                </a:highlight>
                <a:latin typeface="Arial"/>
                <a:ea typeface="Arial"/>
                <a:cs typeface="Arial"/>
                <a:sym typeface="Arial"/>
              </a:rPr>
              <a:t>In </a:t>
            </a:r>
            <a:r>
              <a:rPr b="1" lang="en" sz="1550">
                <a:solidFill>
                  <a:srgbClr val="202122"/>
                </a:solidFill>
                <a:highlight>
                  <a:srgbClr val="FFFFFF"/>
                </a:highlight>
                <a:latin typeface="Arial"/>
                <a:ea typeface="Arial"/>
                <a:cs typeface="Arial"/>
                <a:sym typeface="Arial"/>
              </a:rPr>
              <a:t>1623,</a:t>
            </a:r>
            <a:r>
              <a:rPr lang="en" sz="1550">
                <a:solidFill>
                  <a:srgbClr val="202122"/>
                </a:solidFill>
                <a:highlight>
                  <a:srgbClr val="FFFFFF"/>
                </a:highlight>
                <a:latin typeface="Arial"/>
                <a:ea typeface="Arial"/>
                <a:cs typeface="Arial"/>
                <a:sym typeface="Arial"/>
              </a:rPr>
              <a:t> two fellow actors and friends of Shakespeare's, </a:t>
            </a:r>
            <a:r>
              <a:rPr b="1" lang="en" sz="1550">
                <a:solidFill>
                  <a:srgbClr val="0B0080"/>
                </a:solidFill>
                <a:highlight>
                  <a:srgbClr val="FFFFFF"/>
                </a:highlight>
                <a:uFill>
                  <a:noFill/>
                </a:uFill>
                <a:latin typeface="Arial"/>
                <a:ea typeface="Arial"/>
                <a:cs typeface="Arial"/>
                <a:sym typeface="Arial"/>
                <a:hlinkClick r:id="rId3">
                  <a:extLst>
                    <a:ext uri="{A12FA001-AC4F-418D-AE19-62706E023703}">
                      <ahyp:hlinkClr val="tx"/>
                    </a:ext>
                  </a:extLst>
                </a:hlinkClick>
              </a:rPr>
              <a:t>John Heminges</a:t>
            </a:r>
            <a:r>
              <a:rPr b="1" lang="en" sz="1550">
                <a:solidFill>
                  <a:srgbClr val="202122"/>
                </a:solidFill>
                <a:highlight>
                  <a:srgbClr val="FFFFFF"/>
                </a:highlight>
                <a:latin typeface="Arial"/>
                <a:ea typeface="Arial"/>
                <a:cs typeface="Arial"/>
                <a:sym typeface="Arial"/>
              </a:rPr>
              <a:t> and </a:t>
            </a:r>
            <a:r>
              <a:rPr b="1" lang="en" sz="1550">
                <a:solidFill>
                  <a:srgbClr val="0B0080"/>
                </a:solidFill>
                <a:highlight>
                  <a:srgbClr val="FFFFFF"/>
                </a:highlight>
                <a:uFill>
                  <a:noFill/>
                </a:uFill>
                <a:latin typeface="Arial"/>
                <a:ea typeface="Arial"/>
                <a:cs typeface="Arial"/>
                <a:sym typeface="Arial"/>
                <a:hlinkClick r:id="rId4">
                  <a:extLst>
                    <a:ext uri="{A12FA001-AC4F-418D-AE19-62706E023703}">
                      <ahyp:hlinkClr val="tx"/>
                    </a:ext>
                  </a:extLst>
                </a:hlinkClick>
              </a:rPr>
              <a:t>Henry Condell</a:t>
            </a:r>
            <a:r>
              <a:rPr lang="en" sz="1550">
                <a:solidFill>
                  <a:srgbClr val="202122"/>
                </a:solidFill>
                <a:highlight>
                  <a:srgbClr val="FFFFFF"/>
                </a:highlight>
                <a:latin typeface="Arial"/>
                <a:ea typeface="Arial"/>
                <a:cs typeface="Arial"/>
                <a:sym typeface="Arial"/>
              </a:rPr>
              <a:t>, published a more definitive text known as </a:t>
            </a:r>
            <a:r>
              <a:rPr b="1" lang="en" sz="1550">
                <a:solidFill>
                  <a:srgbClr val="202122"/>
                </a:solidFill>
                <a:highlight>
                  <a:srgbClr val="FFFFFF"/>
                </a:highlight>
                <a:latin typeface="Arial"/>
                <a:ea typeface="Arial"/>
                <a:cs typeface="Arial"/>
                <a:sym typeface="Arial"/>
              </a:rPr>
              <a:t>the </a:t>
            </a:r>
            <a:r>
              <a:rPr b="1" lang="en" sz="1550">
                <a:solidFill>
                  <a:srgbClr val="0B0080"/>
                </a:solidFill>
                <a:highlight>
                  <a:srgbClr val="FFFFFF"/>
                </a:highlight>
                <a:uFill>
                  <a:noFill/>
                </a:uFill>
                <a:latin typeface="Arial"/>
                <a:ea typeface="Arial"/>
                <a:cs typeface="Arial"/>
                <a:sym typeface="Arial"/>
                <a:hlinkClick r:id="rId5">
                  <a:extLst>
                    <a:ext uri="{A12FA001-AC4F-418D-AE19-62706E023703}">
                      <ahyp:hlinkClr val="tx"/>
                    </a:ext>
                  </a:extLst>
                </a:hlinkClick>
              </a:rPr>
              <a:t>First Folio</a:t>
            </a:r>
            <a:r>
              <a:rPr b="1" lang="en" sz="1550">
                <a:solidFill>
                  <a:srgbClr val="202122"/>
                </a:solidFill>
                <a:highlight>
                  <a:srgbClr val="FFFFFF"/>
                </a:highlight>
                <a:latin typeface="Arial"/>
                <a:ea typeface="Arial"/>
                <a:cs typeface="Arial"/>
                <a:sym typeface="Arial"/>
              </a:rPr>
              <a:t>,</a:t>
            </a:r>
            <a:r>
              <a:rPr lang="en" sz="1550">
                <a:solidFill>
                  <a:srgbClr val="202122"/>
                </a:solidFill>
                <a:highlight>
                  <a:srgbClr val="FFFFFF"/>
                </a:highlight>
                <a:latin typeface="Arial"/>
                <a:ea typeface="Arial"/>
                <a:cs typeface="Arial"/>
                <a:sym typeface="Arial"/>
              </a:rPr>
              <a:t> a posthumous collected edition of Shakespeare's dramatic works that included all but two of his plays. The volume was prefaced with a poem by </a:t>
            </a:r>
            <a:r>
              <a:rPr b="1" lang="en" sz="1550">
                <a:solidFill>
                  <a:srgbClr val="0B0080"/>
                </a:solidFill>
                <a:highlight>
                  <a:srgbClr val="FFFFFF"/>
                </a:highlight>
                <a:uFill>
                  <a:noFill/>
                </a:uFill>
                <a:latin typeface="Arial"/>
                <a:ea typeface="Arial"/>
                <a:cs typeface="Arial"/>
                <a:sym typeface="Arial"/>
                <a:hlinkClick r:id="rId6">
                  <a:extLst>
                    <a:ext uri="{A12FA001-AC4F-418D-AE19-62706E023703}">
                      <ahyp:hlinkClr val="tx"/>
                    </a:ext>
                  </a:extLst>
                </a:hlinkClick>
              </a:rPr>
              <a:t>Ben Jonson</a:t>
            </a:r>
            <a:r>
              <a:rPr b="1" lang="en" sz="1550">
                <a:solidFill>
                  <a:srgbClr val="202122"/>
                </a:solidFill>
                <a:highlight>
                  <a:srgbClr val="FFFFFF"/>
                </a:highlight>
                <a:latin typeface="Arial"/>
                <a:ea typeface="Arial"/>
                <a:cs typeface="Arial"/>
                <a:sym typeface="Arial"/>
              </a:rPr>
              <a:t>,</a:t>
            </a:r>
            <a:r>
              <a:rPr lang="en" sz="1550">
                <a:solidFill>
                  <a:srgbClr val="202122"/>
                </a:solidFill>
                <a:highlight>
                  <a:srgbClr val="FFFFFF"/>
                </a:highlight>
                <a:latin typeface="Arial"/>
                <a:ea typeface="Arial"/>
                <a:cs typeface="Arial"/>
                <a:sym typeface="Arial"/>
              </a:rPr>
              <a:t> in which Jonson presciently hailed Shakespeare in a now-famous quote as "not of an age, but for all time".</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819150" y="235125"/>
            <a:ext cx="7505700" cy="6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Like It: A Pastoral Comedy</a:t>
            </a:r>
            <a:endParaRPr/>
          </a:p>
        </p:txBody>
      </p:sp>
      <p:sp>
        <p:nvSpPr>
          <p:cNvPr id="215" name="Google Shape;215;p25"/>
          <p:cNvSpPr txBox="1"/>
          <p:nvPr>
            <p:ph idx="1" type="body"/>
          </p:nvPr>
        </p:nvSpPr>
        <p:spPr>
          <a:xfrm>
            <a:off x="819150" y="940525"/>
            <a:ext cx="7505700" cy="34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202122"/>
                </a:solidFill>
                <a:highlight>
                  <a:srgbClr val="FFFFFF"/>
                </a:highlight>
                <a:latin typeface="Arial"/>
                <a:ea typeface="Arial"/>
                <a:cs typeface="Arial"/>
                <a:sym typeface="Arial"/>
              </a:rPr>
              <a:t>The direct and immediate source of </a:t>
            </a:r>
            <a:r>
              <a:rPr i="1" lang="en" sz="1750">
                <a:solidFill>
                  <a:srgbClr val="202122"/>
                </a:solidFill>
                <a:highlight>
                  <a:srgbClr val="FFFFFF"/>
                </a:highlight>
                <a:latin typeface="Arial"/>
                <a:ea typeface="Arial"/>
                <a:cs typeface="Arial"/>
                <a:sym typeface="Arial"/>
              </a:rPr>
              <a:t>As You Like It</a:t>
            </a:r>
            <a:r>
              <a:rPr lang="en" sz="1750">
                <a:solidFill>
                  <a:srgbClr val="202122"/>
                </a:solidFill>
                <a:highlight>
                  <a:srgbClr val="FFFFFF"/>
                </a:highlight>
                <a:latin typeface="Arial"/>
                <a:ea typeface="Arial"/>
                <a:cs typeface="Arial"/>
                <a:sym typeface="Arial"/>
              </a:rPr>
              <a:t> is </a:t>
            </a:r>
            <a:r>
              <a:rPr lang="en" sz="1750">
                <a:solidFill>
                  <a:srgbClr val="0B0080"/>
                </a:solidFill>
                <a:highlight>
                  <a:srgbClr val="FFFFFF"/>
                </a:highlight>
                <a:uFill>
                  <a:noFill/>
                </a:uFill>
                <a:latin typeface="Arial"/>
                <a:ea typeface="Arial"/>
                <a:cs typeface="Arial"/>
                <a:sym typeface="Arial"/>
                <a:hlinkClick r:id="rId3">
                  <a:extLst>
                    <a:ext uri="{A12FA001-AC4F-418D-AE19-62706E023703}">
                      <ahyp:hlinkClr val="tx"/>
                    </a:ext>
                  </a:extLst>
                </a:hlinkClick>
              </a:rPr>
              <a:t>Thomas Lodge</a:t>
            </a:r>
            <a:r>
              <a:rPr lang="en" sz="1750">
                <a:solidFill>
                  <a:srgbClr val="202122"/>
                </a:solidFill>
                <a:highlight>
                  <a:srgbClr val="FFFFFF"/>
                </a:highlight>
                <a:latin typeface="Arial"/>
                <a:ea typeface="Arial"/>
                <a:cs typeface="Arial"/>
                <a:sym typeface="Arial"/>
              </a:rPr>
              <a:t>'s </a:t>
            </a:r>
            <a:r>
              <a:rPr i="1" lang="en" sz="1750">
                <a:solidFill>
                  <a:srgbClr val="202122"/>
                </a:solidFill>
                <a:highlight>
                  <a:srgbClr val="FFFFFF"/>
                </a:highlight>
                <a:latin typeface="Arial"/>
                <a:ea typeface="Arial"/>
                <a:cs typeface="Arial"/>
                <a:sym typeface="Arial"/>
              </a:rPr>
              <a:t>Rosalynde, Euphues Golden Legacie</a:t>
            </a:r>
            <a:r>
              <a:rPr lang="en" sz="1750">
                <a:solidFill>
                  <a:srgbClr val="202122"/>
                </a:solidFill>
                <a:highlight>
                  <a:srgbClr val="FFFFFF"/>
                </a:highlight>
                <a:latin typeface="Arial"/>
                <a:ea typeface="Arial"/>
                <a:cs typeface="Arial"/>
                <a:sym typeface="Arial"/>
              </a:rPr>
              <a:t>, written 1586–87 and first published in 1590. Lodge's story is based upon "</a:t>
            </a:r>
            <a:r>
              <a:rPr lang="en" sz="1750">
                <a:solidFill>
                  <a:srgbClr val="0B0080"/>
                </a:solidFill>
                <a:highlight>
                  <a:srgbClr val="FFFFFF"/>
                </a:highlight>
                <a:uFill>
                  <a:noFill/>
                </a:uFill>
                <a:latin typeface="Arial"/>
                <a:ea typeface="Arial"/>
                <a:cs typeface="Arial"/>
                <a:sym typeface="Arial"/>
                <a:hlinkClick r:id="rId4">
                  <a:extLst>
                    <a:ext uri="{A12FA001-AC4F-418D-AE19-62706E023703}">
                      <ahyp:hlinkClr val="tx"/>
                    </a:ext>
                  </a:extLst>
                </a:hlinkClick>
              </a:rPr>
              <a:t>The Tale of Gamelyn</a:t>
            </a:r>
            <a:r>
              <a:rPr lang="en" sz="1750">
                <a:solidFill>
                  <a:srgbClr val="202122"/>
                </a:solidFill>
                <a:highlight>
                  <a:srgbClr val="FFFFFF"/>
                </a:highlight>
                <a:latin typeface="Arial"/>
                <a:ea typeface="Arial"/>
                <a:cs typeface="Arial"/>
                <a:sym typeface="Arial"/>
              </a:rPr>
              <a:t>".</a:t>
            </a:r>
            <a:endParaRPr baseline="30000" sz="2000"/>
          </a:p>
          <a:p>
            <a:pPr indent="0" lvl="0" marL="0" rtl="0" algn="l">
              <a:spcBef>
                <a:spcPts val="1600"/>
              </a:spcBef>
              <a:spcAft>
                <a:spcPts val="1600"/>
              </a:spcAft>
              <a:buNone/>
            </a:pPr>
            <a:r>
              <a:rPr i="1" lang="en" sz="1750">
                <a:solidFill>
                  <a:srgbClr val="202122"/>
                </a:solidFill>
                <a:highlight>
                  <a:srgbClr val="FFFFFF"/>
                </a:highlight>
                <a:latin typeface="Arial"/>
                <a:ea typeface="Arial"/>
                <a:cs typeface="Arial"/>
                <a:sym typeface="Arial"/>
              </a:rPr>
              <a:t>As You Like It</a:t>
            </a:r>
            <a:r>
              <a:rPr lang="en" sz="1750">
                <a:solidFill>
                  <a:srgbClr val="202122"/>
                </a:solidFill>
                <a:highlight>
                  <a:srgbClr val="FFFFFF"/>
                </a:highlight>
                <a:latin typeface="Arial"/>
                <a:ea typeface="Arial"/>
                <a:cs typeface="Arial"/>
                <a:sym typeface="Arial"/>
              </a:rPr>
              <a:t> was first printed in the collected edition of Shakespeare's plays, known as the </a:t>
            </a:r>
            <a:r>
              <a:rPr lang="en" sz="1750">
                <a:solidFill>
                  <a:srgbClr val="0B0080"/>
                </a:solidFill>
                <a:highlight>
                  <a:srgbClr val="FFFFFF"/>
                </a:highlight>
                <a:uFill>
                  <a:noFill/>
                </a:uFill>
                <a:latin typeface="Arial"/>
                <a:ea typeface="Arial"/>
                <a:cs typeface="Arial"/>
                <a:sym typeface="Arial"/>
                <a:hlinkClick r:id="rId5">
                  <a:extLst>
                    <a:ext uri="{A12FA001-AC4F-418D-AE19-62706E023703}">
                      <ahyp:hlinkClr val="tx"/>
                    </a:ext>
                  </a:extLst>
                </a:hlinkClick>
              </a:rPr>
              <a:t>First Folio</a:t>
            </a:r>
            <a:r>
              <a:rPr lang="en" sz="1750">
                <a:solidFill>
                  <a:srgbClr val="202122"/>
                </a:solidFill>
                <a:highlight>
                  <a:srgbClr val="FFFFFF"/>
                </a:highlight>
                <a:latin typeface="Arial"/>
                <a:ea typeface="Arial"/>
                <a:cs typeface="Arial"/>
                <a:sym typeface="Arial"/>
              </a:rPr>
              <a:t>, during 1623. By means of evidences, external and internal, the date of composition of the play has been approximately fixed at a period between the end of 1598 and the middle of 1599.</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819150" y="369525"/>
            <a:ext cx="7505700" cy="7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Macbeth</a:t>
            </a:r>
            <a:endParaRPr i="1"/>
          </a:p>
        </p:txBody>
      </p:sp>
      <p:sp>
        <p:nvSpPr>
          <p:cNvPr id="221" name="Google Shape;221;p26"/>
          <p:cNvSpPr txBox="1"/>
          <p:nvPr>
            <p:ph idx="1" type="body"/>
          </p:nvPr>
        </p:nvSpPr>
        <p:spPr>
          <a:xfrm>
            <a:off x="819150" y="898875"/>
            <a:ext cx="7505700" cy="353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t>A tragedy</a:t>
            </a:r>
            <a:r>
              <a:rPr lang="en" sz="1050">
                <a:solidFill>
                  <a:srgbClr val="202122"/>
                </a:solidFill>
                <a:highlight>
                  <a:srgbClr val="FFFFFF"/>
                </a:highlight>
                <a:latin typeface="Arial"/>
                <a:ea typeface="Arial"/>
                <a:cs typeface="Arial"/>
                <a:sym typeface="Arial"/>
              </a:rPr>
              <a:t> </a:t>
            </a:r>
            <a:r>
              <a:rPr lang="en" sz="1800">
                <a:solidFill>
                  <a:srgbClr val="202122"/>
                </a:solidFill>
                <a:highlight>
                  <a:srgbClr val="FFFFFF"/>
                </a:highlight>
                <a:latin typeface="Arial"/>
                <a:ea typeface="Arial"/>
                <a:cs typeface="Arial"/>
                <a:sym typeface="Arial"/>
              </a:rPr>
              <a:t>placed near to Shakespeare's other greatest tragedies, </a:t>
            </a:r>
            <a:r>
              <a:rPr i="1" lang="en" sz="1800">
                <a:solidFill>
                  <a:srgbClr val="202122"/>
                </a:solidFill>
                <a:highlight>
                  <a:srgbClr val="FFFFFF"/>
                </a:highlight>
                <a:latin typeface="Arial"/>
                <a:ea typeface="Arial"/>
                <a:cs typeface="Arial"/>
                <a:sym typeface="Arial"/>
              </a:rPr>
              <a:t>Hemlet, Othello and King Lear</a:t>
            </a:r>
            <a:endParaRPr sz="1800">
              <a:solidFill>
                <a:srgbClr val="202122"/>
              </a:solidFill>
              <a:highlight>
                <a:srgbClr val="FFFFFF"/>
              </a:highlight>
              <a:latin typeface="Arial"/>
              <a:ea typeface="Arial"/>
              <a:cs typeface="Arial"/>
              <a:sym typeface="Arial"/>
            </a:endParaRPr>
          </a:p>
          <a:p>
            <a:pPr indent="0" lvl="0" marL="0" rtl="0" algn="l">
              <a:spcBef>
                <a:spcPts val="1600"/>
              </a:spcBef>
              <a:spcAft>
                <a:spcPts val="0"/>
              </a:spcAft>
              <a:buNone/>
            </a:pPr>
            <a:r>
              <a:rPr lang="en" sz="1800">
                <a:solidFill>
                  <a:srgbClr val="202122"/>
                </a:solidFill>
                <a:highlight>
                  <a:srgbClr val="FFFFFF"/>
                </a:highlight>
                <a:latin typeface="Arial"/>
                <a:ea typeface="Arial"/>
                <a:cs typeface="Arial"/>
                <a:sym typeface="Arial"/>
              </a:rPr>
              <a:t>Publication</a:t>
            </a:r>
            <a:endParaRPr sz="1800">
              <a:solidFill>
                <a:srgbClr val="202122"/>
              </a:solidFill>
              <a:highlight>
                <a:srgbClr val="FFFFFF"/>
              </a:highlight>
              <a:latin typeface="Arial"/>
              <a:ea typeface="Arial"/>
              <a:cs typeface="Arial"/>
              <a:sym typeface="Arial"/>
            </a:endParaRPr>
          </a:p>
          <a:p>
            <a:pPr indent="0" lvl="0" marL="0" rtl="0" algn="l">
              <a:spcBef>
                <a:spcPts val="1600"/>
              </a:spcBef>
              <a:spcAft>
                <a:spcPts val="1600"/>
              </a:spcAft>
              <a:buNone/>
            </a:pPr>
            <a:r>
              <a:rPr i="1" lang="en" sz="1650">
                <a:solidFill>
                  <a:srgbClr val="202122"/>
                </a:solidFill>
                <a:highlight>
                  <a:srgbClr val="FFFFFF"/>
                </a:highlight>
                <a:latin typeface="Arial"/>
                <a:ea typeface="Arial"/>
                <a:cs typeface="Arial"/>
                <a:sym typeface="Arial"/>
              </a:rPr>
              <a:t>Macbeth</a:t>
            </a:r>
            <a:r>
              <a:rPr lang="en" sz="1650">
                <a:solidFill>
                  <a:srgbClr val="202122"/>
                </a:solidFill>
                <a:highlight>
                  <a:srgbClr val="FFFFFF"/>
                </a:highlight>
                <a:latin typeface="Arial"/>
                <a:ea typeface="Arial"/>
                <a:cs typeface="Arial"/>
                <a:sym typeface="Arial"/>
              </a:rPr>
              <a:t> cannot be dated precisely.</a:t>
            </a:r>
            <a:r>
              <a:rPr lang="en" sz="1450">
                <a:solidFill>
                  <a:srgbClr val="202122"/>
                </a:solidFill>
                <a:highlight>
                  <a:srgbClr val="FFFFFF"/>
                </a:highlight>
                <a:latin typeface="Arial"/>
                <a:ea typeface="Arial"/>
                <a:cs typeface="Arial"/>
                <a:sym typeface="Arial"/>
              </a:rPr>
              <a:t>Some scholars have placed the original writing of the play as early as</a:t>
            </a:r>
            <a:r>
              <a:rPr lang="en" sz="1450" u="sng">
                <a:solidFill>
                  <a:srgbClr val="202122"/>
                </a:solidFill>
                <a:highlight>
                  <a:srgbClr val="FFFFFF"/>
                </a:highlight>
                <a:latin typeface="Arial"/>
                <a:ea typeface="Arial"/>
                <a:cs typeface="Arial"/>
                <a:sym typeface="Arial"/>
              </a:rPr>
              <a:t> 1599,</a:t>
            </a:r>
            <a:r>
              <a:rPr lang="en" sz="1450">
                <a:solidFill>
                  <a:srgbClr val="202122"/>
                </a:solidFill>
                <a:highlight>
                  <a:srgbClr val="FFFFFF"/>
                </a:highlight>
                <a:latin typeface="Arial"/>
                <a:ea typeface="Arial"/>
                <a:cs typeface="Arial"/>
                <a:sym typeface="Arial"/>
              </a:rPr>
              <a:t>but most believe that the play is unlikely to have been composed earlier than </a:t>
            </a:r>
            <a:r>
              <a:rPr lang="en" sz="1450" u="sng">
                <a:solidFill>
                  <a:srgbClr val="202122"/>
                </a:solidFill>
                <a:highlight>
                  <a:srgbClr val="FFFFFF"/>
                </a:highlight>
                <a:latin typeface="Arial"/>
                <a:ea typeface="Arial"/>
                <a:cs typeface="Arial"/>
                <a:sym typeface="Arial"/>
              </a:rPr>
              <a:t>1603,</a:t>
            </a:r>
            <a:r>
              <a:rPr lang="en" sz="1450">
                <a:solidFill>
                  <a:srgbClr val="202122"/>
                </a:solidFill>
                <a:highlight>
                  <a:srgbClr val="FFFFFF"/>
                </a:highlight>
                <a:latin typeface="Arial"/>
                <a:ea typeface="Arial"/>
                <a:cs typeface="Arial"/>
                <a:sym typeface="Arial"/>
              </a:rPr>
              <a:t> as the play is widely seen to celebrate King James' ancestors and the Stuart accession to the throne in 1603. Many people agree that </a:t>
            </a:r>
            <a:r>
              <a:rPr i="1" lang="en" sz="1450">
                <a:solidFill>
                  <a:srgbClr val="202122"/>
                </a:solidFill>
                <a:highlight>
                  <a:srgbClr val="FFFFFF"/>
                </a:highlight>
                <a:latin typeface="Arial"/>
                <a:ea typeface="Arial"/>
                <a:cs typeface="Arial"/>
                <a:sym typeface="Arial"/>
              </a:rPr>
              <a:t>Macbeth</a:t>
            </a:r>
            <a:r>
              <a:rPr lang="en" sz="1450">
                <a:solidFill>
                  <a:srgbClr val="202122"/>
                </a:solidFill>
                <a:highlight>
                  <a:srgbClr val="FFFFFF"/>
                </a:highlight>
                <a:latin typeface="Arial"/>
                <a:ea typeface="Arial"/>
                <a:cs typeface="Arial"/>
                <a:sym typeface="Arial"/>
              </a:rPr>
              <a:t> was written in the year </a:t>
            </a:r>
            <a:r>
              <a:rPr lang="en" sz="1450" u="sng">
                <a:solidFill>
                  <a:srgbClr val="202122"/>
                </a:solidFill>
                <a:highlight>
                  <a:srgbClr val="FFFFFF"/>
                </a:highlight>
                <a:latin typeface="Arial"/>
                <a:ea typeface="Arial"/>
                <a:cs typeface="Arial"/>
                <a:sym typeface="Arial"/>
              </a:rPr>
              <a:t>1606</a:t>
            </a:r>
            <a:r>
              <a:rPr lang="en" sz="1450">
                <a:solidFill>
                  <a:srgbClr val="202122"/>
                </a:solidFill>
                <a:highlight>
                  <a:srgbClr val="FFFFFF"/>
                </a:highlight>
                <a:latin typeface="Arial"/>
                <a:ea typeface="Arial"/>
                <a:cs typeface="Arial"/>
                <a:sym typeface="Arial"/>
              </a:rPr>
              <a:t>, citing multiple allusions to the Gunpowder Plot of 1605 and its ensuing trials. However, A. R. Braunmuller finds the 1605–06 arguments inconclusive, and argues only for an earliest date of 1603. Simon Forman saw </a:t>
            </a:r>
            <a:r>
              <a:rPr i="1" lang="en" sz="1450">
                <a:solidFill>
                  <a:srgbClr val="202122"/>
                </a:solidFill>
                <a:highlight>
                  <a:srgbClr val="FFFFFF"/>
                </a:highlight>
                <a:latin typeface="Arial"/>
                <a:ea typeface="Arial"/>
                <a:cs typeface="Arial"/>
                <a:sym typeface="Arial"/>
              </a:rPr>
              <a:t>Macbeth</a:t>
            </a:r>
            <a:r>
              <a:rPr lang="en" sz="1450">
                <a:solidFill>
                  <a:srgbClr val="202122"/>
                </a:solidFill>
                <a:highlight>
                  <a:srgbClr val="FFFFFF"/>
                </a:highlight>
                <a:latin typeface="Arial"/>
                <a:ea typeface="Arial"/>
                <a:cs typeface="Arial"/>
                <a:sym typeface="Arial"/>
              </a:rPr>
              <a:t> at the Globe in 1610 or 1611.</a:t>
            </a:r>
            <a:r>
              <a:rPr i="1" lang="en" sz="1450">
                <a:solidFill>
                  <a:srgbClr val="202122"/>
                </a:solidFill>
                <a:highlight>
                  <a:srgbClr val="FFFFFF"/>
                </a:highlight>
                <a:latin typeface="Arial"/>
                <a:ea typeface="Arial"/>
                <a:cs typeface="Arial"/>
                <a:sym typeface="Arial"/>
              </a:rPr>
              <a:t>Macbeth</a:t>
            </a:r>
            <a:r>
              <a:rPr lang="en" sz="1450">
                <a:solidFill>
                  <a:srgbClr val="202122"/>
                </a:solidFill>
                <a:highlight>
                  <a:srgbClr val="FFFFFF"/>
                </a:highlight>
                <a:latin typeface="Arial"/>
                <a:ea typeface="Arial"/>
                <a:cs typeface="Arial"/>
                <a:sym typeface="Arial"/>
              </a:rPr>
              <a:t> was first printed in the First Folio of 1623.</a:t>
            </a:r>
            <a:endParaRPr sz="2600">
              <a:solidFill>
                <a:srgbClr val="202122"/>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Context:</a:t>
            </a:r>
            <a:endParaRPr sz="2400"/>
          </a:p>
          <a:p>
            <a:pPr indent="0" lvl="0" marL="0" rtl="0" algn="l">
              <a:spcBef>
                <a:spcPts val="1600"/>
              </a:spcBef>
              <a:spcAft>
                <a:spcPts val="1600"/>
              </a:spcAft>
              <a:buNone/>
            </a:pPr>
            <a:r>
              <a:rPr lang="en" sz="2400" u="sng"/>
              <a:t>Invention of printing machine in 1485</a:t>
            </a:r>
            <a:r>
              <a:rPr lang="en" sz="2400"/>
              <a:t>; William Caxton issued the first imaginative book to be published in England -Sir Thomas Malory’s retelling of the Arthurian legends as </a:t>
            </a:r>
            <a:r>
              <a:rPr i="1" lang="en" sz="2400"/>
              <a:t>Le Morte D’Arthur</a:t>
            </a:r>
            <a:endParaRPr i="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2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Exploration of the World </a:t>
            </a:r>
            <a:endParaRPr/>
          </a:p>
        </p:txBody>
      </p:sp>
      <p:sp>
        <p:nvSpPr>
          <p:cNvPr id="141" name="Google Shape;141;p15"/>
          <p:cNvSpPr txBox="1"/>
          <p:nvPr>
            <p:ph idx="1" type="body"/>
          </p:nvPr>
        </p:nvSpPr>
        <p:spPr>
          <a:xfrm>
            <a:off x="819150" y="209180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t>In 1492, Christopher Columbus’s voyage to the Americas opened European eyes to the existence of the New World.</a:t>
            </a:r>
            <a:endParaRPr sz="2400" u="sng"/>
          </a:p>
          <a:p>
            <a:pPr indent="0" lvl="0" marL="0" rtl="0" algn="l">
              <a:spcBef>
                <a:spcPts val="1600"/>
              </a:spcBef>
              <a:spcAft>
                <a:spcPts val="1600"/>
              </a:spcAft>
              <a:buNone/>
            </a:pPr>
            <a:r>
              <a:rPr lang="en" sz="2400"/>
              <a:t>Rise of Renaissance “ the rebirth of learning and culture”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Elizabethan Age(1558-1603)</a:t>
            </a:r>
            <a:endParaRPr/>
          </a:p>
        </p:txBody>
      </p:sp>
      <p:sp>
        <p:nvSpPr>
          <p:cNvPr id="147" name="Google Shape;147;p1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Renaissance reached its peak during the reign of Queen Elizabeth I.</a:t>
            </a:r>
            <a:endParaRPr sz="2400"/>
          </a:p>
          <a:p>
            <a:pPr indent="0" lvl="0" marL="0" rtl="0" algn="l">
              <a:spcBef>
                <a:spcPts val="1600"/>
              </a:spcBef>
              <a:spcAft>
                <a:spcPts val="1600"/>
              </a:spcAft>
              <a:buNone/>
            </a:pPr>
            <a:r>
              <a:rPr lang="en" sz="2400"/>
              <a:t>In 1588, the Spanish Armada, the fleet of the Catholic King Philip of Spain, was defeated.</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Theatre in Elizabethan Age</a:t>
            </a:r>
            <a:endParaRPr/>
          </a:p>
          <a:p>
            <a:pPr indent="0" lvl="0" marL="0" rtl="0" algn="l">
              <a:spcBef>
                <a:spcPts val="0"/>
              </a:spcBef>
              <a:spcAft>
                <a:spcPts val="0"/>
              </a:spcAft>
              <a:buNone/>
            </a:pPr>
            <a:r>
              <a:t/>
            </a:r>
            <a:endParaRPr/>
          </a:p>
        </p:txBody>
      </p:sp>
      <p:sp>
        <p:nvSpPr>
          <p:cNvPr id="153" name="Google Shape;153;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First public theatre in 1576, the stage became the place for debate, spectacle, and entertainment.</a:t>
            </a:r>
            <a:endParaRPr sz="2400"/>
          </a:p>
          <a:p>
            <a:pPr indent="0" lvl="0" marL="0" rtl="0" algn="l">
              <a:spcBef>
                <a:spcPts val="1600"/>
              </a:spcBef>
              <a:spcAft>
                <a:spcPts val="1600"/>
              </a:spcAft>
              <a:buNone/>
            </a:pPr>
            <a:r>
              <a:rPr lang="en" sz="2400"/>
              <a:t>Hence it led to the development of modern English as a national language.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Wits</a:t>
            </a:r>
            <a:endParaRPr/>
          </a:p>
          <a:p>
            <a:pPr indent="0" lvl="0" marL="0" rtl="0" algn="l">
              <a:spcBef>
                <a:spcPts val="0"/>
              </a:spcBef>
              <a:spcAft>
                <a:spcPts val="0"/>
              </a:spcAft>
              <a:buNone/>
            </a:pPr>
            <a:r>
              <a:t/>
            </a:r>
            <a:endParaRPr/>
          </a:p>
        </p:txBody>
      </p:sp>
      <p:sp>
        <p:nvSpPr>
          <p:cNvPr id="159" name="Google Shape;159;p1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Christopher Marlowe, Robert Greene, George Peele, Thomas Nashe and Thomas Lodge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6" name="Google Shape;166;p19"/>
          <p:cNvSpPr/>
          <p:nvPr/>
        </p:nvSpPr>
        <p:spPr>
          <a:xfrm>
            <a:off x="3829550" y="1257800"/>
            <a:ext cx="1667400" cy="6354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oboto"/>
                <a:ea typeface="Roboto"/>
                <a:cs typeface="Roboto"/>
                <a:sym typeface="Roboto"/>
              </a:rPr>
              <a:t>Theatre</a:t>
            </a:r>
            <a:endParaRPr sz="3000">
              <a:solidFill>
                <a:srgbClr val="FFFFFF"/>
              </a:solidFill>
            </a:endParaRPr>
          </a:p>
        </p:txBody>
      </p:sp>
      <p:sp>
        <p:nvSpPr>
          <p:cNvPr id="167" name="Google Shape;167;p19"/>
          <p:cNvSpPr/>
          <p:nvPr/>
        </p:nvSpPr>
        <p:spPr>
          <a:xfrm>
            <a:off x="5584475" y="2157650"/>
            <a:ext cx="1538100" cy="6354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rPr>
              <a:t>Tragedy</a:t>
            </a:r>
            <a:endParaRPr sz="2400">
              <a:solidFill>
                <a:srgbClr val="FFFFFF"/>
              </a:solidFill>
            </a:endParaRPr>
          </a:p>
        </p:txBody>
      </p:sp>
      <p:sp>
        <p:nvSpPr>
          <p:cNvPr id="168" name="Google Shape;168;p19"/>
          <p:cNvSpPr/>
          <p:nvPr/>
        </p:nvSpPr>
        <p:spPr>
          <a:xfrm>
            <a:off x="2032650" y="2157649"/>
            <a:ext cx="1538100" cy="6354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Comedy</a:t>
            </a:r>
            <a:endParaRPr sz="2400">
              <a:solidFill>
                <a:srgbClr val="FFFFFF"/>
              </a:solidFill>
            </a:endParaRPr>
          </a:p>
        </p:txBody>
      </p:sp>
      <p:sp>
        <p:nvSpPr>
          <p:cNvPr id="169" name="Google Shape;169;p19"/>
          <p:cNvSpPr/>
          <p:nvPr/>
        </p:nvSpPr>
        <p:spPr>
          <a:xfrm>
            <a:off x="1187400" y="3057349"/>
            <a:ext cx="1538100" cy="6354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Terence</a:t>
            </a:r>
            <a:endParaRPr sz="1800">
              <a:solidFill>
                <a:srgbClr val="FFFFFF"/>
              </a:solidFill>
            </a:endParaRPr>
          </a:p>
        </p:txBody>
      </p:sp>
      <p:sp>
        <p:nvSpPr>
          <p:cNvPr id="170" name="Google Shape;170;p19"/>
          <p:cNvSpPr/>
          <p:nvPr/>
        </p:nvSpPr>
        <p:spPr>
          <a:xfrm>
            <a:off x="2877900" y="3057500"/>
            <a:ext cx="1538100" cy="6354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Plautus</a:t>
            </a:r>
            <a:endParaRPr sz="1800">
              <a:solidFill>
                <a:srgbClr val="FFFFFF"/>
              </a:solidFill>
            </a:endParaRPr>
          </a:p>
        </p:txBody>
      </p:sp>
      <p:sp>
        <p:nvSpPr>
          <p:cNvPr id="171" name="Google Shape;171;p19"/>
          <p:cNvSpPr/>
          <p:nvPr/>
        </p:nvSpPr>
        <p:spPr>
          <a:xfrm>
            <a:off x="4728000" y="3150499"/>
            <a:ext cx="1538100" cy="5424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Seneca</a:t>
            </a:r>
            <a:endParaRPr sz="1800">
              <a:solidFill>
                <a:srgbClr val="FFFFFF"/>
              </a:solidFill>
            </a:endParaRPr>
          </a:p>
        </p:txBody>
      </p:sp>
      <p:cxnSp>
        <p:nvCxnSpPr>
          <p:cNvPr id="172" name="Google Shape;172;p19"/>
          <p:cNvCxnSpPr>
            <a:stCxn id="166" idx="2"/>
            <a:endCxn id="167" idx="0"/>
          </p:cNvCxnSpPr>
          <p:nvPr/>
        </p:nvCxnSpPr>
        <p:spPr>
          <a:xfrm flipH="1" rot="-5400000">
            <a:off x="5376050" y="1180400"/>
            <a:ext cx="264600" cy="1690200"/>
          </a:xfrm>
          <a:prstGeom prst="bentConnector3">
            <a:avLst>
              <a:gd fmla="val 49972" name="adj1"/>
            </a:avLst>
          </a:prstGeom>
          <a:noFill/>
          <a:ln cap="flat" cmpd="sng" w="9525">
            <a:solidFill>
              <a:srgbClr val="C2C2C2"/>
            </a:solidFill>
            <a:prstDash val="solid"/>
            <a:round/>
            <a:headEnd len="sm" w="sm" type="none"/>
            <a:tailEnd len="sm" w="sm" type="none"/>
          </a:ln>
        </p:spPr>
      </p:cxnSp>
      <p:cxnSp>
        <p:nvCxnSpPr>
          <p:cNvPr id="173" name="Google Shape;173;p19"/>
          <p:cNvCxnSpPr>
            <a:stCxn id="168" idx="0"/>
            <a:endCxn id="166" idx="2"/>
          </p:cNvCxnSpPr>
          <p:nvPr/>
        </p:nvCxnSpPr>
        <p:spPr>
          <a:xfrm rot="-5400000">
            <a:off x="3600300" y="1094749"/>
            <a:ext cx="264300" cy="1861500"/>
          </a:xfrm>
          <a:prstGeom prst="bentConnector3">
            <a:avLst>
              <a:gd fmla="val 50028" name="adj1"/>
            </a:avLst>
          </a:prstGeom>
          <a:noFill/>
          <a:ln cap="flat" cmpd="sng" w="9525">
            <a:solidFill>
              <a:srgbClr val="C2C2C2"/>
            </a:solidFill>
            <a:prstDash val="solid"/>
            <a:round/>
            <a:headEnd len="sm" w="sm" type="none"/>
            <a:tailEnd len="sm" w="sm" type="none"/>
          </a:ln>
        </p:spPr>
      </p:cxnSp>
      <p:cxnSp>
        <p:nvCxnSpPr>
          <p:cNvPr id="174" name="Google Shape;174;p19"/>
          <p:cNvCxnSpPr>
            <a:stCxn id="168" idx="2"/>
            <a:endCxn id="170" idx="0"/>
          </p:cNvCxnSpPr>
          <p:nvPr/>
        </p:nvCxnSpPr>
        <p:spPr>
          <a:xfrm flipH="1" rot="-5400000">
            <a:off x="3092100" y="2502649"/>
            <a:ext cx="264600" cy="845400"/>
          </a:xfrm>
          <a:prstGeom prst="bentConnector3">
            <a:avLst>
              <a:gd fmla="val 49972" name="adj1"/>
            </a:avLst>
          </a:prstGeom>
          <a:noFill/>
          <a:ln cap="flat" cmpd="sng" w="9525">
            <a:solidFill>
              <a:srgbClr val="C2C2C2"/>
            </a:solidFill>
            <a:prstDash val="solid"/>
            <a:round/>
            <a:headEnd len="sm" w="sm" type="none"/>
            <a:tailEnd len="sm" w="sm" type="none"/>
          </a:ln>
        </p:spPr>
      </p:cxnSp>
      <p:cxnSp>
        <p:nvCxnSpPr>
          <p:cNvPr id="175" name="Google Shape;175;p19"/>
          <p:cNvCxnSpPr>
            <a:stCxn id="169" idx="0"/>
          </p:cNvCxnSpPr>
          <p:nvPr/>
        </p:nvCxnSpPr>
        <p:spPr>
          <a:xfrm rot="-5400000">
            <a:off x="2150400" y="2406199"/>
            <a:ext cx="457200" cy="845100"/>
          </a:xfrm>
          <a:prstGeom prst="bentConnector2">
            <a:avLst/>
          </a:prstGeom>
          <a:noFill/>
          <a:ln cap="flat" cmpd="sng" w="9525">
            <a:solidFill>
              <a:srgbClr val="C2C2C2"/>
            </a:solidFill>
            <a:prstDash val="solid"/>
            <a:round/>
            <a:headEnd len="sm" w="sm" type="none"/>
            <a:tailEnd len="sm" w="sm" type="none"/>
          </a:ln>
        </p:spPr>
      </p:cxnSp>
      <p:cxnSp>
        <p:nvCxnSpPr>
          <p:cNvPr id="176" name="Google Shape;176;p19"/>
          <p:cNvCxnSpPr>
            <a:stCxn id="171" idx="0"/>
            <a:endCxn id="167" idx="2"/>
          </p:cNvCxnSpPr>
          <p:nvPr/>
        </p:nvCxnSpPr>
        <p:spPr>
          <a:xfrm rot="-5400000">
            <a:off x="5746650" y="2543599"/>
            <a:ext cx="357300" cy="856500"/>
          </a:xfrm>
          <a:prstGeom prst="bentConnector3">
            <a:avLst>
              <a:gd fmla="val 50021"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Mediaeval Plays</a:t>
            </a:r>
            <a:endParaRPr/>
          </a:p>
        </p:txBody>
      </p:sp>
      <p:sp>
        <p:nvSpPr>
          <p:cNvPr id="182" name="Google Shape;182;p2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Mystery, Miracle, Morality plays and Court Interludes</a:t>
            </a:r>
            <a:endParaRPr sz="2400"/>
          </a:p>
          <a:p>
            <a:pPr indent="0" lvl="0" marL="0" rtl="0" algn="l">
              <a:spcBef>
                <a:spcPts val="1600"/>
              </a:spcBef>
              <a:spcAft>
                <a:spcPts val="0"/>
              </a:spcAft>
              <a:buNone/>
            </a:pPr>
            <a:r>
              <a:rPr lang="en" sz="2400"/>
              <a:t>First Comedy-</a:t>
            </a:r>
            <a:r>
              <a:rPr i="1" lang="en" sz="2400"/>
              <a:t>Ralph Roister Doister </a:t>
            </a:r>
            <a:r>
              <a:rPr lang="en" sz="2400"/>
              <a:t>(1552) by Nicholas Udall</a:t>
            </a:r>
            <a:endParaRPr sz="2400"/>
          </a:p>
          <a:p>
            <a:pPr indent="0" lvl="0" marL="0" rtl="0" algn="l">
              <a:spcBef>
                <a:spcPts val="1600"/>
              </a:spcBef>
              <a:spcAft>
                <a:spcPts val="1600"/>
              </a:spcAft>
              <a:buNone/>
            </a:pPr>
            <a:r>
              <a:rPr lang="en" sz="2400"/>
              <a:t>First Tragedy-</a:t>
            </a:r>
            <a:r>
              <a:rPr i="1" lang="en" sz="2400"/>
              <a:t>Gorboduc </a:t>
            </a:r>
            <a:r>
              <a:rPr lang="en" sz="2400"/>
              <a:t>(1561) by Thomas Norton and Thomas Sackville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9" name="Google Shape;189;p21"/>
          <p:cNvPicPr preferRelativeResize="0"/>
          <p:nvPr/>
        </p:nvPicPr>
        <p:blipFill>
          <a:blip r:embed="rId3">
            <a:alphaModFix/>
          </a:blip>
          <a:stretch>
            <a:fillRect/>
          </a:stretch>
        </p:blipFill>
        <p:spPr>
          <a:xfrm>
            <a:off x="202150" y="202150"/>
            <a:ext cx="8725975" cy="4750425"/>
          </a:xfrm>
          <a:prstGeom prst="rect">
            <a:avLst/>
          </a:prstGeom>
          <a:noFill/>
          <a:ln>
            <a:noFill/>
          </a:ln>
        </p:spPr>
      </p:pic>
      <p:sp>
        <p:nvSpPr>
          <p:cNvPr id="190" name="Google Shape;190;p21"/>
          <p:cNvSpPr txBox="1"/>
          <p:nvPr/>
        </p:nvSpPr>
        <p:spPr>
          <a:xfrm>
            <a:off x="2560525" y="3447725"/>
            <a:ext cx="6468600" cy="7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1" name="Google Shape;191;p21"/>
          <p:cNvSpPr txBox="1"/>
          <p:nvPr/>
        </p:nvSpPr>
        <p:spPr>
          <a:xfrm>
            <a:off x="2279750" y="202150"/>
            <a:ext cx="25605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libri"/>
                <a:ea typeface="Calibri"/>
                <a:cs typeface="Calibri"/>
                <a:sym typeface="Calibri"/>
              </a:rPr>
              <a:t>Shakespeare’s Globe Theatre</a:t>
            </a:r>
            <a:endParaRPr sz="1600">
              <a:latin typeface="Calibri"/>
              <a:ea typeface="Calibri"/>
              <a:cs typeface="Calibri"/>
              <a:sym typeface="Calibri"/>
            </a:endParaRPr>
          </a:p>
        </p:txBody>
      </p:sp>
      <p:sp>
        <p:nvSpPr>
          <p:cNvPr id="192" name="Google Shape;192;p21"/>
          <p:cNvSpPr txBox="1"/>
          <p:nvPr/>
        </p:nvSpPr>
        <p:spPr>
          <a:xfrm>
            <a:off x="1819325" y="3268025"/>
            <a:ext cx="9096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Thrust stage</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