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04F014-6D21-4F1A-AC58-4D59C43ABBC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04F014-6D21-4F1A-AC58-4D59C43ABBC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04F014-6D21-4F1A-AC58-4D59C43ABBC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04F014-6D21-4F1A-AC58-4D59C43ABBC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04F014-6D21-4F1A-AC58-4D59C43ABBC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04F014-6D21-4F1A-AC58-4D59C43ABBC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04F014-6D21-4F1A-AC58-4D59C43ABBC9}" type="datetimeFigureOut">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04F014-6D21-4F1A-AC58-4D59C43ABBC9}" type="datetimeFigureOut">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4F014-6D21-4F1A-AC58-4D59C43ABBC9}" type="datetimeFigureOut">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04F014-6D21-4F1A-AC58-4D59C43ABBC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04F014-6D21-4F1A-AC58-4D59C43ABBC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53FFB-DCF7-4A09-A498-BCE7568D6C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4F014-6D21-4F1A-AC58-4D59C43ABBC9}" type="datetimeFigureOut">
              <a:rPr lang="en-US" smtClean="0"/>
              <a:pPr/>
              <a:t>12/9/2020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53FFB-DCF7-4A09-A498-BCE7568D6C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600199"/>
          </a:xfrm>
          <a:effectLst>
            <a:outerShdw blurRad="50800" dist="50800" dir="5400000" algn="ctr" rotWithShape="0">
              <a:schemeClr val="tx1"/>
            </a:outerShdw>
          </a:effectLst>
        </p:spPr>
        <p:txBody>
          <a:bodyPr/>
          <a:lstStyle/>
          <a:p>
            <a:r>
              <a:rPr lang="en-US" dirty="0" smtClean="0"/>
              <a:t>Photochemistry </a:t>
            </a:r>
            <a:endParaRPr lang="en-US" dirty="0"/>
          </a:p>
        </p:txBody>
      </p:sp>
      <p:sp>
        <p:nvSpPr>
          <p:cNvPr id="3" name="Subtitle 2"/>
          <p:cNvSpPr>
            <a:spLocks noGrp="1"/>
          </p:cNvSpPr>
          <p:nvPr>
            <p:ph type="subTitle" idx="1"/>
          </p:nvPr>
        </p:nvSpPr>
        <p:spPr>
          <a:xfrm>
            <a:off x="1371600" y="3124200"/>
            <a:ext cx="6400800" cy="1600200"/>
          </a:xfrm>
          <a:noFill/>
          <a:ln>
            <a:solidFill>
              <a:schemeClr val="tx1"/>
            </a:solidFill>
          </a:ln>
        </p:spPr>
        <p:txBody>
          <a:bodyPr>
            <a:normAutofit fontScale="85000" lnSpcReduction="20000"/>
          </a:bodyPr>
          <a:lstStyle/>
          <a:p>
            <a:r>
              <a:rPr lang="en-US" u="sng" dirty="0" smtClean="0"/>
              <a:t>Photochemistry  is </a:t>
            </a:r>
            <a:r>
              <a:rPr lang="en-US" dirty="0" smtClean="0"/>
              <a:t> the study of the interaction of  electromagnetic radiation with matter resulting into a </a:t>
            </a:r>
            <a:r>
              <a:rPr lang="en-US" sz="4000" dirty="0" smtClean="0"/>
              <a:t>physical</a:t>
            </a:r>
            <a:r>
              <a:rPr lang="en-US" dirty="0" smtClean="0"/>
              <a:t> change or into a chemical reaction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Processes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cs typeface="Times New Roman" pitchFamily="18" charset="0"/>
              </a:rPr>
              <a:t>One molecule is excited into an electronically excited state by absorption of a photon, it can undergo a number of different primary processes.</a:t>
            </a:r>
            <a:r>
              <a:rPr lang="en-US" dirty="0" smtClean="0"/>
              <a:t> </a:t>
            </a:r>
          </a:p>
          <a:p>
            <a:r>
              <a:rPr lang="en-US" b="1" dirty="0" smtClean="0">
                <a:cs typeface="Times New Roman" pitchFamily="18" charset="0"/>
              </a:rPr>
              <a:t>Photochemical</a:t>
            </a:r>
            <a:r>
              <a:rPr lang="en-US" dirty="0" smtClean="0">
                <a:cs typeface="Times New Roman" pitchFamily="18" charset="0"/>
              </a:rPr>
              <a:t> processes are those in which the excited species dissociates, isomerizes, rearranges, or react with another molecule.</a:t>
            </a:r>
            <a:r>
              <a:rPr lang="en-US" dirty="0" smtClean="0"/>
              <a:t> </a:t>
            </a:r>
          </a:p>
          <a:p>
            <a:r>
              <a:rPr lang="en-US" b="1" dirty="0" err="1" smtClean="0">
                <a:cs typeface="Times New Roman" pitchFamily="18" charset="0"/>
              </a:rPr>
              <a:t>Photophysical</a:t>
            </a:r>
            <a:r>
              <a:rPr lang="en-US" dirty="0" smtClean="0">
                <a:cs typeface="Times New Roman" pitchFamily="18" charset="0"/>
              </a:rPr>
              <a:t> processes include </a:t>
            </a:r>
            <a:r>
              <a:rPr lang="en-US" dirty="0" err="1" smtClean="0">
                <a:cs typeface="Times New Roman" pitchFamily="18" charset="0"/>
              </a:rPr>
              <a:t>radiative</a:t>
            </a:r>
            <a:r>
              <a:rPr lang="en-US" dirty="0" smtClean="0">
                <a:cs typeface="Times New Roman" pitchFamily="18" charset="0"/>
              </a:rPr>
              <a:t> transitions in which the excited molecule emits light in the form of fluorescence or phosphorescence and returns to the ground state, and </a:t>
            </a:r>
            <a:r>
              <a:rPr lang="en-US" dirty="0" err="1" smtClean="0">
                <a:cs typeface="Times New Roman" pitchFamily="18" charset="0"/>
              </a:rPr>
              <a:t>intramolecular</a:t>
            </a:r>
            <a:r>
              <a:rPr lang="en-US" dirty="0" smtClean="0">
                <a:cs typeface="Times New Roman" pitchFamily="18" charset="0"/>
              </a:rPr>
              <a:t> non-</a:t>
            </a:r>
            <a:r>
              <a:rPr lang="en-US" dirty="0" err="1" smtClean="0">
                <a:cs typeface="Times New Roman" pitchFamily="18" charset="0"/>
              </a:rPr>
              <a:t>radiative</a:t>
            </a:r>
            <a:r>
              <a:rPr lang="en-US" dirty="0" smtClean="0">
                <a:cs typeface="Times New Roman" pitchFamily="18" charset="0"/>
              </a:rPr>
              <a:t> transitions in which some or all of the energy of the absorbed photon is ultimately converted to heat.</a:t>
            </a: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kern="0" dirty="0"/>
              <a:t>Laws Governing Absorption Of Light</a:t>
            </a:r>
            <a:br>
              <a:rPr lang="en-US" kern="0" dirty="0"/>
            </a:b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buClr>
                <a:schemeClr val="folHlink"/>
              </a:buClr>
              <a:buSzPct val="60000"/>
              <a:buFont typeface="Wingdings" pitchFamily="2" charset="2"/>
              <a:buChar char="n"/>
            </a:pPr>
            <a:r>
              <a:rPr lang="en-US" b="1" dirty="0" smtClean="0"/>
              <a:t>Lambert’s Law: </a:t>
            </a:r>
            <a:r>
              <a:rPr lang="en-US" dirty="0" smtClean="0"/>
              <a:t>This law states that decrease in the intensity of monochromatic light with the thickness of the absorbing medium is proportional to the intensity of incident light.</a:t>
            </a:r>
          </a:p>
          <a:p>
            <a:pPr>
              <a:lnSpc>
                <a:spcPct val="90000"/>
              </a:lnSpc>
              <a:buClr>
                <a:schemeClr val="folHlink"/>
              </a:buClr>
              <a:buSzPct val="60000"/>
              <a:buNone/>
            </a:pPr>
            <a:r>
              <a:rPr lang="en-US" dirty="0" smtClean="0"/>
              <a:t>	-</a:t>
            </a:r>
            <a:r>
              <a:rPr lang="en-US" dirty="0" err="1" smtClean="0"/>
              <a:t>dI</a:t>
            </a:r>
            <a:r>
              <a:rPr lang="en-US" dirty="0" smtClean="0"/>
              <a:t>/</a:t>
            </a:r>
            <a:r>
              <a:rPr lang="en-US" dirty="0" err="1" smtClean="0"/>
              <a:t>dx</a:t>
            </a:r>
            <a:r>
              <a:rPr lang="en-US" dirty="0" smtClean="0"/>
              <a:t> α  I	</a:t>
            </a:r>
          </a:p>
          <a:p>
            <a:pPr>
              <a:lnSpc>
                <a:spcPct val="90000"/>
              </a:lnSpc>
              <a:buClr>
                <a:schemeClr val="folHlink"/>
              </a:buClr>
              <a:buSzPct val="60000"/>
              <a:buNone/>
            </a:pPr>
            <a:r>
              <a:rPr lang="en-US" dirty="0" smtClean="0"/>
              <a:t>or  -</a:t>
            </a:r>
            <a:r>
              <a:rPr lang="en-US" dirty="0" err="1" smtClean="0"/>
              <a:t>dI</a:t>
            </a:r>
            <a:r>
              <a:rPr lang="en-US" dirty="0" smtClean="0"/>
              <a:t>/</a:t>
            </a:r>
            <a:r>
              <a:rPr lang="en-US" dirty="0" err="1" smtClean="0"/>
              <a:t>dx</a:t>
            </a:r>
            <a:r>
              <a:rPr lang="en-US" dirty="0" smtClean="0"/>
              <a:t>=</a:t>
            </a:r>
            <a:r>
              <a:rPr lang="en-US" dirty="0" err="1" smtClean="0"/>
              <a:t>KI,which</a:t>
            </a:r>
            <a:r>
              <a:rPr lang="en-US" dirty="0" smtClean="0"/>
              <a:t> on integration changes to </a:t>
            </a:r>
          </a:p>
          <a:p>
            <a:pPr>
              <a:lnSpc>
                <a:spcPct val="90000"/>
              </a:lnSpc>
              <a:buClr>
                <a:schemeClr val="folHlink"/>
              </a:buClr>
              <a:buSzPct val="60000"/>
              <a:buNone/>
            </a:pPr>
            <a:r>
              <a:rPr lang="en-US" dirty="0" smtClean="0"/>
              <a:t>			I=I</a:t>
            </a:r>
            <a:r>
              <a:rPr lang="en-US" baseline="-25000" dirty="0" smtClean="0"/>
              <a:t>0 </a:t>
            </a:r>
            <a:r>
              <a:rPr lang="en-US" dirty="0" smtClean="0"/>
              <a:t>e</a:t>
            </a:r>
            <a:r>
              <a:rPr lang="en-US" baseline="30000" dirty="0" smtClean="0"/>
              <a:t>-</a:t>
            </a:r>
            <a:r>
              <a:rPr lang="en-US" baseline="30000" dirty="0" err="1" smtClean="0"/>
              <a:t>Kx</a:t>
            </a:r>
            <a:endParaRPr lang="en-US" baseline="30000" dirty="0" smtClean="0"/>
          </a:p>
          <a:p>
            <a:pPr>
              <a:lnSpc>
                <a:spcPct val="90000"/>
              </a:lnSpc>
              <a:buClr>
                <a:schemeClr val="folHlink"/>
              </a:buClr>
              <a:buSzPct val="60000"/>
              <a:buNone/>
            </a:pPr>
            <a:r>
              <a:rPr lang="en-US" dirty="0" smtClean="0"/>
              <a:t>Where  I </a:t>
            </a:r>
            <a:r>
              <a:rPr lang="en-US" baseline="-25000" dirty="0" smtClean="0"/>
              <a:t>0 </a:t>
            </a:r>
            <a:r>
              <a:rPr lang="en-US" dirty="0" smtClean="0"/>
              <a:t>= intensity of incident light.</a:t>
            </a:r>
          </a:p>
          <a:p>
            <a:pPr>
              <a:lnSpc>
                <a:spcPct val="90000"/>
              </a:lnSpc>
              <a:buClr>
                <a:schemeClr val="folHlink"/>
              </a:buClr>
              <a:buSzPct val="60000"/>
              <a:buNone/>
            </a:pPr>
            <a:r>
              <a:rPr lang="en-US" baseline="-25000" dirty="0" smtClean="0"/>
              <a:t>		</a:t>
            </a:r>
            <a:r>
              <a:rPr lang="en-US" dirty="0" smtClean="0"/>
              <a:t>I=intensity of transmitted light.</a:t>
            </a:r>
          </a:p>
          <a:p>
            <a:pPr>
              <a:lnSpc>
                <a:spcPct val="90000"/>
              </a:lnSpc>
              <a:buClr>
                <a:schemeClr val="folHlink"/>
              </a:buClr>
              <a:buSzPct val="60000"/>
              <a:buNone/>
            </a:pPr>
            <a:r>
              <a:rPr lang="en-US" baseline="-25000" dirty="0" smtClean="0"/>
              <a:t>		</a:t>
            </a:r>
            <a:r>
              <a:rPr lang="en-US" dirty="0" smtClean="0"/>
              <a:t>K= absorption co efficient.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Clr>
                <a:schemeClr val="folHlink"/>
              </a:buClr>
              <a:buSzPct val="60000"/>
              <a:buFont typeface="Wingdings" pitchFamily="2" charset="2"/>
              <a:buChar char="n"/>
              <a:defRPr/>
            </a:pPr>
            <a:r>
              <a:rPr lang="en-US" b="1" kern="0" dirty="0">
                <a:ln w="12700">
                  <a:solidFill>
                    <a:schemeClr val="tx2">
                      <a:satMod val="155000"/>
                    </a:schemeClr>
                  </a:solidFill>
                  <a:prstDash val="solid"/>
                </a:ln>
                <a:effectLst>
                  <a:outerShdw blurRad="41275" dist="20320" dir="1800000" algn="tl" rotWithShape="0">
                    <a:srgbClr val="000000">
                      <a:alpha val="40000"/>
                    </a:srgbClr>
                  </a:outerShdw>
                </a:effectLst>
                <a:latin typeface="Tahoma" charset="0"/>
              </a:rPr>
              <a:t>Beer’s Law </a:t>
            </a:r>
            <a:r>
              <a:rPr lang="en-US" b="1" kern="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charset="0"/>
              </a:rPr>
              <a:t>:</a:t>
            </a:r>
            <a:r>
              <a:rPr lang="en-US" kern="0" dirty="0"/>
              <a:t>It states that decrease in the intensity of monochromatic light with the thickness of the solution is not only proportional to the intensity of the incident light but also to the concentration  ‘c’ of the solution.</a:t>
            </a:r>
          </a:p>
          <a:p>
            <a:pPr>
              <a:buClr>
                <a:schemeClr val="folHlink"/>
              </a:buClr>
              <a:buSzPct val="60000"/>
              <a:buNone/>
              <a:defRPr/>
            </a:pPr>
            <a:r>
              <a:rPr lang="en-US" kern="0" dirty="0"/>
              <a:t>		Mathematically, -</a:t>
            </a:r>
            <a:r>
              <a:rPr lang="en-US" kern="0" dirty="0" err="1"/>
              <a:t>dI</a:t>
            </a:r>
            <a:r>
              <a:rPr lang="en-US" kern="0" dirty="0"/>
              <a:t>/</a:t>
            </a:r>
            <a:r>
              <a:rPr lang="en-US" kern="0" dirty="0" err="1"/>
              <a:t>dx</a:t>
            </a:r>
            <a:r>
              <a:rPr lang="en-US" kern="0" dirty="0"/>
              <a:t>  </a:t>
            </a:r>
            <a:r>
              <a:rPr lang="el-GR" kern="0" dirty="0"/>
              <a:t>α</a:t>
            </a:r>
            <a:r>
              <a:rPr lang="en-US" kern="0" dirty="0"/>
              <a:t> </a:t>
            </a:r>
            <a:r>
              <a:rPr lang="en-US" kern="0" dirty="0" err="1"/>
              <a:t>Ic</a:t>
            </a:r>
            <a:endParaRPr lang="en-US" kern="0" dirty="0"/>
          </a:p>
          <a:p>
            <a:pPr>
              <a:buClr>
                <a:schemeClr val="folHlink"/>
              </a:buClr>
              <a:buSzPct val="60000"/>
              <a:buNone/>
              <a:defRPr/>
            </a:pPr>
            <a:r>
              <a:rPr lang="en-US" kern="0" dirty="0"/>
              <a:t>		or  -</a:t>
            </a:r>
            <a:r>
              <a:rPr lang="en-US" kern="0" dirty="0" err="1"/>
              <a:t>dI</a:t>
            </a:r>
            <a:r>
              <a:rPr lang="en-US" kern="0" dirty="0"/>
              <a:t>/</a:t>
            </a:r>
            <a:r>
              <a:rPr lang="en-US" kern="0" dirty="0" err="1"/>
              <a:t>dx</a:t>
            </a:r>
            <a:r>
              <a:rPr lang="en-US" kern="0" dirty="0"/>
              <a:t> = </a:t>
            </a:r>
            <a:r>
              <a:rPr lang="az-Cyrl-AZ" kern="0" dirty="0"/>
              <a:t>Є</a:t>
            </a:r>
            <a:r>
              <a:rPr lang="en-US" kern="0" dirty="0"/>
              <a:t> </a:t>
            </a:r>
            <a:r>
              <a:rPr lang="en-US" kern="0" dirty="0" err="1"/>
              <a:t>Ic</a:t>
            </a:r>
            <a:r>
              <a:rPr lang="en-US" kern="0" dirty="0"/>
              <a:t> ,which on integration changes to </a:t>
            </a:r>
            <a:r>
              <a:rPr lang="en-US" kern="0" dirty="0">
                <a:latin typeface="Tahoma" charset="0"/>
              </a:rPr>
              <a:t>I=I</a:t>
            </a:r>
            <a:r>
              <a:rPr lang="en-US" kern="0" baseline="-25000" dirty="0">
                <a:latin typeface="Tahoma" charset="0"/>
              </a:rPr>
              <a:t>0 </a:t>
            </a:r>
            <a:r>
              <a:rPr lang="en-US" kern="0" dirty="0">
                <a:latin typeface="Tahoma" charset="0"/>
              </a:rPr>
              <a:t>e</a:t>
            </a:r>
            <a:r>
              <a:rPr lang="en-US" kern="0" baseline="30000" dirty="0">
                <a:latin typeface="Tahoma" charset="0"/>
              </a:rPr>
              <a:t>-</a:t>
            </a:r>
            <a:r>
              <a:rPr lang="az-Cyrl-AZ" kern="0" dirty="0">
                <a:latin typeface="Tahoma" charset="0"/>
              </a:rPr>
              <a:t> </a:t>
            </a:r>
            <a:r>
              <a:rPr lang="az-Cyrl-AZ" kern="0" baseline="30000" dirty="0">
                <a:latin typeface="Tahoma" charset="0"/>
              </a:rPr>
              <a:t>Є</a:t>
            </a:r>
            <a:r>
              <a:rPr lang="en-US" kern="0" baseline="30000" dirty="0">
                <a:latin typeface="Tahoma" charset="0"/>
              </a:rPr>
              <a:t>CX</a:t>
            </a:r>
            <a:endParaRPr lang="en-US" kern="0" dirty="0"/>
          </a:p>
          <a:p>
            <a:pPr>
              <a:buClr>
                <a:schemeClr val="folHlink"/>
              </a:buClr>
              <a:buSzPct val="60000"/>
              <a:buNone/>
              <a:defRPr/>
            </a:pPr>
            <a:r>
              <a:rPr lang="en-US" kern="0" dirty="0"/>
              <a:t>Where, </a:t>
            </a:r>
            <a:r>
              <a:rPr lang="az-Cyrl-AZ" kern="0" dirty="0"/>
              <a:t>Є</a:t>
            </a:r>
            <a:r>
              <a:rPr lang="en-US" kern="0" dirty="0"/>
              <a:t> = molar absorption coefficient or molar extinction coefficient.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kern="0" dirty="0"/>
              <a:t>Laws governing Photochemistry</a:t>
            </a:r>
            <a:br>
              <a:rPr lang="en-US" kern="0" dirty="0"/>
            </a:br>
            <a:endParaRPr lang="en-US" dirty="0"/>
          </a:p>
        </p:txBody>
      </p:sp>
      <p:sp>
        <p:nvSpPr>
          <p:cNvPr id="3" name="Content Placeholder 2"/>
          <p:cNvSpPr>
            <a:spLocks noGrp="1"/>
          </p:cNvSpPr>
          <p:nvPr>
            <p:ph idx="1"/>
          </p:nvPr>
        </p:nvSpPr>
        <p:spPr/>
        <p:txBody>
          <a:bodyPr>
            <a:normAutofit fontScale="92500" lnSpcReduction="20000"/>
          </a:bodyPr>
          <a:lstStyle/>
          <a:p>
            <a:pPr algn="just">
              <a:buClr>
                <a:schemeClr val="folHlink"/>
              </a:buClr>
              <a:buSzPct val="60000"/>
              <a:buFont typeface="Wingdings" pitchFamily="2" charset="2"/>
              <a:buChar char="n"/>
              <a:defRPr/>
            </a:pPr>
            <a:r>
              <a:rPr lang="en-US" sz="2700" b="1" kern="0" dirty="0" err="1">
                <a:cs typeface="Times New Roman" pitchFamily="18" charset="0"/>
              </a:rPr>
              <a:t>Grotthus</a:t>
            </a:r>
            <a:r>
              <a:rPr lang="en-US" sz="2700" b="1" kern="0" dirty="0">
                <a:cs typeface="Times New Roman" pitchFamily="18" charset="0"/>
              </a:rPr>
              <a:t>-Draper Law:</a:t>
            </a:r>
          </a:p>
          <a:p>
            <a:pPr lvl="1">
              <a:buClr>
                <a:schemeClr val="hlink"/>
              </a:buClr>
              <a:buSzPct val="55000"/>
              <a:buNone/>
              <a:defRPr/>
            </a:pPr>
            <a:r>
              <a:rPr lang="en-US" kern="0" dirty="0">
                <a:cs typeface="Times New Roman" pitchFamily="18" charset="0"/>
              </a:rPr>
              <a:t>   Only the light which is absorbed by a molecule can be effective in producing photochemical changes in the molecule.</a:t>
            </a:r>
            <a:r>
              <a:rPr lang="en-US" kern="0" dirty="0"/>
              <a:t> </a:t>
            </a:r>
          </a:p>
          <a:p>
            <a:pPr>
              <a:buClr>
                <a:schemeClr val="folHlink"/>
              </a:buClr>
              <a:buSzPct val="60000"/>
              <a:buFont typeface="Wingdings" pitchFamily="2" charset="2"/>
              <a:buChar char="n"/>
              <a:defRPr/>
            </a:pPr>
            <a:r>
              <a:rPr lang="en-US" kern="0" dirty="0"/>
              <a:t> </a:t>
            </a:r>
            <a:r>
              <a:rPr lang="en-US" sz="2700" b="1" u="sng" kern="0" dirty="0"/>
              <a:t>Stark-Einstein’s Law ( Second Law of Photochemistry):</a:t>
            </a:r>
            <a:r>
              <a:rPr lang="en-US" u="sng" kern="0" dirty="0"/>
              <a:t> </a:t>
            </a:r>
          </a:p>
          <a:p>
            <a:pPr>
              <a:buClr>
                <a:schemeClr val="folHlink"/>
              </a:buClr>
              <a:buSzPct val="60000"/>
              <a:buNone/>
              <a:defRPr/>
            </a:pPr>
            <a:r>
              <a:rPr lang="en-US" kern="0" dirty="0"/>
              <a:t>		It states that for each photon of light absorbed by a 	chemical system, only one molecule is activated for 	a photochemical reaction. The energy absorbed by 	one mole of the reacting molecules is given by 	E=</a:t>
            </a:r>
            <a:r>
              <a:rPr lang="en-US" kern="0" dirty="0" err="1"/>
              <a:t>Nhv</a:t>
            </a:r>
            <a:r>
              <a:rPr lang="en-US" kern="0" dirty="0"/>
              <a:t>. This energy is called one </a:t>
            </a:r>
            <a:r>
              <a:rPr lang="en-US" kern="0" dirty="0" err="1"/>
              <a:t>einstein</a:t>
            </a:r>
            <a:r>
              <a:rPr lang="en-US" kern="0" dirty="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kern="0" dirty="0"/>
              <a:t>Numerical value of Einstein</a:t>
            </a:r>
            <a:br>
              <a:rPr lang="en-US" kern="0" dirty="0"/>
            </a:br>
            <a:endParaRPr lang="en-US" dirty="0"/>
          </a:p>
        </p:txBody>
      </p:sp>
      <p:sp>
        <p:nvSpPr>
          <p:cNvPr id="3" name="Content Placeholder 2"/>
          <p:cNvSpPr>
            <a:spLocks noGrp="1"/>
          </p:cNvSpPr>
          <p:nvPr>
            <p:ph idx="1"/>
          </p:nvPr>
        </p:nvSpPr>
        <p:spPr/>
        <p:txBody>
          <a:bodyPr>
            <a:normAutofit fontScale="92500" lnSpcReduction="10000"/>
          </a:bodyPr>
          <a:lstStyle/>
          <a:p>
            <a:pPr>
              <a:buClr>
                <a:schemeClr val="folHlink"/>
              </a:buClr>
              <a:buSzPct val="60000"/>
              <a:buFont typeface="Wingdings" pitchFamily="2" charset="2"/>
              <a:buChar char="n"/>
              <a:defRPr/>
            </a:pPr>
            <a:r>
              <a:rPr lang="en-US" kern="0" dirty="0"/>
              <a:t> In CGS Units</a:t>
            </a:r>
          </a:p>
          <a:p>
            <a:pPr>
              <a:buClr>
                <a:schemeClr val="folHlink"/>
              </a:buClr>
              <a:buSzPct val="60000"/>
              <a:buNone/>
              <a:defRPr/>
            </a:pPr>
            <a:r>
              <a:rPr lang="en-US" kern="0" dirty="0"/>
              <a:t>     E=2.86/</a:t>
            </a:r>
            <a:r>
              <a:rPr lang="el-GR" kern="0" dirty="0"/>
              <a:t>λ</a:t>
            </a:r>
            <a:r>
              <a:rPr lang="en-US" kern="0" dirty="0"/>
              <a:t>(cm) cal per mole</a:t>
            </a:r>
          </a:p>
          <a:p>
            <a:pPr>
              <a:buClr>
                <a:schemeClr val="folHlink"/>
              </a:buClr>
              <a:buSzPct val="60000"/>
              <a:buNone/>
              <a:defRPr/>
            </a:pPr>
            <a:r>
              <a:rPr lang="en-US" kern="0" dirty="0"/>
              <a:t>                     or</a:t>
            </a:r>
          </a:p>
          <a:p>
            <a:pPr>
              <a:buClr>
                <a:schemeClr val="folHlink"/>
              </a:buClr>
              <a:buSzPct val="60000"/>
              <a:buNone/>
              <a:defRPr/>
            </a:pPr>
            <a:r>
              <a:rPr lang="en-US" kern="0" dirty="0"/>
              <a:t>  2.86X10</a:t>
            </a:r>
            <a:r>
              <a:rPr lang="en-US" kern="0" baseline="30000" dirty="0"/>
              <a:t>5 </a:t>
            </a:r>
            <a:r>
              <a:rPr lang="en-US" kern="0" dirty="0"/>
              <a:t>/ </a:t>
            </a:r>
            <a:r>
              <a:rPr lang="el-GR" kern="0" dirty="0"/>
              <a:t>λ</a:t>
            </a:r>
            <a:r>
              <a:rPr lang="en-US" kern="0" dirty="0"/>
              <a:t>(A</a:t>
            </a:r>
            <a:r>
              <a:rPr lang="en-US" kern="0" baseline="30000" dirty="0"/>
              <a:t>0</a:t>
            </a:r>
            <a:r>
              <a:rPr lang="en-US" kern="0" dirty="0"/>
              <a:t>) K cal per mole</a:t>
            </a:r>
          </a:p>
          <a:p>
            <a:pPr>
              <a:buClr>
                <a:schemeClr val="folHlink"/>
              </a:buClr>
              <a:buSzPct val="60000"/>
              <a:buNone/>
              <a:defRPr/>
            </a:pPr>
            <a:endParaRPr lang="en-US" kern="0" baseline="30000" dirty="0"/>
          </a:p>
          <a:p>
            <a:pPr>
              <a:buClr>
                <a:schemeClr val="folHlink"/>
              </a:buClr>
              <a:buSzPct val="60000"/>
              <a:buFont typeface="Wingdings" pitchFamily="2" charset="2"/>
              <a:buChar char="§"/>
              <a:defRPr/>
            </a:pPr>
            <a:r>
              <a:rPr lang="en-US" kern="0" dirty="0"/>
              <a:t> In SI units </a:t>
            </a:r>
          </a:p>
          <a:p>
            <a:pPr>
              <a:buClr>
                <a:schemeClr val="folHlink"/>
              </a:buClr>
              <a:buSzPct val="60000"/>
              <a:buNone/>
              <a:defRPr/>
            </a:pPr>
            <a:r>
              <a:rPr lang="en-US" kern="0" dirty="0"/>
              <a:t>	E=0.1197/</a:t>
            </a:r>
            <a:r>
              <a:rPr lang="el-GR" kern="0" dirty="0"/>
              <a:t>λ</a:t>
            </a:r>
            <a:r>
              <a:rPr lang="en-US" kern="0" dirty="0"/>
              <a:t>(m)        J mol </a:t>
            </a:r>
            <a:r>
              <a:rPr lang="en-US" kern="0" baseline="30000" dirty="0"/>
              <a:t>-1</a:t>
            </a:r>
          </a:p>
          <a:p>
            <a:pPr>
              <a:buClr>
                <a:schemeClr val="folHlink"/>
              </a:buClr>
              <a:buSzPct val="60000"/>
              <a:buNone/>
              <a:defRPr/>
            </a:pPr>
            <a:r>
              <a:rPr lang="en-US" kern="0" dirty="0"/>
              <a:t>Or</a:t>
            </a:r>
          </a:p>
          <a:p>
            <a:pPr>
              <a:buClr>
                <a:schemeClr val="folHlink"/>
              </a:buClr>
              <a:buSzPct val="60000"/>
              <a:buNone/>
              <a:defRPr/>
            </a:pPr>
            <a:r>
              <a:rPr lang="en-US" kern="0" dirty="0"/>
              <a:t>11.97X10</a:t>
            </a:r>
            <a:r>
              <a:rPr lang="en-US" kern="0" baseline="30000" dirty="0"/>
              <a:t>-5</a:t>
            </a:r>
            <a:r>
              <a:rPr lang="en-US" kern="0" dirty="0"/>
              <a:t>/</a:t>
            </a:r>
            <a:r>
              <a:rPr lang="el-GR" kern="0" dirty="0"/>
              <a:t>λ</a:t>
            </a:r>
            <a:r>
              <a:rPr lang="en-US" kern="0" dirty="0"/>
              <a:t>(m)	KJ  mol</a:t>
            </a:r>
            <a:r>
              <a:rPr lang="en-US" kern="0" baseline="30000" dirty="0"/>
              <a:t>-1</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Interpretation Of Einstein’s Law</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a:defRPr/>
            </a:pPr>
            <a:r>
              <a:rPr lang="en-US" dirty="0">
                <a:latin typeface="Tahoma" charset="0"/>
              </a:rPr>
              <a:t>In terms of Quantum efficiency :</a:t>
            </a:r>
          </a:p>
          <a:p>
            <a:pPr>
              <a:defRPr/>
            </a:pPr>
            <a:r>
              <a:rPr lang="en-US" dirty="0">
                <a:latin typeface="Tahoma" charset="0"/>
              </a:rPr>
              <a:t>	</a:t>
            </a:r>
          </a:p>
          <a:p>
            <a:pPr>
              <a:defRPr/>
            </a:pPr>
            <a:r>
              <a:rPr lang="en-US" dirty="0">
                <a:latin typeface="Tahoma" charset="0"/>
              </a:rPr>
              <a:t>Quantum </a:t>
            </a:r>
            <a:r>
              <a:rPr lang="en-US" dirty="0" err="1">
                <a:latin typeface="Tahoma" charset="0"/>
              </a:rPr>
              <a:t>Efficieny</a:t>
            </a:r>
            <a:r>
              <a:rPr lang="en-US" dirty="0">
                <a:latin typeface="Tahoma" charset="0"/>
              </a:rPr>
              <a:t> </a:t>
            </a:r>
            <a:r>
              <a:rPr lang="az-Cyrl-AZ" dirty="0">
                <a:latin typeface="Tahoma" charset="0"/>
              </a:rPr>
              <a:t>ф</a:t>
            </a:r>
            <a:r>
              <a:rPr lang="en-US" dirty="0">
                <a:latin typeface="Tahoma" charset="0"/>
              </a:rPr>
              <a:t>=</a:t>
            </a:r>
          </a:p>
          <a:p>
            <a:pPr>
              <a:defRPr/>
            </a:pPr>
            <a:r>
              <a:rPr lang="en-US" dirty="0">
                <a:latin typeface="Tahoma" charset="0"/>
              </a:rPr>
              <a:t>           </a:t>
            </a:r>
            <a:r>
              <a:rPr lang="en-US" u="heavy" dirty="0">
                <a:latin typeface="Tahoma" charset="0"/>
              </a:rPr>
              <a:t>No. of molecules reacting in a given time</a:t>
            </a:r>
          </a:p>
          <a:p>
            <a:pPr>
              <a:defRPr/>
            </a:pPr>
            <a:r>
              <a:rPr lang="en-US" dirty="0">
                <a:latin typeface="Tahoma" charset="0"/>
              </a:rPr>
              <a:t>           </a:t>
            </a:r>
            <a:r>
              <a:rPr lang="en-US" dirty="0" err="1">
                <a:latin typeface="Tahoma" charset="0"/>
              </a:rPr>
              <a:t>No.of</a:t>
            </a:r>
            <a:r>
              <a:rPr lang="en-US" dirty="0">
                <a:latin typeface="Tahoma" charset="0"/>
              </a:rPr>
              <a:t> </a:t>
            </a:r>
            <a:r>
              <a:rPr lang="en-US" dirty="0" err="1">
                <a:latin typeface="Tahoma" charset="0"/>
              </a:rPr>
              <a:t>quantas</a:t>
            </a:r>
            <a:r>
              <a:rPr lang="en-US" dirty="0">
                <a:latin typeface="Tahoma" charset="0"/>
              </a:rPr>
              <a:t> of light absorbed in the    </a:t>
            </a:r>
          </a:p>
          <a:p>
            <a:pPr>
              <a:defRPr/>
            </a:pPr>
            <a:r>
              <a:rPr lang="en-US" dirty="0">
                <a:latin typeface="Tahoma" charset="0"/>
              </a:rPr>
              <a:t>           same time</a:t>
            </a:r>
          </a:p>
          <a:p>
            <a:pPr>
              <a:defRPr/>
            </a:pPr>
            <a:endParaRPr lang="en-US" dirty="0">
              <a:latin typeface="Tahoma" charset="0"/>
            </a:endParaRPr>
          </a:p>
          <a:p>
            <a:pPr>
              <a:defRPr/>
            </a:pPr>
            <a:r>
              <a:rPr lang="en-US" dirty="0">
                <a:latin typeface="Tahoma" charset="0"/>
              </a:rPr>
              <a:t>Experimentally,</a:t>
            </a:r>
          </a:p>
          <a:p>
            <a:pPr>
              <a:defRPr/>
            </a:pPr>
            <a:endParaRPr lang="en-US" dirty="0">
              <a:latin typeface="Tahoma" charset="0"/>
            </a:endParaRPr>
          </a:p>
          <a:p>
            <a:pPr>
              <a:defRPr/>
            </a:pPr>
            <a:r>
              <a:rPr lang="en-US" dirty="0">
                <a:latin typeface="Tahoma" charset="0"/>
              </a:rPr>
              <a:t>           </a:t>
            </a:r>
            <a:r>
              <a:rPr lang="az-Cyrl-AZ" dirty="0">
                <a:latin typeface="Tahoma" charset="0"/>
              </a:rPr>
              <a:t>Ф</a:t>
            </a:r>
            <a:r>
              <a:rPr lang="en-US" dirty="0">
                <a:latin typeface="Tahoma" charset="0"/>
              </a:rPr>
              <a:t> </a:t>
            </a:r>
            <a:r>
              <a:rPr lang="en-US" u="sng" dirty="0">
                <a:latin typeface="Tahoma" charset="0"/>
              </a:rPr>
              <a:t>=rate of chemical reaction</a:t>
            </a:r>
          </a:p>
          <a:p>
            <a:pPr>
              <a:defRPr/>
            </a:pPr>
            <a:r>
              <a:rPr lang="en-US" dirty="0">
                <a:latin typeface="Tahoma" charset="0"/>
              </a:rPr>
              <a:t>               quanta absorbed per second.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Quantum Yield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cs typeface="Times New Roman" pitchFamily="18" charset="0"/>
              </a:rPr>
              <a:t>In the photolysis of Cl</a:t>
            </a:r>
            <a:r>
              <a:rPr lang="en-US" baseline="-30000" dirty="0" smtClean="0">
                <a:cs typeface="Times New Roman" pitchFamily="18" charset="0"/>
              </a:rPr>
              <a:t>2</a:t>
            </a:r>
            <a:r>
              <a:rPr lang="en-US" dirty="0" smtClean="0">
                <a:cs typeface="Times New Roman" pitchFamily="18" charset="0"/>
              </a:rPr>
              <a:t> and H</a:t>
            </a:r>
            <a:r>
              <a:rPr lang="en-US" baseline="-30000" dirty="0" smtClean="0">
                <a:cs typeface="Times New Roman" pitchFamily="18" charset="0"/>
              </a:rPr>
              <a:t>2</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baseline="-30000" dirty="0" err="1" smtClean="0">
                <a:cs typeface="Times New Roman" pitchFamily="18" charset="0"/>
              </a:rPr>
              <a:t>HCl</a:t>
            </a:r>
            <a:r>
              <a:rPr lang="en-US" baseline="-30000" dirty="0" smtClean="0">
                <a:cs typeface="Times New Roman" pitchFamily="18" charset="0"/>
              </a:rPr>
              <a:t> </a:t>
            </a:r>
            <a:r>
              <a:rPr lang="en-US" dirty="0" smtClean="0">
                <a:cs typeface="Times New Roman" pitchFamily="18" charset="0"/>
              </a:rPr>
              <a:t>can be as high as 1 million.</a:t>
            </a:r>
            <a:endParaRPr lang="en-US" dirty="0" smtClean="0"/>
          </a:p>
          <a:p>
            <a:pPr>
              <a:buNone/>
            </a:pPr>
            <a:r>
              <a:rPr lang="en-US" sz="3600" dirty="0" smtClean="0">
                <a:cs typeface="Times New Roman" pitchFamily="18" charset="0"/>
              </a:rPr>
              <a:t>			</a:t>
            </a:r>
            <a:r>
              <a:rPr lang="en-US" dirty="0" smtClean="0">
                <a:cs typeface="Times New Roman" pitchFamily="18" charset="0"/>
              </a:rPr>
              <a:t>Cl</a:t>
            </a:r>
            <a:r>
              <a:rPr lang="en-US" baseline="-30000" dirty="0" smtClean="0">
                <a:cs typeface="Times New Roman" pitchFamily="18" charset="0"/>
              </a:rPr>
              <a:t>2</a:t>
            </a:r>
            <a:r>
              <a:rPr lang="en-US" dirty="0" smtClean="0">
                <a:cs typeface="Times New Roman" pitchFamily="18" charset="0"/>
              </a:rPr>
              <a:t> + h</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2Cl</a:t>
            </a:r>
          </a:p>
          <a:p>
            <a:pPr algn="just">
              <a:buNone/>
            </a:pPr>
            <a:r>
              <a:rPr lang="en-US" dirty="0" smtClean="0">
                <a:cs typeface="Times New Roman" pitchFamily="18" charset="0"/>
              </a:rPr>
              <a:t>			</a:t>
            </a:r>
            <a:r>
              <a:rPr lang="en-US" dirty="0" err="1" smtClean="0">
                <a:cs typeface="Times New Roman" pitchFamily="18" charset="0"/>
              </a:rPr>
              <a:t>Cl</a:t>
            </a:r>
            <a:r>
              <a:rPr lang="en-US" dirty="0" smtClean="0">
                <a:cs typeface="Times New Roman" pitchFamily="18" charset="0"/>
              </a:rPr>
              <a:t> + H</a:t>
            </a:r>
            <a:r>
              <a:rPr lang="en-US" baseline="-30000" dirty="0" smtClean="0">
                <a:cs typeface="Times New Roman" pitchFamily="18" charset="0"/>
              </a:rPr>
              <a:t>2</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a:t>
            </a:r>
            <a:r>
              <a:rPr lang="en-US" dirty="0" err="1" smtClean="0">
                <a:cs typeface="Times New Roman" pitchFamily="18" charset="0"/>
              </a:rPr>
              <a:t>HCl</a:t>
            </a:r>
            <a:r>
              <a:rPr lang="en-US" dirty="0" smtClean="0">
                <a:cs typeface="Times New Roman" pitchFamily="18" charset="0"/>
              </a:rPr>
              <a:t> + H (exothermic)</a:t>
            </a:r>
          </a:p>
          <a:p>
            <a:pPr>
              <a:buNone/>
            </a:pPr>
            <a:r>
              <a:rPr lang="en-US" dirty="0" smtClean="0">
                <a:cs typeface="Times New Roman" pitchFamily="18" charset="0"/>
              </a:rPr>
              <a:t>			 H + Cl</a:t>
            </a:r>
            <a:r>
              <a:rPr lang="en-US" baseline="-30000" dirty="0" smtClean="0">
                <a:cs typeface="Times New Roman" pitchFamily="18" charset="0"/>
              </a:rPr>
              <a:t>2</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a:t>
            </a:r>
            <a:r>
              <a:rPr lang="en-US" dirty="0" err="1" smtClean="0">
                <a:cs typeface="Times New Roman" pitchFamily="18" charset="0"/>
              </a:rPr>
              <a:t>HCl</a:t>
            </a:r>
            <a:r>
              <a:rPr lang="en-US" dirty="0" smtClean="0">
                <a:cs typeface="Times New Roman" pitchFamily="18" charset="0"/>
              </a:rPr>
              <a:t> + H</a:t>
            </a:r>
            <a:r>
              <a:rPr lang="en-US" sz="3600" dirty="0" smtClean="0"/>
              <a:t> </a:t>
            </a:r>
          </a:p>
          <a:p>
            <a:r>
              <a:rPr lang="en-US" dirty="0" smtClean="0">
                <a:cs typeface="Times New Roman" pitchFamily="18" charset="0"/>
              </a:rPr>
              <a:t>In the photolysis of Br</a:t>
            </a:r>
            <a:r>
              <a:rPr lang="en-US" baseline="-30000" dirty="0" smtClean="0">
                <a:cs typeface="Times New Roman" pitchFamily="18" charset="0"/>
              </a:rPr>
              <a:t>2</a:t>
            </a:r>
            <a:r>
              <a:rPr lang="en-US" dirty="0" smtClean="0">
                <a:cs typeface="Times New Roman" pitchFamily="18" charset="0"/>
              </a:rPr>
              <a:t> and H</a:t>
            </a:r>
            <a:r>
              <a:rPr lang="en-US" baseline="-30000" dirty="0" smtClean="0">
                <a:cs typeface="Times New Roman" pitchFamily="18" charset="0"/>
              </a:rPr>
              <a:t>2</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baseline="-30000" dirty="0" err="1" smtClean="0">
                <a:cs typeface="Times New Roman" pitchFamily="18" charset="0"/>
              </a:rPr>
              <a:t>HBr</a:t>
            </a:r>
            <a:r>
              <a:rPr lang="en-US" baseline="-30000" dirty="0" smtClean="0">
                <a:cs typeface="Times New Roman" pitchFamily="18" charset="0"/>
              </a:rPr>
              <a:t> </a:t>
            </a:r>
            <a:r>
              <a:rPr lang="en-US" dirty="0" smtClean="0">
                <a:cs typeface="Times New Roman" pitchFamily="18" charset="0"/>
              </a:rPr>
              <a:t> is very low </a:t>
            </a:r>
            <a:r>
              <a:rPr lang="en-US" dirty="0" err="1" smtClean="0">
                <a:cs typeface="Times New Roman" pitchFamily="18" charset="0"/>
              </a:rPr>
              <a:t>i.e</a:t>
            </a:r>
            <a:r>
              <a:rPr lang="en-US" dirty="0" smtClean="0">
                <a:cs typeface="Times New Roman" pitchFamily="18" charset="0"/>
              </a:rPr>
              <a:t> about 0.01</a:t>
            </a:r>
          </a:p>
          <a:p>
            <a:pPr>
              <a:buNone/>
            </a:pPr>
            <a:r>
              <a:rPr lang="en-US" dirty="0" smtClean="0">
                <a:cs typeface="Times New Roman" pitchFamily="18" charset="0"/>
              </a:rPr>
              <a:t>	                 Br</a:t>
            </a:r>
            <a:r>
              <a:rPr lang="en-US" baseline="-30000" dirty="0" smtClean="0">
                <a:cs typeface="Times New Roman" pitchFamily="18" charset="0"/>
              </a:rPr>
              <a:t>2</a:t>
            </a:r>
            <a:r>
              <a:rPr lang="en-US" dirty="0" smtClean="0">
                <a:cs typeface="Times New Roman" pitchFamily="18" charset="0"/>
              </a:rPr>
              <a:t> + h</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2Br</a:t>
            </a:r>
          </a:p>
          <a:p>
            <a:pPr algn="just">
              <a:buNone/>
            </a:pPr>
            <a:r>
              <a:rPr lang="en-US" dirty="0" smtClean="0">
                <a:cs typeface="Times New Roman" pitchFamily="18" charset="0"/>
              </a:rPr>
              <a:t>			 Br+ H</a:t>
            </a:r>
            <a:r>
              <a:rPr lang="en-US" baseline="-30000" dirty="0" smtClean="0">
                <a:cs typeface="Times New Roman" pitchFamily="18" charset="0"/>
              </a:rPr>
              <a:t>2</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a:t>
            </a:r>
            <a:r>
              <a:rPr lang="en-US" dirty="0" err="1" smtClean="0">
                <a:cs typeface="Times New Roman" pitchFamily="18" charset="0"/>
              </a:rPr>
              <a:t>HBr</a:t>
            </a:r>
            <a:r>
              <a:rPr lang="en-US" dirty="0" smtClean="0">
                <a:cs typeface="Times New Roman" pitchFamily="18" charset="0"/>
              </a:rPr>
              <a:t>+ H (endothermic)</a:t>
            </a:r>
          </a:p>
          <a:p>
            <a:pPr>
              <a:buNone/>
            </a:pPr>
            <a:r>
              <a:rPr lang="en-US" dirty="0" smtClean="0">
                <a:cs typeface="Times New Roman" pitchFamily="18" charset="0"/>
              </a:rPr>
              <a:t>			 H + Br</a:t>
            </a:r>
            <a:r>
              <a:rPr lang="en-US" baseline="-30000" dirty="0" smtClean="0">
                <a:cs typeface="Times New Roman" pitchFamily="18" charset="0"/>
              </a:rPr>
              <a:t>2</a:t>
            </a:r>
            <a:r>
              <a:rPr lang="en-US" dirty="0" smtClean="0">
                <a:cs typeface="Times New Roman" pitchFamily="18" charset="0"/>
              </a:rPr>
              <a:t> </a:t>
            </a:r>
            <a:r>
              <a:rPr lang="en-US" dirty="0" smtClean="0">
                <a:latin typeface="Times New Roman" pitchFamily="18" charset="0"/>
                <a:cs typeface="Times New Roman" pitchFamily="18" charset="0"/>
                <a:sym typeface="Symbol" pitchFamily="18" charset="2"/>
              </a:rPr>
              <a:t></a:t>
            </a:r>
            <a:r>
              <a:rPr lang="en-US" dirty="0" smtClean="0">
                <a:cs typeface="Times New Roman" pitchFamily="18" charset="0"/>
              </a:rPr>
              <a:t> </a:t>
            </a:r>
            <a:r>
              <a:rPr lang="en-US" dirty="0" err="1" smtClean="0">
                <a:cs typeface="Times New Roman" pitchFamily="18" charset="0"/>
              </a:rPr>
              <a:t>HBr</a:t>
            </a:r>
            <a:r>
              <a:rPr lang="en-US" dirty="0" smtClean="0">
                <a:cs typeface="Times New Roman" pitchFamily="18" charset="0"/>
              </a:rPr>
              <a:t> + Br</a:t>
            </a:r>
            <a:endParaRPr lang="en-US" sz="3600"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295</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Photochemistry </vt:lpstr>
      <vt:lpstr>Primary Processes</vt:lpstr>
      <vt:lpstr>Laws Governing Absorption Of Light </vt:lpstr>
      <vt:lpstr>Slide 4</vt:lpstr>
      <vt:lpstr>Laws governing Photochemistry </vt:lpstr>
      <vt:lpstr>Numerical value of Einstein </vt:lpstr>
      <vt:lpstr>Interpretation Of Einstein’s Law </vt:lpstr>
      <vt:lpstr>Quantum Yield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Photochemistry</dc:title>
  <dc:creator>hcl</dc:creator>
  <cp:lastModifiedBy>hcl</cp:lastModifiedBy>
  <cp:revision>8</cp:revision>
  <dcterms:created xsi:type="dcterms:W3CDTF">2020-12-09T07:13:42Z</dcterms:created>
  <dcterms:modified xsi:type="dcterms:W3CDTF">2020-12-09T10:36:02Z</dcterms:modified>
</cp:coreProperties>
</file>